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 id="2147483745" r:id="rId6"/>
    <p:sldMasterId id="2147483757" r:id="rId7"/>
    <p:sldMasterId id="2147483769" r:id="rId8"/>
    <p:sldMasterId id="2147483781" r:id="rId9"/>
  </p:sldMasterIdLst>
  <p:notesMasterIdLst>
    <p:notesMasterId r:id="rId73"/>
  </p:notesMasterIdLst>
  <p:handoutMasterIdLst>
    <p:handoutMasterId r:id="rId74"/>
  </p:handoutMasterIdLst>
  <p:sldIdLst>
    <p:sldId id="328" r:id="rId10"/>
    <p:sldId id="1945" r:id="rId11"/>
    <p:sldId id="1946" r:id="rId12"/>
    <p:sldId id="1947" r:id="rId13"/>
    <p:sldId id="1948" r:id="rId14"/>
    <p:sldId id="1966" r:id="rId15"/>
    <p:sldId id="1941" r:id="rId16"/>
    <p:sldId id="1949" r:id="rId17"/>
    <p:sldId id="1944" r:id="rId18"/>
    <p:sldId id="1951" r:id="rId19"/>
    <p:sldId id="1952" r:id="rId20"/>
    <p:sldId id="1954" r:id="rId21"/>
    <p:sldId id="1955" r:id="rId22"/>
    <p:sldId id="1956" r:id="rId23"/>
    <p:sldId id="1957" r:id="rId24"/>
    <p:sldId id="1958" r:id="rId25"/>
    <p:sldId id="1959" r:id="rId26"/>
    <p:sldId id="1960" r:id="rId27"/>
    <p:sldId id="1961" r:id="rId28"/>
    <p:sldId id="949" r:id="rId29"/>
    <p:sldId id="445" r:id="rId30"/>
    <p:sldId id="472" r:id="rId31"/>
    <p:sldId id="473" r:id="rId32"/>
    <p:sldId id="923" r:id="rId33"/>
    <p:sldId id="474" r:id="rId34"/>
    <p:sldId id="475" r:id="rId35"/>
    <p:sldId id="1967" r:id="rId36"/>
    <p:sldId id="381" r:id="rId37"/>
    <p:sldId id="267" r:id="rId38"/>
    <p:sldId id="950" r:id="rId39"/>
    <p:sldId id="1969" r:id="rId40"/>
    <p:sldId id="1962" r:id="rId41"/>
    <p:sldId id="1963" r:id="rId42"/>
    <p:sldId id="1968" r:id="rId43"/>
    <p:sldId id="863" r:id="rId44"/>
    <p:sldId id="871" r:id="rId45"/>
    <p:sldId id="447" r:id="rId46"/>
    <p:sldId id="894" r:id="rId47"/>
    <p:sldId id="448" r:id="rId48"/>
    <p:sldId id="895" r:id="rId49"/>
    <p:sldId id="451" r:id="rId50"/>
    <p:sldId id="896" r:id="rId51"/>
    <p:sldId id="449" r:id="rId52"/>
    <p:sldId id="897" r:id="rId53"/>
    <p:sldId id="450" r:id="rId54"/>
    <p:sldId id="452" r:id="rId55"/>
    <p:sldId id="945" r:id="rId56"/>
    <p:sldId id="864" r:id="rId57"/>
    <p:sldId id="946" r:id="rId58"/>
    <p:sldId id="956" r:id="rId59"/>
    <p:sldId id="1940" r:id="rId60"/>
    <p:sldId id="959" r:id="rId61"/>
    <p:sldId id="1935" r:id="rId62"/>
    <p:sldId id="1939" r:id="rId63"/>
    <p:sldId id="1936" r:id="rId64"/>
    <p:sldId id="1937" r:id="rId65"/>
    <p:sldId id="1938" r:id="rId66"/>
    <p:sldId id="955" r:id="rId67"/>
    <p:sldId id="940" r:id="rId68"/>
    <p:sldId id="305" r:id="rId69"/>
    <p:sldId id="1933" r:id="rId70"/>
    <p:sldId id="1965" r:id="rId71"/>
    <p:sldId id="1964" r:id="rId7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lacknell"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287D"/>
    <a:srgbClr val="03839C"/>
    <a:srgbClr val="16849C"/>
    <a:srgbClr val="FFFFFF"/>
    <a:srgbClr val="EEB016"/>
    <a:srgbClr val="E6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84264" autoAdjust="0"/>
  </p:normalViewPr>
  <p:slideViewPr>
    <p:cSldViewPr snapToGrid="0">
      <p:cViewPr varScale="1">
        <p:scale>
          <a:sx n="95" d="100"/>
          <a:sy n="95" d="100"/>
        </p:scale>
        <p:origin x="762" y="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278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53" cy="497682"/>
          </a:xfrm>
          <a:prstGeom prst="rect">
            <a:avLst/>
          </a:prstGeom>
        </p:spPr>
        <p:txBody>
          <a:bodyPr vert="horz" lIns="91842" tIns="45921" rIns="91842" bIns="45921" rtlCol="0"/>
          <a:lstStyle>
            <a:lvl1pPr algn="l">
              <a:defRPr sz="1200"/>
            </a:lvl1pPr>
          </a:lstStyle>
          <a:p>
            <a:endParaRPr lang="en-GB"/>
          </a:p>
        </p:txBody>
      </p:sp>
      <p:sp>
        <p:nvSpPr>
          <p:cNvPr id="3" name="Date Placeholder 2"/>
          <p:cNvSpPr>
            <a:spLocks noGrp="1"/>
          </p:cNvSpPr>
          <p:nvPr>
            <p:ph type="dt" sz="quarter" idx="1"/>
          </p:nvPr>
        </p:nvSpPr>
        <p:spPr>
          <a:xfrm>
            <a:off x="3884545" y="0"/>
            <a:ext cx="2971853" cy="497682"/>
          </a:xfrm>
          <a:prstGeom prst="rect">
            <a:avLst/>
          </a:prstGeom>
        </p:spPr>
        <p:txBody>
          <a:bodyPr vert="horz" lIns="91842" tIns="45921" rIns="91842" bIns="45921" rtlCol="0"/>
          <a:lstStyle>
            <a:lvl1pPr algn="r">
              <a:defRPr sz="1200"/>
            </a:lvl1pPr>
          </a:lstStyle>
          <a:p>
            <a:fld id="{2A01A8B6-B232-47DF-8B88-07ED15719055}" type="datetimeFigureOut">
              <a:rPr lang="en-GB" smtClean="0"/>
              <a:t>06/02/2024</a:t>
            </a:fld>
            <a:endParaRPr lang="en-GB"/>
          </a:p>
        </p:txBody>
      </p:sp>
      <p:sp>
        <p:nvSpPr>
          <p:cNvPr id="4" name="Footer Placeholder 3"/>
          <p:cNvSpPr>
            <a:spLocks noGrp="1"/>
          </p:cNvSpPr>
          <p:nvPr>
            <p:ph type="ftr" sz="quarter" idx="2"/>
          </p:nvPr>
        </p:nvSpPr>
        <p:spPr>
          <a:xfrm>
            <a:off x="0" y="9446417"/>
            <a:ext cx="2971853" cy="497681"/>
          </a:xfrm>
          <a:prstGeom prst="rect">
            <a:avLst/>
          </a:prstGeom>
        </p:spPr>
        <p:txBody>
          <a:bodyPr vert="horz" lIns="91842" tIns="45921" rIns="91842" bIns="45921" rtlCol="0" anchor="b"/>
          <a:lstStyle>
            <a:lvl1pPr algn="l">
              <a:defRPr sz="1200"/>
            </a:lvl1pPr>
          </a:lstStyle>
          <a:p>
            <a:endParaRPr lang="en-GB"/>
          </a:p>
        </p:txBody>
      </p:sp>
      <p:sp>
        <p:nvSpPr>
          <p:cNvPr id="5" name="Slide Number Placeholder 4"/>
          <p:cNvSpPr>
            <a:spLocks noGrp="1"/>
          </p:cNvSpPr>
          <p:nvPr>
            <p:ph type="sldNum" sz="quarter" idx="3"/>
          </p:nvPr>
        </p:nvSpPr>
        <p:spPr>
          <a:xfrm>
            <a:off x="3884545" y="9446417"/>
            <a:ext cx="2971853" cy="497681"/>
          </a:xfrm>
          <a:prstGeom prst="rect">
            <a:avLst/>
          </a:prstGeom>
        </p:spPr>
        <p:txBody>
          <a:bodyPr vert="horz" lIns="91842" tIns="45921" rIns="91842" bIns="45921" rtlCol="0" anchor="b"/>
          <a:lstStyle>
            <a:lvl1pPr algn="r">
              <a:defRPr sz="1200"/>
            </a:lvl1pPr>
          </a:lstStyle>
          <a:p>
            <a:fld id="{1E4260B0-DD35-43F1-9E27-F122ADE15C35}" type="slidenum">
              <a:rPr lang="en-GB" smtClean="0"/>
              <a:t>‹#›</a:t>
            </a:fld>
            <a:endParaRPr lang="en-GB"/>
          </a:p>
        </p:txBody>
      </p:sp>
    </p:spTree>
    <p:extLst>
      <p:ext uri="{BB962C8B-B14F-4D97-AF65-F5344CB8AC3E}">
        <p14:creationId xmlns:p14="http://schemas.microsoft.com/office/powerpoint/2010/main" val="341851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842" tIns="45921" rIns="91842" bIns="45921"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842" tIns="45921" rIns="91842" bIns="45921" rtlCol="0"/>
          <a:lstStyle>
            <a:lvl1pPr algn="r">
              <a:defRPr sz="1200"/>
            </a:lvl1pPr>
          </a:lstStyle>
          <a:p>
            <a:fld id="{FE6FC355-452A-46FB-ADC9-DAEF4FBA6435}" type="datetimeFigureOut">
              <a:rPr lang="en-GB" smtClean="0"/>
              <a:t>06/02/2024</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842" tIns="45921" rIns="91842" bIns="45921" rtlCol="0" anchor="ctr"/>
          <a:lstStyle/>
          <a:p>
            <a:endParaRPr lang="en-GB"/>
          </a:p>
        </p:txBody>
      </p:sp>
      <p:sp>
        <p:nvSpPr>
          <p:cNvPr id="5" name="Notes Placeholder 4"/>
          <p:cNvSpPr>
            <a:spLocks noGrp="1"/>
          </p:cNvSpPr>
          <p:nvPr>
            <p:ph type="body" sz="quarter" idx="3"/>
          </p:nvPr>
        </p:nvSpPr>
        <p:spPr>
          <a:xfrm>
            <a:off x="685801" y="4786362"/>
            <a:ext cx="5486400" cy="3916115"/>
          </a:xfrm>
          <a:prstGeom prst="rect">
            <a:avLst/>
          </a:prstGeom>
        </p:spPr>
        <p:txBody>
          <a:bodyPr vert="horz" lIns="91842" tIns="45921" rIns="91842" bIns="459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842" tIns="45921" rIns="91842" bIns="45921"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842" tIns="45921" rIns="91842" bIns="45921" rtlCol="0" anchor="b"/>
          <a:lstStyle>
            <a:lvl1pPr algn="r">
              <a:defRPr sz="1200"/>
            </a:lvl1pPr>
          </a:lstStyle>
          <a:p>
            <a:fld id="{C7496404-0935-40EC-84DB-5DB94BAD51EA}" type="slidenum">
              <a:rPr lang="en-GB" smtClean="0"/>
              <a:t>‹#›</a:t>
            </a:fld>
            <a:endParaRPr lang="en-GB"/>
          </a:p>
        </p:txBody>
      </p:sp>
    </p:spTree>
    <p:extLst>
      <p:ext uri="{BB962C8B-B14F-4D97-AF65-F5344CB8AC3E}">
        <p14:creationId xmlns:p14="http://schemas.microsoft.com/office/powerpoint/2010/main" val="24845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78681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496404-0935-40EC-84DB-5DB94BAD51EA}" type="slidenum">
              <a:rPr lang="en-GB" smtClean="0"/>
              <a:t>20</a:t>
            </a:fld>
            <a:endParaRPr lang="en-GB"/>
          </a:p>
        </p:txBody>
      </p:sp>
    </p:spTree>
    <p:extLst>
      <p:ext uri="{BB962C8B-B14F-4D97-AF65-F5344CB8AC3E}">
        <p14:creationId xmlns:p14="http://schemas.microsoft.com/office/powerpoint/2010/main" val="375670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21</a:t>
            </a:fld>
            <a:endParaRPr lang="en-GB"/>
          </a:p>
        </p:txBody>
      </p:sp>
    </p:spTree>
    <p:extLst>
      <p:ext uri="{BB962C8B-B14F-4D97-AF65-F5344CB8AC3E}">
        <p14:creationId xmlns:p14="http://schemas.microsoft.com/office/powerpoint/2010/main" val="164982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22</a:t>
            </a:fld>
            <a:endParaRPr lang="en-GB"/>
          </a:p>
        </p:txBody>
      </p:sp>
    </p:spTree>
    <p:extLst>
      <p:ext uri="{BB962C8B-B14F-4D97-AF65-F5344CB8AC3E}">
        <p14:creationId xmlns:p14="http://schemas.microsoft.com/office/powerpoint/2010/main" val="109174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23</a:t>
            </a:fld>
            <a:endParaRPr lang="en-GB"/>
          </a:p>
        </p:txBody>
      </p:sp>
    </p:spTree>
    <p:extLst>
      <p:ext uri="{BB962C8B-B14F-4D97-AF65-F5344CB8AC3E}">
        <p14:creationId xmlns:p14="http://schemas.microsoft.com/office/powerpoint/2010/main" val="155806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24</a:t>
            </a:fld>
            <a:endParaRPr lang="en-GB"/>
          </a:p>
        </p:txBody>
      </p:sp>
    </p:spTree>
    <p:extLst>
      <p:ext uri="{BB962C8B-B14F-4D97-AF65-F5344CB8AC3E}">
        <p14:creationId xmlns:p14="http://schemas.microsoft.com/office/powerpoint/2010/main" val="3990071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25</a:t>
            </a:fld>
            <a:endParaRPr lang="en-GB"/>
          </a:p>
        </p:txBody>
      </p:sp>
    </p:spTree>
    <p:extLst>
      <p:ext uri="{BB962C8B-B14F-4D97-AF65-F5344CB8AC3E}">
        <p14:creationId xmlns:p14="http://schemas.microsoft.com/office/powerpoint/2010/main" val="243170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26</a:t>
            </a:fld>
            <a:endParaRPr lang="en-GB"/>
          </a:p>
        </p:txBody>
      </p:sp>
    </p:spTree>
    <p:extLst>
      <p:ext uri="{BB962C8B-B14F-4D97-AF65-F5344CB8AC3E}">
        <p14:creationId xmlns:p14="http://schemas.microsoft.com/office/powerpoint/2010/main" val="168516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8423">
              <a:defRPr/>
            </a:pPr>
            <a:fld id="{EC24C982-D446-443F-8EC0-88C5B2EF6E22}" type="slidenum">
              <a:rPr lang="en-GB">
                <a:solidFill>
                  <a:prstClr val="black"/>
                </a:solidFill>
                <a:latin typeface="Calibri" panose="020F0502020204030204"/>
              </a:rPr>
              <a:pPr defTabSz="918423">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50004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496404-0935-40EC-84DB-5DB94BAD51EA}" type="slidenum">
              <a:rPr lang="en-GB" smtClean="0"/>
              <a:t>30</a:t>
            </a:fld>
            <a:endParaRPr lang="en-GB"/>
          </a:p>
        </p:txBody>
      </p:sp>
    </p:spTree>
    <p:extLst>
      <p:ext uri="{BB962C8B-B14F-4D97-AF65-F5344CB8AC3E}">
        <p14:creationId xmlns:p14="http://schemas.microsoft.com/office/powerpoint/2010/main" val="123160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35</a:t>
            </a:fld>
            <a:endParaRPr lang="en-GB"/>
          </a:p>
        </p:txBody>
      </p:sp>
    </p:spTree>
    <p:extLst>
      <p:ext uri="{BB962C8B-B14F-4D97-AF65-F5344CB8AC3E}">
        <p14:creationId xmlns:p14="http://schemas.microsoft.com/office/powerpoint/2010/main" val="208650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36750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a:solidFill>
                  <a:prstClr val="black"/>
                </a:solidFill>
                <a:latin typeface="Calibri" panose="020F0502020204030204"/>
              </a:rPr>
              <a:pPr defTabSz="688818">
                <a:defRPr/>
              </a:pPr>
              <a:t>36</a:t>
            </a:fld>
            <a:endParaRPr lang="en-GB">
              <a:solidFill>
                <a:prstClr val="black"/>
              </a:solidFill>
              <a:latin typeface="Calibri" panose="020F0502020204030204"/>
            </a:endParaRPr>
          </a:p>
        </p:txBody>
      </p:sp>
    </p:spTree>
    <p:extLst>
      <p:ext uri="{BB962C8B-B14F-4D97-AF65-F5344CB8AC3E}">
        <p14:creationId xmlns:p14="http://schemas.microsoft.com/office/powerpoint/2010/main" val="20670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3"/>
            <a:ext cx="5511800" cy="4295352"/>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37</a:t>
            </a:fld>
            <a:endParaRPr lang="en-GB"/>
          </a:p>
        </p:txBody>
      </p:sp>
    </p:spTree>
    <p:extLst>
      <p:ext uri="{BB962C8B-B14F-4D97-AF65-F5344CB8AC3E}">
        <p14:creationId xmlns:p14="http://schemas.microsoft.com/office/powerpoint/2010/main" val="72266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a:solidFill>
                  <a:prstClr val="black"/>
                </a:solidFill>
                <a:latin typeface="Calibri" panose="020F0502020204030204"/>
              </a:rPr>
              <a:pPr defTabSz="688818">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209188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3"/>
            <a:ext cx="5511800" cy="4432574"/>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39</a:t>
            </a:fld>
            <a:endParaRPr lang="en-GB"/>
          </a:p>
        </p:txBody>
      </p:sp>
    </p:spTree>
    <p:extLst>
      <p:ext uri="{BB962C8B-B14F-4D97-AF65-F5344CB8AC3E}">
        <p14:creationId xmlns:p14="http://schemas.microsoft.com/office/powerpoint/2010/main" val="2546705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a:solidFill>
                  <a:prstClr val="black"/>
                </a:solidFill>
                <a:latin typeface="Calibri" panose="020F0502020204030204"/>
              </a:rPr>
              <a:pPr defTabSz="688818">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234152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41</a:t>
            </a:fld>
            <a:endParaRPr lang="en-GB"/>
          </a:p>
        </p:txBody>
      </p:sp>
    </p:spTree>
    <p:extLst>
      <p:ext uri="{BB962C8B-B14F-4D97-AF65-F5344CB8AC3E}">
        <p14:creationId xmlns:p14="http://schemas.microsoft.com/office/powerpoint/2010/main" val="4065802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a:solidFill>
                  <a:prstClr val="black"/>
                </a:solidFill>
                <a:latin typeface="Calibri" panose="020F0502020204030204"/>
              </a:rPr>
              <a:pPr defTabSz="688818">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28085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43</a:t>
            </a:fld>
            <a:endParaRPr lang="en-GB"/>
          </a:p>
        </p:txBody>
      </p:sp>
    </p:spTree>
    <p:extLst>
      <p:ext uri="{BB962C8B-B14F-4D97-AF65-F5344CB8AC3E}">
        <p14:creationId xmlns:p14="http://schemas.microsoft.com/office/powerpoint/2010/main" val="2228611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a:solidFill>
                  <a:prstClr val="black"/>
                </a:solidFill>
                <a:latin typeface="Calibri" panose="020F0502020204030204"/>
              </a:rPr>
              <a:pPr defTabSz="688818">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3351042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45</a:t>
            </a:fld>
            <a:endParaRPr lang="en-GB"/>
          </a:p>
        </p:txBody>
      </p:sp>
    </p:spTree>
    <p:extLst>
      <p:ext uri="{BB962C8B-B14F-4D97-AF65-F5344CB8AC3E}">
        <p14:creationId xmlns:p14="http://schemas.microsoft.com/office/powerpoint/2010/main" val="38687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defTabSz="688818">
              <a:defRPr/>
            </a:pPr>
            <a:fld id="{F3DD851C-2DA7-4DB7-8615-0801DC749848}" type="slidenum">
              <a:rPr lang="en-GB" smtClean="0">
                <a:solidFill>
                  <a:prstClr val="black"/>
                </a:solidFill>
              </a:rPr>
              <a:pPr defTabSz="688818">
                <a:defRPr/>
              </a:pPr>
              <a:t>12</a:t>
            </a:fld>
            <a:endParaRPr lang="en-GB">
              <a:solidFill>
                <a:prstClr val="black"/>
              </a:solidFill>
            </a:endParaRPr>
          </a:p>
        </p:txBody>
      </p:sp>
    </p:spTree>
    <p:extLst>
      <p:ext uri="{BB962C8B-B14F-4D97-AF65-F5344CB8AC3E}">
        <p14:creationId xmlns:p14="http://schemas.microsoft.com/office/powerpoint/2010/main" val="2219981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2"/>
            <a:ext cx="5511800" cy="4928931"/>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46</a:t>
            </a:fld>
            <a:endParaRPr lang="en-GB" dirty="0"/>
          </a:p>
        </p:txBody>
      </p:sp>
    </p:spTree>
    <p:extLst>
      <p:ext uri="{BB962C8B-B14F-4D97-AF65-F5344CB8AC3E}">
        <p14:creationId xmlns:p14="http://schemas.microsoft.com/office/powerpoint/2010/main" val="2641938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2"/>
            <a:ext cx="5511800" cy="4928931"/>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47</a:t>
            </a:fld>
            <a:endParaRPr lang="en-GB" dirty="0"/>
          </a:p>
        </p:txBody>
      </p:sp>
    </p:spTree>
    <p:extLst>
      <p:ext uri="{BB962C8B-B14F-4D97-AF65-F5344CB8AC3E}">
        <p14:creationId xmlns:p14="http://schemas.microsoft.com/office/powerpoint/2010/main" val="2421378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2"/>
            <a:ext cx="5511800" cy="4928931"/>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48</a:t>
            </a:fld>
            <a:endParaRPr lang="en-GB"/>
          </a:p>
        </p:txBody>
      </p:sp>
    </p:spTree>
    <p:extLst>
      <p:ext uri="{BB962C8B-B14F-4D97-AF65-F5344CB8AC3E}">
        <p14:creationId xmlns:p14="http://schemas.microsoft.com/office/powerpoint/2010/main" val="3499225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a:xfrm>
            <a:off x="688975" y="5062242"/>
            <a:ext cx="5511800" cy="4928931"/>
          </a:xfrm>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t>49</a:t>
            </a:fld>
            <a:endParaRPr lang="en-GB"/>
          </a:p>
        </p:txBody>
      </p:sp>
    </p:spTree>
    <p:extLst>
      <p:ext uri="{BB962C8B-B14F-4D97-AF65-F5344CB8AC3E}">
        <p14:creationId xmlns:p14="http://schemas.microsoft.com/office/powerpoint/2010/main" val="406813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3187617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487370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952059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158014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53856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09667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16737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642417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871392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2072876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DD851C-2DA7-4DB7-8615-0801DC749848}" type="slidenum">
              <a:rPr lang="en-GB" smtClean="0"/>
              <a:t>59</a:t>
            </a:fld>
            <a:endParaRPr lang="en-GB"/>
          </a:p>
        </p:txBody>
      </p:sp>
    </p:spTree>
    <p:extLst>
      <p:ext uri="{BB962C8B-B14F-4D97-AF65-F5344CB8AC3E}">
        <p14:creationId xmlns:p14="http://schemas.microsoft.com/office/powerpoint/2010/main" val="4174432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3963342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280DF-AF3E-4D95-AC54-D3CD5DD85366}"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216061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50684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19874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0514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41495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DD851C-2DA7-4DB7-8615-0801DC74984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24274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41EC-D2E1-47E6-9677-2AD0849E3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A85B8D-7916-4743-87B0-F11F055A8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7D7DA4-65C4-4A5A-B814-9738830905B4}"/>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480B0CFC-6BA7-4132-93A4-8E3EDA695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BA5DC4-2A4E-4038-9D87-0262F65F08D3}"/>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314765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7418-C7A3-4D59-ABFB-94487B2D36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D935A-30B0-4704-88CC-7E5128EC5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FAA9E-3E0B-4D13-8E2B-FE41EF97A09E}"/>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D6AD990D-E0F6-4953-AB96-2498C37E71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01146-68B5-481C-8D7C-A3ED0A925D5C}"/>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30410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928D9A-39C7-4D85-AD2C-57CE2F08CD4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B8C423-17BF-4A3E-8924-4600F37532CE}"/>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145EA-072D-450E-8392-0CDEABDF6D12}"/>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68A71573-1FCD-491E-829A-2AD3ED171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9ACDE-E96F-485C-8291-5A2977D840DD}"/>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21766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8824212" y="5634103"/>
            <a:ext cx="2936264" cy="809159"/>
          </a:xfrm>
          <a:prstGeom prst="rect">
            <a:avLst/>
          </a:prstGeom>
        </p:spPr>
      </p:pic>
      <p:sp>
        <p:nvSpPr>
          <p:cNvPr id="3" name="Text Placeholder 2">
            <a:extLst>
              <a:ext uri="{FF2B5EF4-FFF2-40B4-BE49-F238E27FC236}">
                <a16:creationId xmlns:a16="http://schemas.microsoft.com/office/drawing/2014/main" id="{2CFD9905-EEF9-AF44-9B21-4B46A42C7120}"/>
              </a:ext>
            </a:extLst>
          </p:cNvPr>
          <p:cNvSpPr>
            <a:spLocks noGrp="1"/>
          </p:cNvSpPr>
          <p:nvPr>
            <p:ph type="body" sz="quarter" idx="10" hasCustomPrompt="1"/>
          </p:nvPr>
        </p:nvSpPr>
        <p:spPr>
          <a:xfrm>
            <a:off x="865517" y="1354184"/>
            <a:ext cx="6720000" cy="3840000"/>
          </a:xfrm>
          <a:prstGeom prst="rect">
            <a:avLst/>
          </a:prstGeom>
        </p:spPr>
        <p:txBody>
          <a:bodyPr lIns="0" tIns="0" rIns="0" bIns="0" anchor="ctr" anchorCtr="0"/>
          <a:lstStyle>
            <a:lvl1pPr marL="0" indent="0">
              <a:buNone/>
              <a:defRPr sz="5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61717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8824212" y="5634103"/>
            <a:ext cx="2936269" cy="809159"/>
          </a:xfrm>
          <a:prstGeom prst="rect">
            <a:avLst/>
          </a:prstGeom>
        </p:spPr>
      </p:pic>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864000" y="1353600"/>
            <a:ext cx="6720000" cy="3840000"/>
          </a:xfrm>
          <a:prstGeom prst="rect">
            <a:avLst/>
          </a:prstGeom>
        </p:spPr>
        <p:txBody>
          <a:bodyPr lIns="0" tIns="0" rIns="0" bIns="0" anchor="ctr" anchorCtr="0"/>
          <a:lstStyle>
            <a:lvl1pPr marL="0" indent="0">
              <a:buNone/>
              <a:defRPr sz="5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169588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8824212" y="5634103"/>
            <a:ext cx="2936269" cy="809159"/>
          </a:xfrm>
          <a:prstGeom prst="rect">
            <a:avLst/>
          </a:prstGeom>
        </p:spPr>
      </p:pic>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864013" y="1353600"/>
            <a:ext cx="6579537" cy="3840000"/>
          </a:xfrm>
          <a:prstGeom prst="rect">
            <a:avLst/>
          </a:prstGeom>
        </p:spPr>
        <p:txBody>
          <a:bodyPr lIns="0" tIns="0" rIns="0" bIns="0" anchor="ctr" anchorCtr="0"/>
          <a:lstStyle>
            <a:lvl1pPr marL="0" indent="0">
              <a:lnSpc>
                <a:spcPct val="100000"/>
              </a:lnSpc>
              <a:buNone/>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Small presentation title slide, maximum of four line heading can go here </a:t>
            </a:r>
          </a:p>
        </p:txBody>
      </p:sp>
    </p:spTree>
    <p:extLst>
      <p:ext uri="{BB962C8B-B14F-4D97-AF65-F5344CB8AC3E}">
        <p14:creationId xmlns:p14="http://schemas.microsoft.com/office/powerpoint/2010/main" val="172640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8824212" y="5634103"/>
            <a:ext cx="2936264" cy="809159"/>
          </a:xfrm>
          <a:prstGeom prst="rect">
            <a:avLst/>
          </a:prstGeom>
        </p:spPr>
      </p:pic>
      <p:sp>
        <p:nvSpPr>
          <p:cNvPr id="3" name="Text Placeholder 2">
            <a:extLst>
              <a:ext uri="{FF2B5EF4-FFF2-40B4-BE49-F238E27FC236}">
                <a16:creationId xmlns:a16="http://schemas.microsoft.com/office/drawing/2014/main" id="{2CFD9905-EEF9-AF44-9B21-4B46A42C7120}"/>
              </a:ext>
            </a:extLst>
          </p:cNvPr>
          <p:cNvSpPr>
            <a:spLocks noGrp="1"/>
          </p:cNvSpPr>
          <p:nvPr>
            <p:ph type="body" sz="quarter" idx="10" hasCustomPrompt="1"/>
          </p:nvPr>
        </p:nvSpPr>
        <p:spPr>
          <a:xfrm>
            <a:off x="865517" y="1354184"/>
            <a:ext cx="6720000" cy="3840000"/>
          </a:xfrm>
          <a:prstGeom prst="rect">
            <a:avLst/>
          </a:prstGeom>
        </p:spPr>
        <p:txBody>
          <a:bodyPr lIns="0" tIns="0" rIns="0" bIns="0" anchor="ctr" anchorCtr="0"/>
          <a:lstStyle>
            <a:lvl1pPr marL="0" indent="0">
              <a:buNone/>
              <a:defRPr sz="5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88103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864013" y="1353600"/>
            <a:ext cx="6579537" cy="3840000"/>
          </a:xfrm>
          <a:prstGeom prst="rect">
            <a:avLst/>
          </a:prstGeom>
        </p:spPr>
        <p:txBody>
          <a:bodyPr lIns="0" tIns="0" rIns="0" bIns="0" anchor="ctr" anchorCtr="0"/>
          <a:lstStyle>
            <a:lvl1pPr marL="0" indent="0">
              <a:lnSpc>
                <a:spcPct val="100000"/>
              </a:lnSpc>
              <a:buNone/>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Small presentation title slide, maximum of four line heading can go here </a:t>
            </a:r>
          </a:p>
        </p:txBody>
      </p:sp>
      <p:pic>
        <p:nvPicPr>
          <p:cNvPr id="10" name="Picture 9">
            <a:extLst>
              <a:ext uri="{FF2B5EF4-FFF2-40B4-BE49-F238E27FC236}">
                <a16:creationId xmlns:a16="http://schemas.microsoft.com/office/drawing/2014/main" id="{DCCE2EAA-22E2-034D-8346-D5156FF27712}"/>
              </a:ext>
            </a:extLst>
          </p:cNvPr>
          <p:cNvPicPr>
            <a:picLocks noChangeAspect="1"/>
          </p:cNvPicPr>
          <p:nvPr userDrawn="1"/>
        </p:nvPicPr>
        <p:blipFill>
          <a:blip r:embed="rId3"/>
          <a:stretch>
            <a:fillRect/>
          </a:stretch>
        </p:blipFill>
        <p:spPr>
          <a:xfrm>
            <a:off x="8822400" y="5635219"/>
            <a:ext cx="2937600" cy="809527"/>
          </a:xfrm>
          <a:prstGeom prst="rect">
            <a:avLst/>
          </a:prstGeom>
        </p:spPr>
      </p:pic>
    </p:spTree>
    <p:extLst>
      <p:ext uri="{BB962C8B-B14F-4D97-AF65-F5344CB8AC3E}">
        <p14:creationId xmlns:p14="http://schemas.microsoft.com/office/powerpoint/2010/main" val="104161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B1124-FCA8-EA46-8EF3-D60AA2129DBD}"/>
              </a:ext>
            </a:extLst>
          </p:cNvPr>
          <p:cNvPicPr>
            <a:picLocks noChangeAspect="1"/>
          </p:cNvPicPr>
          <p:nvPr userDrawn="1"/>
        </p:nvPicPr>
        <p:blipFill>
          <a:blip r:embed="rId3"/>
          <a:stretch>
            <a:fillRect/>
          </a:stretch>
        </p:blipFill>
        <p:spPr>
          <a:xfrm>
            <a:off x="9298584" y="5631543"/>
            <a:ext cx="1903213" cy="524476"/>
          </a:xfrm>
          <a:prstGeom prst="rect">
            <a:avLst/>
          </a:prstGeom>
        </p:spPr>
      </p:pic>
      <p:sp>
        <p:nvSpPr>
          <p:cNvPr id="11" name="Text Placeholder 4">
            <a:extLst>
              <a:ext uri="{FF2B5EF4-FFF2-40B4-BE49-F238E27FC236}">
                <a16:creationId xmlns:a16="http://schemas.microsoft.com/office/drawing/2014/main" id="{EEB97E27-90FF-5140-9238-BE1BC2909C96}"/>
              </a:ext>
            </a:extLst>
          </p:cNvPr>
          <p:cNvSpPr>
            <a:spLocks noGrp="1"/>
          </p:cNvSpPr>
          <p:nvPr>
            <p:ph type="body" sz="quarter" idx="15" hasCustomPrompt="1"/>
          </p:nvPr>
        </p:nvSpPr>
        <p:spPr>
          <a:xfrm>
            <a:off x="960013" y="2203755"/>
            <a:ext cx="6408209" cy="978071"/>
          </a:xfrm>
          <a:prstGeom prst="rect">
            <a:avLst/>
          </a:prstGeom>
        </p:spPr>
        <p:txBody>
          <a:bodyPr lIns="0" tIns="0" rIns="0" bIns="0">
            <a:noAutofit/>
          </a:bodyPr>
          <a:lstStyle>
            <a:lvl1pPr marL="167996" indent="-167996">
              <a:lnSpc>
                <a:spcPct val="100000"/>
              </a:lnSpc>
              <a:defRPr sz="16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vl2pPr marL="479988" indent="-167996">
              <a:lnSpc>
                <a:spcPct val="100000"/>
              </a:lnSpc>
              <a:spcBef>
                <a:spcPts val="0"/>
              </a:spcBef>
              <a:buFont typeface="System Font Regular"/>
              <a:buChar char="-"/>
              <a:defRPr sz="1333" b="0" i="0">
                <a:solidFill>
                  <a:srgbClr val="25287D"/>
                </a:solidFill>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add first level of bullet points</a:t>
            </a:r>
          </a:p>
          <a:p>
            <a:pPr lvl="1"/>
            <a:r>
              <a:rPr lang="en-GB" dirty="0"/>
              <a:t>Second level</a:t>
            </a:r>
            <a:endParaRPr lang="en-US" dirty="0"/>
          </a:p>
        </p:txBody>
      </p:sp>
      <p:sp>
        <p:nvSpPr>
          <p:cNvPr id="15" name="Text Placeholder 2">
            <a:extLst>
              <a:ext uri="{FF2B5EF4-FFF2-40B4-BE49-F238E27FC236}">
                <a16:creationId xmlns:a16="http://schemas.microsoft.com/office/drawing/2014/main" id="{B93C2D22-1B0B-3245-AA1C-22E23448AB91}"/>
              </a:ext>
            </a:extLst>
          </p:cNvPr>
          <p:cNvSpPr>
            <a:spLocks noGrp="1"/>
          </p:cNvSpPr>
          <p:nvPr>
            <p:ph type="body" sz="quarter" idx="16" hasCustomPrompt="1"/>
          </p:nvPr>
        </p:nvSpPr>
        <p:spPr>
          <a:xfrm>
            <a:off x="960013" y="3287703"/>
            <a:ext cx="6408209" cy="2469059"/>
          </a:xfrm>
          <a:prstGeom prst="rect">
            <a:avLst/>
          </a:prstGeom>
        </p:spPr>
        <p:txBody>
          <a:bodyPr lIns="0" tIns="0" rIns="0" bIns="0"/>
          <a:lstStyle>
            <a:lvl1pPr marL="0" indent="0">
              <a:lnSpc>
                <a:spcPct val="110000"/>
              </a:lnSpc>
              <a:buFontTx/>
              <a:buNone/>
              <a:defRPr sz="1467"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to add body text</a:t>
            </a:r>
            <a:endParaRPr lang="en-US" dirty="0"/>
          </a:p>
        </p:txBody>
      </p:sp>
      <p:sp>
        <p:nvSpPr>
          <p:cNvPr id="16" name="Picture Placeholder 2">
            <a:extLst>
              <a:ext uri="{FF2B5EF4-FFF2-40B4-BE49-F238E27FC236}">
                <a16:creationId xmlns:a16="http://schemas.microsoft.com/office/drawing/2014/main" id="{DA894658-6D54-AF4D-AEF1-5472D9639605}"/>
              </a:ext>
            </a:extLst>
          </p:cNvPr>
          <p:cNvSpPr>
            <a:spLocks noGrp="1"/>
          </p:cNvSpPr>
          <p:nvPr>
            <p:ph type="pic" sz="quarter" idx="17" hasCustomPrompt="1"/>
          </p:nvPr>
        </p:nvSpPr>
        <p:spPr>
          <a:xfrm>
            <a:off x="7548585" y="1119789"/>
            <a:ext cx="3653211" cy="4096268"/>
          </a:xfrm>
          <a:prstGeom prst="rect">
            <a:avLst/>
          </a:prstGeom>
          <a:solidFill>
            <a:schemeClr val="bg1">
              <a:lumMod val="95000"/>
            </a:schemeClr>
          </a:solidFill>
        </p:spPr>
        <p:txBody>
          <a:bodyPr tIns="0" bIns="540000" anchor="ctr" anchorCtr="0">
            <a:normAutofit/>
          </a:bodyPr>
          <a:lstStyle>
            <a:lvl1pPr marL="0" indent="0" algn="ctr">
              <a:buFontTx/>
              <a:buNone/>
              <a:defRPr sz="16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insert image</a:t>
            </a:r>
          </a:p>
        </p:txBody>
      </p:sp>
      <p:sp>
        <p:nvSpPr>
          <p:cNvPr id="3" name="Text Placeholder 2">
            <a:extLst>
              <a:ext uri="{FF2B5EF4-FFF2-40B4-BE49-F238E27FC236}">
                <a16:creationId xmlns:a16="http://schemas.microsoft.com/office/drawing/2014/main" id="{68714CC8-8A43-6645-8C4F-4B751F4F81AC}"/>
              </a:ext>
            </a:extLst>
          </p:cNvPr>
          <p:cNvSpPr>
            <a:spLocks noGrp="1"/>
          </p:cNvSpPr>
          <p:nvPr>
            <p:ph type="body" sz="quarter" idx="20" hasCustomPrompt="1"/>
          </p:nvPr>
        </p:nvSpPr>
        <p:spPr>
          <a:xfrm>
            <a:off x="960979" y="1119808"/>
            <a:ext cx="6407151" cy="977829"/>
          </a:xfrm>
          <a:prstGeom prst="rect">
            <a:avLst/>
          </a:prstGeom>
        </p:spPr>
        <p:txBody>
          <a:bodyPr lIns="0" tIns="0" rIns="0" bIns="0"/>
          <a:lstStyle>
            <a:lvl1pPr marL="0" indent="0">
              <a:lnSpc>
                <a:spcPct val="100000"/>
              </a:lnSpc>
              <a:buNone/>
              <a:defRPr sz="2400" b="1">
                <a:ln>
                  <a:noFill/>
                </a:ln>
                <a:gradFill>
                  <a:gsLst>
                    <a:gs pos="0">
                      <a:srgbClr val="EDAB01"/>
                    </a:gs>
                    <a:gs pos="100000">
                      <a:srgbClr val="00849F"/>
                    </a:gs>
                  </a:gsLst>
                  <a:lin ang="2400000" scaled="0"/>
                </a:gra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Contents slide title with a maximum of two lines</a:t>
            </a:r>
          </a:p>
        </p:txBody>
      </p:sp>
      <p:sp>
        <p:nvSpPr>
          <p:cNvPr id="5" name="TextBox 4">
            <a:extLst>
              <a:ext uri="{FF2B5EF4-FFF2-40B4-BE49-F238E27FC236}">
                <a16:creationId xmlns:a16="http://schemas.microsoft.com/office/drawing/2014/main" id="{BD74B0DB-4AB1-2346-B93D-1782C2A902B2}"/>
              </a:ext>
            </a:extLst>
          </p:cNvPr>
          <p:cNvSpPr txBox="1"/>
          <p:nvPr userDrawn="1"/>
        </p:nvSpPr>
        <p:spPr>
          <a:xfrm>
            <a:off x="960000" y="6367188"/>
            <a:ext cx="6408117" cy="184666"/>
          </a:xfrm>
          <a:prstGeom prst="rect">
            <a:avLst/>
          </a:prstGeom>
          <a:noFill/>
        </p:spPr>
        <p:txBody>
          <a:bodyPr wrap="square" lIns="0" tIns="0" rIns="0" bIns="0" rtlCol="0" anchor="ctr" anchorCtr="0">
            <a:spAutoFit/>
          </a:bodyPr>
          <a:lstStyle/>
          <a:p>
            <a:r>
              <a:rPr lang="en-US" sz="1200" dirty="0" err="1">
                <a:latin typeface="Verdana" panose="020B0604030504040204" pitchFamily="34" charset="0"/>
                <a:ea typeface="Verdana" panose="020B0604030504040204" pitchFamily="34" charset="0"/>
                <a:cs typeface="Verdana" panose="020B0604030504040204" pitchFamily="34" charset="0"/>
              </a:rPr>
              <a:t>www.churchofengland.org</a:t>
            </a:r>
            <a:r>
              <a:rPr lang="en-US" sz="1200" dirty="0">
                <a:latin typeface="Verdana" panose="020B0604030504040204" pitchFamily="34" charset="0"/>
                <a:ea typeface="Verdana" panose="020B0604030504040204" pitchFamily="34" charset="0"/>
                <a:cs typeface="Verdana" panose="020B0604030504040204" pitchFamily="34" charset="0"/>
              </a:rPr>
              <a:t>/education</a:t>
            </a:r>
          </a:p>
        </p:txBody>
      </p:sp>
    </p:spTree>
    <p:extLst>
      <p:ext uri="{BB962C8B-B14F-4D97-AF65-F5344CB8AC3E}">
        <p14:creationId xmlns:p14="http://schemas.microsoft.com/office/powerpoint/2010/main" val="209365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B1124-FCA8-EA46-8EF3-D60AA2129DBD}"/>
              </a:ext>
            </a:extLst>
          </p:cNvPr>
          <p:cNvPicPr>
            <a:picLocks noChangeAspect="1"/>
          </p:cNvPicPr>
          <p:nvPr userDrawn="1"/>
        </p:nvPicPr>
        <p:blipFill>
          <a:blip r:embed="rId3"/>
          <a:stretch>
            <a:fillRect/>
          </a:stretch>
        </p:blipFill>
        <p:spPr>
          <a:xfrm>
            <a:off x="9298584" y="5631543"/>
            <a:ext cx="1903213" cy="524476"/>
          </a:xfrm>
          <a:prstGeom prst="rect">
            <a:avLst/>
          </a:prstGeom>
        </p:spPr>
      </p:pic>
      <p:sp>
        <p:nvSpPr>
          <p:cNvPr id="3" name="Text Placeholder 2">
            <a:extLst>
              <a:ext uri="{FF2B5EF4-FFF2-40B4-BE49-F238E27FC236}">
                <a16:creationId xmlns:a16="http://schemas.microsoft.com/office/drawing/2014/main" id="{68714CC8-8A43-6645-8C4F-4B751F4F81AC}"/>
              </a:ext>
            </a:extLst>
          </p:cNvPr>
          <p:cNvSpPr>
            <a:spLocks noGrp="1"/>
          </p:cNvSpPr>
          <p:nvPr>
            <p:ph type="body" sz="quarter" idx="20" hasCustomPrompt="1"/>
          </p:nvPr>
        </p:nvSpPr>
        <p:spPr>
          <a:xfrm>
            <a:off x="960969" y="1119808"/>
            <a:ext cx="10240827" cy="738039"/>
          </a:xfrm>
          <a:prstGeom prst="rect">
            <a:avLst/>
          </a:prstGeom>
        </p:spPr>
        <p:txBody>
          <a:bodyPr lIns="0" tIns="0" rIns="0" bIns="0"/>
          <a:lstStyle>
            <a:lvl1pPr marL="0" indent="0">
              <a:lnSpc>
                <a:spcPct val="100000"/>
              </a:lnSpc>
              <a:buNone/>
              <a:defRPr sz="3200" b="1">
                <a:ln>
                  <a:noFill/>
                </a:ln>
                <a:gradFill>
                  <a:gsLst>
                    <a:gs pos="0">
                      <a:srgbClr val="EDAB01"/>
                    </a:gs>
                    <a:gs pos="100000">
                      <a:srgbClr val="00849F"/>
                    </a:gs>
                  </a:gsLst>
                  <a:lin ang="2400000" scaled="0"/>
                </a:gra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Contents slide with single line heading</a:t>
            </a:r>
          </a:p>
        </p:txBody>
      </p:sp>
      <p:sp>
        <p:nvSpPr>
          <p:cNvPr id="2" name="TextBox 1">
            <a:extLst>
              <a:ext uri="{FF2B5EF4-FFF2-40B4-BE49-F238E27FC236}">
                <a16:creationId xmlns:a16="http://schemas.microsoft.com/office/drawing/2014/main" id="{B3C431FA-AA82-884D-A848-9C0C8B3D41B0}"/>
              </a:ext>
            </a:extLst>
          </p:cNvPr>
          <p:cNvSpPr txBox="1"/>
          <p:nvPr userDrawn="1"/>
        </p:nvSpPr>
        <p:spPr>
          <a:xfrm>
            <a:off x="959997" y="6364800"/>
            <a:ext cx="6408000" cy="184666"/>
          </a:xfrm>
          <a:prstGeom prst="rect">
            <a:avLst/>
          </a:prstGeom>
          <a:noFill/>
        </p:spPr>
        <p:txBody>
          <a:bodyPr wrap="square" lIns="0" tIns="0" rIns="0" bIns="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err="1">
                <a:latin typeface="Verdana" panose="020B0604030504040204" pitchFamily="34" charset="0"/>
                <a:ea typeface="Verdana" panose="020B0604030504040204" pitchFamily="34" charset="0"/>
                <a:cs typeface="Verdana" panose="020B0604030504040204" pitchFamily="34" charset="0"/>
              </a:rPr>
              <a:t>www.churchofengland.org</a:t>
            </a:r>
            <a:r>
              <a:rPr lang="en-US" sz="1200" dirty="0">
                <a:latin typeface="Verdana" panose="020B0604030504040204" pitchFamily="34" charset="0"/>
                <a:ea typeface="Verdana" panose="020B0604030504040204" pitchFamily="34" charset="0"/>
                <a:cs typeface="Verdana" panose="020B0604030504040204" pitchFamily="34" charset="0"/>
              </a:rPr>
              <a:t>/education</a:t>
            </a:r>
          </a:p>
        </p:txBody>
      </p:sp>
      <p:sp>
        <p:nvSpPr>
          <p:cNvPr id="6" name="Text Placeholder 4">
            <a:extLst>
              <a:ext uri="{FF2B5EF4-FFF2-40B4-BE49-F238E27FC236}">
                <a16:creationId xmlns:a16="http://schemas.microsoft.com/office/drawing/2014/main" id="{CE81CC13-5851-1F44-A94E-42149F1D3594}"/>
              </a:ext>
            </a:extLst>
          </p:cNvPr>
          <p:cNvSpPr>
            <a:spLocks noGrp="1"/>
          </p:cNvSpPr>
          <p:nvPr>
            <p:ph type="body" sz="quarter" idx="15" hasCustomPrompt="1"/>
          </p:nvPr>
        </p:nvSpPr>
        <p:spPr>
          <a:xfrm>
            <a:off x="960013" y="1968200"/>
            <a:ext cx="10241793" cy="978071"/>
          </a:xfrm>
          <a:prstGeom prst="rect">
            <a:avLst/>
          </a:prstGeom>
        </p:spPr>
        <p:txBody>
          <a:bodyPr lIns="0" tIns="0" rIns="0" bIns="0">
            <a:noAutofit/>
          </a:bodyPr>
          <a:lstStyle>
            <a:lvl1pPr marL="167996" indent="-167996">
              <a:lnSpc>
                <a:spcPct val="100000"/>
              </a:lnSpc>
              <a:defRPr sz="16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vl2pPr marL="479988" indent="-167996">
              <a:lnSpc>
                <a:spcPct val="100000"/>
              </a:lnSpc>
              <a:spcBef>
                <a:spcPts val="0"/>
              </a:spcBef>
              <a:buFont typeface="System Font Regular"/>
              <a:buChar char="-"/>
              <a:defRPr sz="1333" b="0" i="0">
                <a:solidFill>
                  <a:srgbClr val="25287D"/>
                </a:solidFill>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add first level of bullet points</a:t>
            </a:r>
          </a:p>
          <a:p>
            <a:pPr lvl="1"/>
            <a:r>
              <a:rPr lang="en-GB" dirty="0"/>
              <a:t>Second level</a:t>
            </a:r>
            <a:endParaRPr lang="en-US" dirty="0"/>
          </a:p>
        </p:txBody>
      </p:sp>
      <p:sp>
        <p:nvSpPr>
          <p:cNvPr id="8" name="Text Placeholder 2">
            <a:extLst>
              <a:ext uri="{FF2B5EF4-FFF2-40B4-BE49-F238E27FC236}">
                <a16:creationId xmlns:a16="http://schemas.microsoft.com/office/drawing/2014/main" id="{3D7D6933-796F-B245-B6F1-B5171FB5358F}"/>
              </a:ext>
            </a:extLst>
          </p:cNvPr>
          <p:cNvSpPr>
            <a:spLocks noGrp="1"/>
          </p:cNvSpPr>
          <p:nvPr>
            <p:ph type="body" sz="quarter" idx="16" hasCustomPrompt="1"/>
          </p:nvPr>
        </p:nvSpPr>
        <p:spPr>
          <a:xfrm>
            <a:off x="960013" y="3052149"/>
            <a:ext cx="10241793" cy="2319683"/>
          </a:xfrm>
          <a:prstGeom prst="rect">
            <a:avLst/>
          </a:prstGeom>
        </p:spPr>
        <p:txBody>
          <a:bodyPr lIns="0" tIns="0" rIns="0" bIns="0"/>
          <a:lstStyle>
            <a:lvl1pPr marL="0" indent="0">
              <a:lnSpc>
                <a:spcPct val="110000"/>
              </a:lnSpc>
              <a:buFontTx/>
              <a:buNone/>
              <a:defRPr sz="1467"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to add body text</a:t>
            </a:r>
            <a:endParaRPr lang="en-US" dirty="0"/>
          </a:p>
        </p:txBody>
      </p:sp>
    </p:spTree>
    <p:extLst>
      <p:ext uri="{BB962C8B-B14F-4D97-AF65-F5344CB8AC3E}">
        <p14:creationId xmlns:p14="http://schemas.microsoft.com/office/powerpoint/2010/main" val="277440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41EC-D2E1-47E6-9677-2AD0849E3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A85B8D-7916-4743-87B0-F11F055A8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7D7DA4-65C4-4A5A-B814-9738830905B4}"/>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480B0CFC-6BA7-4132-93A4-8E3EDA695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BA5DC4-2A4E-4038-9D87-0262F65F08D3}"/>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290774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66EC-2EA5-4A96-BFFD-AABE951A50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AAACC6-A230-4537-AC7C-048DB45C57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4418-0F24-4C80-94A3-0A74FA108767}"/>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D89B84D2-900C-4E7E-9F7F-F4B3ADBCC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0FCD06-2F10-4893-942F-53F61386AE9D}"/>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94437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6E698-35AE-4717-96C2-22B3CE330D68}"/>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3" name="Footer Placeholder 2">
            <a:extLst>
              <a:ext uri="{FF2B5EF4-FFF2-40B4-BE49-F238E27FC236}">
                <a16:creationId xmlns:a16="http://schemas.microsoft.com/office/drawing/2014/main" id="{2C2D438E-E0B7-4646-8025-4BCC5CC41C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EFF873-78BD-41DC-A009-5C756A61C628}"/>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119968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3BC744-C324-4D06-894B-DCD31B3E45E4}"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03BC4-CE2A-4D0D-9B44-FCC4FDCE021A}" type="slidenum">
              <a:rPr lang="en-GB" smtClean="0"/>
              <a:t>‹#›</a:t>
            </a:fld>
            <a:endParaRPr lang="en-GB"/>
          </a:p>
        </p:txBody>
      </p:sp>
    </p:spTree>
    <p:extLst>
      <p:ext uri="{BB962C8B-B14F-4D97-AF65-F5344CB8AC3E}">
        <p14:creationId xmlns:p14="http://schemas.microsoft.com/office/powerpoint/2010/main" val="273680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28878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45126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93797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28113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37415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4598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1146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6481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2D37-6393-4B73-B2A1-37294E55FB0E}"/>
              </a:ext>
            </a:extLst>
          </p:cNvPr>
          <p:cNvSpPr>
            <a:spLocks noGrp="1"/>
          </p:cNvSpPr>
          <p:nvPr>
            <p:ph type="title"/>
          </p:nvPr>
        </p:nvSpPr>
        <p:spPr>
          <a:xfrm>
            <a:off x="831851" y="170975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F696E9-93EF-4DD6-974B-945D03955FC4}"/>
              </a:ext>
            </a:extLst>
          </p:cNvPr>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61860-23B8-4DC1-839E-C8A577CE336E}"/>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5573F493-83A0-4F4C-8EE5-1402C5056D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D5006-11E2-481B-8907-A8F5C984BB5F}"/>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924524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6081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10585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41683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50569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5520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6"/>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92082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9645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6456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2283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0583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BB55-86F3-4C24-B71D-C4B268FCBE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C1D353-9C26-450D-8845-ED2A9ACA8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3E7DAD-0DCD-425E-96E6-890AE08E3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EA345-66B0-41A2-91DD-AF56ADFE9857}"/>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6" name="Footer Placeholder 5">
            <a:extLst>
              <a:ext uri="{FF2B5EF4-FFF2-40B4-BE49-F238E27FC236}">
                <a16:creationId xmlns:a16="http://schemas.microsoft.com/office/drawing/2014/main" id="{1F7E187D-EF81-476E-B6FF-1BA2601431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472780-8714-4B71-9C3F-AB123FD35632}"/>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2323154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2"/>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7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46622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6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03872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63541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57123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7891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2567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40334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42650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61285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9391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2CD0-29D1-4ACE-8AA0-3006F83E1260}"/>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28EE1-3B30-4338-BF2C-DCA7048BFC5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95325-FCD2-4FE6-BE02-6A69C0296F7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FDC53F-F4B4-4D98-991F-565F8592F5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0A832-5C8D-40DA-9ABC-6CC4DDB6FC5C}"/>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A9F251-E64C-4CB7-BCC7-B4127F9CE187}"/>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8" name="Footer Placeholder 7">
            <a:extLst>
              <a:ext uri="{FF2B5EF4-FFF2-40B4-BE49-F238E27FC236}">
                <a16:creationId xmlns:a16="http://schemas.microsoft.com/office/drawing/2014/main" id="{8A6284D1-A783-4805-A3B1-814D702B09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1A58BB-3ED4-496C-8088-5566E6574289}"/>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302202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53133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31871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398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623990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54707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41EC-D2E1-47E6-9677-2AD0849E3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A85B8D-7916-4743-87B0-F11F055A8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7D7DA4-65C4-4A5A-B814-9738830905B4}"/>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80B0CFC-6BA7-4132-93A4-8E3EDA69532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9BA5DC4-2A4E-4038-9D87-0262F65F08D3}"/>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687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66EC-2EA5-4A96-BFFD-AABE951A50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AAACC6-A230-4537-AC7C-048DB45C57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4418-0F24-4C80-94A3-0A74FA108767}"/>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89B84D2-900C-4E7E-9F7F-F4B3ADBCC83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30FCD06-2F10-4893-942F-53F61386AE9D}"/>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3040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2D37-6393-4B73-B2A1-37294E55FB0E}"/>
              </a:ext>
            </a:extLst>
          </p:cNvPr>
          <p:cNvSpPr>
            <a:spLocks noGrp="1"/>
          </p:cNvSpPr>
          <p:nvPr>
            <p:ph type="title"/>
          </p:nvPr>
        </p:nvSpPr>
        <p:spPr>
          <a:xfrm>
            <a:off x="831851" y="170975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F696E9-93EF-4DD6-974B-945D03955FC4}"/>
              </a:ext>
            </a:extLst>
          </p:cNvPr>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61860-23B8-4DC1-839E-C8A577CE336E}"/>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573F493-83A0-4F4C-8EE5-1402C5056D7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54D5006-11E2-481B-8907-A8F5C984BB5F}"/>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3255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BB55-86F3-4C24-B71D-C4B268FCBE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C1D353-9C26-450D-8845-ED2A9ACA8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3E7DAD-0DCD-425E-96E6-890AE08E3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EA345-66B0-41A2-91DD-AF56ADFE9857}"/>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1F7E187D-EF81-476E-B6FF-1BA2601431A1}"/>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2472780-8714-4B71-9C3F-AB123FD35632}"/>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6380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2CD0-29D1-4ACE-8AA0-3006F83E1260}"/>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28EE1-3B30-4338-BF2C-DCA7048BFC5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95325-FCD2-4FE6-BE02-6A69C0296F7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FDC53F-F4B4-4D98-991F-565F8592F5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0A832-5C8D-40DA-9ABC-6CC4DDB6FC5C}"/>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A9F251-E64C-4CB7-BCC7-B4127F9CE187}"/>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8A6284D1-A783-4805-A3B1-814D702B094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801A58BB-3ED4-496C-8088-5566E6574289}"/>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022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ACFC-A902-43A8-961B-4D814010B2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A0E835-7D80-4013-A116-3B51C66B062C}"/>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4" name="Footer Placeholder 3">
            <a:extLst>
              <a:ext uri="{FF2B5EF4-FFF2-40B4-BE49-F238E27FC236}">
                <a16:creationId xmlns:a16="http://schemas.microsoft.com/office/drawing/2014/main" id="{A8D2E2BA-308B-4424-8C9C-AF0F3CB5E7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608C19-D0FE-46D9-8DDC-0FEBC8B750D6}"/>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3585273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ACFC-A902-43A8-961B-4D814010B2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A0E835-7D80-4013-A116-3B51C66B062C}"/>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A8D2E2BA-308B-4424-8C9C-AF0F3CB5E76D}"/>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75608C19-D0FE-46D9-8DDC-0FEBC8B750D6}"/>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6996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6E698-35AE-4717-96C2-22B3CE330D68}"/>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2C2D438E-E0B7-4646-8025-4BCC5CC41CB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8BEFF873-78BD-41DC-A009-5C756A61C628}"/>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2669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3A1E-2EBA-44B8-9EC4-17F69E0D5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BED9BA-AFD5-4F99-A0F8-636BC8F05384}"/>
              </a:ext>
            </a:extLst>
          </p:cNvPr>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DF0F5D-A766-4BDD-8EC9-3CEBB402E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0034A-CD03-443F-80E8-5EE9D7A580FF}"/>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1EF81AB-B912-4666-B399-AE8A5D3268A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463E2AE-CB5D-4E27-901A-F7E978A753FB}"/>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774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4060-DB41-4745-B7DF-C8A55A735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466BFD-EA3B-47F3-89F6-CC2EE208C6D9}"/>
              </a:ext>
            </a:extLst>
          </p:cNvPr>
          <p:cNvSpPr>
            <a:spLocks noGrp="1"/>
          </p:cNvSpPr>
          <p:nvPr>
            <p:ph type="pic" idx="1"/>
          </p:nvPr>
        </p:nvSpPr>
        <p:spPr>
          <a:xfrm>
            <a:off x="5183188" y="98744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5E7B9B-6130-4FD4-BD2D-DA027E913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8921F-4EE2-45B1-921E-DCFF96FCF0A9}"/>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3ADEBCB-DD04-4525-BD42-A6825054A99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082ACB1-636D-4EE6-ADE5-EA8C23DC8F39}"/>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9175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7418-C7A3-4D59-ABFB-94487B2D36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D935A-30B0-4704-88CC-7E5128EC5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FAA9E-3E0B-4D13-8E2B-FE41EF97A09E}"/>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6AD990D-E0F6-4953-AB96-2498C37E71F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7701146-68B5-481C-8D7C-A3ED0A925D5C}"/>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4978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928D9A-39C7-4D85-AD2C-57CE2F08CD4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B8C423-17BF-4A3E-8924-4600F37532CE}"/>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145EA-072D-450E-8392-0CDEABDF6D12}"/>
              </a:ext>
            </a:extLst>
          </p:cNvPr>
          <p:cNvSpPr>
            <a:spLocks noGrp="1"/>
          </p:cNvSpPr>
          <p:nvPr>
            <p:ph type="dt" sz="half" idx="10"/>
          </p:nvPr>
        </p:nvSpPr>
        <p:spPr/>
        <p:txBody>
          <a:body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8A71573-1FCD-491E-829A-2AD3ED171A9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059ACDE-E96F-485C-8291-5A2977D840DD}"/>
              </a:ext>
            </a:extLst>
          </p:cNvPr>
          <p:cNvSpPr>
            <a:spLocks noGrp="1"/>
          </p:cNvSpPr>
          <p:nvPr>
            <p:ph type="sldNum" sz="quarter" idx="12"/>
          </p:nvPr>
        </p:nvSpPr>
        <p:spPr/>
        <p:txBody>
          <a:body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169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B1124-FCA8-EA46-8EF3-D60AA2129DBD}"/>
              </a:ext>
            </a:extLst>
          </p:cNvPr>
          <p:cNvPicPr>
            <a:picLocks noChangeAspect="1"/>
          </p:cNvPicPr>
          <p:nvPr userDrawn="1"/>
        </p:nvPicPr>
        <p:blipFill>
          <a:blip r:embed="rId3"/>
          <a:stretch>
            <a:fillRect/>
          </a:stretch>
        </p:blipFill>
        <p:spPr>
          <a:xfrm>
            <a:off x="9298584" y="5631543"/>
            <a:ext cx="1903213" cy="524476"/>
          </a:xfrm>
          <a:prstGeom prst="rect">
            <a:avLst/>
          </a:prstGeom>
        </p:spPr>
      </p:pic>
      <p:sp>
        <p:nvSpPr>
          <p:cNvPr id="3" name="Text Placeholder 2">
            <a:extLst>
              <a:ext uri="{FF2B5EF4-FFF2-40B4-BE49-F238E27FC236}">
                <a16:creationId xmlns:a16="http://schemas.microsoft.com/office/drawing/2014/main" id="{68714CC8-8A43-6645-8C4F-4B751F4F81AC}"/>
              </a:ext>
            </a:extLst>
          </p:cNvPr>
          <p:cNvSpPr>
            <a:spLocks noGrp="1"/>
          </p:cNvSpPr>
          <p:nvPr>
            <p:ph type="body" sz="quarter" idx="20" hasCustomPrompt="1"/>
          </p:nvPr>
        </p:nvSpPr>
        <p:spPr>
          <a:xfrm>
            <a:off x="960969" y="1119808"/>
            <a:ext cx="10240827" cy="738039"/>
          </a:xfrm>
          <a:prstGeom prst="rect">
            <a:avLst/>
          </a:prstGeom>
        </p:spPr>
        <p:txBody>
          <a:bodyPr lIns="0" tIns="0" rIns="0" bIns="0"/>
          <a:lstStyle>
            <a:lvl1pPr marL="0" indent="0">
              <a:lnSpc>
                <a:spcPct val="100000"/>
              </a:lnSpc>
              <a:buNone/>
              <a:defRPr sz="3200" b="1">
                <a:ln>
                  <a:noFill/>
                </a:ln>
                <a:gradFill>
                  <a:gsLst>
                    <a:gs pos="0">
                      <a:srgbClr val="EDAB01"/>
                    </a:gs>
                    <a:gs pos="100000">
                      <a:srgbClr val="00849F"/>
                    </a:gs>
                  </a:gsLst>
                  <a:lin ang="2400000" scaled="0"/>
                </a:gra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Contents slide with single line heading</a:t>
            </a:r>
          </a:p>
        </p:txBody>
      </p:sp>
      <p:sp>
        <p:nvSpPr>
          <p:cNvPr id="2" name="TextBox 1">
            <a:extLst>
              <a:ext uri="{FF2B5EF4-FFF2-40B4-BE49-F238E27FC236}">
                <a16:creationId xmlns:a16="http://schemas.microsoft.com/office/drawing/2014/main" id="{B3C431FA-AA82-884D-A848-9C0C8B3D41B0}"/>
              </a:ext>
            </a:extLst>
          </p:cNvPr>
          <p:cNvSpPr txBox="1"/>
          <p:nvPr userDrawn="1"/>
        </p:nvSpPr>
        <p:spPr>
          <a:xfrm>
            <a:off x="959997" y="6364800"/>
            <a:ext cx="6408000" cy="184666"/>
          </a:xfrm>
          <a:prstGeom prst="rect">
            <a:avLst/>
          </a:prstGeom>
          <a:noFill/>
        </p:spPr>
        <p:txBody>
          <a:bodyPr wrap="square" lIns="0" tIns="0" rIns="0" bIns="0" rtlCol="0" anchor="ctr" anchorCtr="0">
            <a:spAutoFit/>
          </a:bodyPr>
          <a:lstStyle/>
          <a:p>
            <a:pPr defTabSz="914377">
              <a:defRPr/>
            </a:pPr>
            <a:r>
              <a:rPr lang="en-US" sz="1200" dirty="0" err="1">
                <a:solidFill>
                  <a:prstClr val="black"/>
                </a:solidFill>
                <a:latin typeface="Verdana" panose="020B0604030504040204" pitchFamily="34" charset="0"/>
                <a:ea typeface="Verdana" panose="020B0604030504040204" pitchFamily="34" charset="0"/>
                <a:cs typeface="Verdana" panose="020B0604030504040204" pitchFamily="34" charset="0"/>
              </a:rPr>
              <a:t>www.churchofengland.org</a:t>
            </a: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/education</a:t>
            </a:r>
          </a:p>
        </p:txBody>
      </p:sp>
      <p:sp>
        <p:nvSpPr>
          <p:cNvPr id="6" name="Text Placeholder 4">
            <a:extLst>
              <a:ext uri="{FF2B5EF4-FFF2-40B4-BE49-F238E27FC236}">
                <a16:creationId xmlns:a16="http://schemas.microsoft.com/office/drawing/2014/main" id="{CE81CC13-5851-1F44-A94E-42149F1D3594}"/>
              </a:ext>
            </a:extLst>
          </p:cNvPr>
          <p:cNvSpPr>
            <a:spLocks noGrp="1"/>
          </p:cNvSpPr>
          <p:nvPr>
            <p:ph type="body" sz="quarter" idx="15" hasCustomPrompt="1"/>
          </p:nvPr>
        </p:nvSpPr>
        <p:spPr>
          <a:xfrm>
            <a:off x="960013" y="1968200"/>
            <a:ext cx="10241793" cy="978071"/>
          </a:xfrm>
          <a:prstGeom prst="rect">
            <a:avLst/>
          </a:prstGeom>
        </p:spPr>
        <p:txBody>
          <a:bodyPr lIns="0" tIns="0" rIns="0" bIns="0">
            <a:noAutofit/>
          </a:bodyPr>
          <a:lstStyle>
            <a:lvl1pPr marL="167996" indent="-167996">
              <a:lnSpc>
                <a:spcPct val="100000"/>
              </a:lnSpc>
              <a:defRPr sz="16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vl2pPr marL="479988" indent="-167996">
              <a:lnSpc>
                <a:spcPct val="100000"/>
              </a:lnSpc>
              <a:spcBef>
                <a:spcPts val="0"/>
              </a:spcBef>
              <a:buFont typeface="System Font Regular"/>
              <a:buChar char="-"/>
              <a:defRPr sz="1333" b="0" i="0">
                <a:solidFill>
                  <a:srgbClr val="25287D"/>
                </a:solidFill>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add first level of bullet points</a:t>
            </a:r>
          </a:p>
          <a:p>
            <a:pPr lvl="1"/>
            <a:r>
              <a:rPr lang="en-GB" dirty="0"/>
              <a:t>Second level</a:t>
            </a:r>
            <a:endParaRPr lang="en-US" dirty="0"/>
          </a:p>
        </p:txBody>
      </p:sp>
      <p:sp>
        <p:nvSpPr>
          <p:cNvPr id="8" name="Text Placeholder 2">
            <a:extLst>
              <a:ext uri="{FF2B5EF4-FFF2-40B4-BE49-F238E27FC236}">
                <a16:creationId xmlns:a16="http://schemas.microsoft.com/office/drawing/2014/main" id="{3D7D6933-796F-B245-B6F1-B5171FB5358F}"/>
              </a:ext>
            </a:extLst>
          </p:cNvPr>
          <p:cNvSpPr>
            <a:spLocks noGrp="1"/>
          </p:cNvSpPr>
          <p:nvPr>
            <p:ph type="body" sz="quarter" idx="16" hasCustomPrompt="1"/>
          </p:nvPr>
        </p:nvSpPr>
        <p:spPr>
          <a:xfrm>
            <a:off x="960013" y="3052149"/>
            <a:ext cx="10241793" cy="2319683"/>
          </a:xfrm>
          <a:prstGeom prst="rect">
            <a:avLst/>
          </a:prstGeom>
        </p:spPr>
        <p:txBody>
          <a:bodyPr lIns="0" tIns="0" rIns="0" bIns="0"/>
          <a:lstStyle>
            <a:lvl1pPr marL="0" indent="0">
              <a:lnSpc>
                <a:spcPct val="110000"/>
              </a:lnSpc>
              <a:buFontTx/>
              <a:buNone/>
              <a:defRPr sz="1467"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to add body text</a:t>
            </a:r>
            <a:endParaRPr lang="en-US" dirty="0"/>
          </a:p>
        </p:txBody>
      </p:sp>
    </p:spTree>
    <p:extLst>
      <p:ext uri="{BB962C8B-B14F-4D97-AF65-F5344CB8AC3E}">
        <p14:creationId xmlns:p14="http://schemas.microsoft.com/office/powerpoint/2010/main" val="309714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6E698-35AE-4717-96C2-22B3CE330D68}"/>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3" name="Footer Placeholder 2">
            <a:extLst>
              <a:ext uri="{FF2B5EF4-FFF2-40B4-BE49-F238E27FC236}">
                <a16:creationId xmlns:a16="http://schemas.microsoft.com/office/drawing/2014/main" id="{2C2D438E-E0B7-4646-8025-4BCC5CC41C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EFF873-78BD-41DC-A009-5C756A61C628}"/>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30917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3A1E-2EBA-44B8-9EC4-17F69E0D5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BED9BA-AFD5-4F99-A0F8-636BC8F05384}"/>
              </a:ext>
            </a:extLst>
          </p:cNvPr>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DF0F5D-A766-4BDD-8EC9-3CEBB402E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0034A-CD03-443F-80E8-5EE9D7A580FF}"/>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6" name="Footer Placeholder 5">
            <a:extLst>
              <a:ext uri="{FF2B5EF4-FFF2-40B4-BE49-F238E27FC236}">
                <a16:creationId xmlns:a16="http://schemas.microsoft.com/office/drawing/2014/main" id="{01EF81AB-B912-4666-B399-AE8A5D3268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63E2AE-CB5D-4E27-901A-F7E978A753FB}"/>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414721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4060-DB41-4745-B7DF-C8A55A735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466BFD-EA3B-47F3-89F6-CC2EE208C6D9}"/>
              </a:ext>
            </a:extLst>
          </p:cNvPr>
          <p:cNvSpPr>
            <a:spLocks noGrp="1"/>
          </p:cNvSpPr>
          <p:nvPr>
            <p:ph type="pic" idx="1"/>
          </p:nvPr>
        </p:nvSpPr>
        <p:spPr>
          <a:xfrm>
            <a:off x="5183188" y="98744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5E7B9B-6130-4FD4-BD2D-DA027E913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8921F-4EE2-45B1-921E-DCFF96FCF0A9}"/>
              </a:ext>
            </a:extLst>
          </p:cNvPr>
          <p:cNvSpPr>
            <a:spLocks noGrp="1"/>
          </p:cNvSpPr>
          <p:nvPr>
            <p:ph type="dt" sz="half" idx="10"/>
          </p:nvPr>
        </p:nvSpPr>
        <p:spPr/>
        <p:txBody>
          <a:bodyPr/>
          <a:lstStyle/>
          <a:p>
            <a:fld id="{8E4FC3D9-A31E-420A-A0CF-5D1B322C0A04}" type="datetimeFigureOut">
              <a:rPr lang="en-GB" smtClean="0"/>
              <a:t>06/02/2024</a:t>
            </a:fld>
            <a:endParaRPr lang="en-GB"/>
          </a:p>
        </p:txBody>
      </p:sp>
      <p:sp>
        <p:nvSpPr>
          <p:cNvPr id="6" name="Footer Placeholder 5">
            <a:extLst>
              <a:ext uri="{FF2B5EF4-FFF2-40B4-BE49-F238E27FC236}">
                <a16:creationId xmlns:a16="http://schemas.microsoft.com/office/drawing/2014/main" id="{63ADEBCB-DD04-4525-BD42-A6825054A9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2ACB1-636D-4EE6-ADE5-EA8C23DC8F39}"/>
              </a:ext>
            </a:extLst>
          </p:cNvPr>
          <p:cNvSpPr>
            <a:spLocks noGrp="1"/>
          </p:cNvSpPr>
          <p:nvPr>
            <p:ph type="sldNum" sz="quarter" idx="12"/>
          </p:nvPr>
        </p:nvSpPr>
        <p:spPr/>
        <p:txBody>
          <a:bodyPr/>
          <a:lstStyle/>
          <a:p>
            <a:fld id="{D4718EC1-9676-478C-A4AA-315C07AAAE84}" type="slidenum">
              <a:rPr lang="en-GB" smtClean="0"/>
              <a:t>‹#›</a:t>
            </a:fld>
            <a:endParaRPr lang="en-GB"/>
          </a:p>
        </p:txBody>
      </p:sp>
    </p:spTree>
    <p:extLst>
      <p:ext uri="{BB962C8B-B14F-4D97-AF65-F5344CB8AC3E}">
        <p14:creationId xmlns:p14="http://schemas.microsoft.com/office/powerpoint/2010/main" val="126360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8CFE6-43A6-4BCC-9A9F-64B9FDC3589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B125F-AE56-4F2F-9FB1-BF9C601D0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0DC98-A821-4E16-9194-E3B3DC48B1C4}"/>
              </a:ext>
            </a:extLst>
          </p:cNvPr>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FC3D9-A31E-420A-A0CF-5D1B322C0A04}" type="datetimeFigureOut">
              <a:rPr lang="en-GB" smtClean="0"/>
              <a:t>06/02/2024</a:t>
            </a:fld>
            <a:endParaRPr lang="en-GB"/>
          </a:p>
        </p:txBody>
      </p:sp>
      <p:sp>
        <p:nvSpPr>
          <p:cNvPr id="5" name="Footer Placeholder 4">
            <a:extLst>
              <a:ext uri="{FF2B5EF4-FFF2-40B4-BE49-F238E27FC236}">
                <a16:creationId xmlns:a16="http://schemas.microsoft.com/office/drawing/2014/main" id="{FBDEF6C7-5349-4620-A573-226AD210610C}"/>
              </a:ext>
            </a:extLst>
          </p:cNvPr>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07CC95-8C75-4830-B2A3-B2F78A9BA0F3}"/>
              </a:ext>
            </a:extLst>
          </p:cNvPr>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18EC1-9676-478C-A4AA-315C07AAAE84}" type="slidenum">
              <a:rPr lang="en-GB" smtClean="0"/>
              <a:t>‹#›</a:t>
            </a:fld>
            <a:endParaRPr lang="en-GB"/>
          </a:p>
        </p:txBody>
      </p:sp>
    </p:spTree>
    <p:extLst>
      <p:ext uri="{BB962C8B-B14F-4D97-AF65-F5344CB8AC3E}">
        <p14:creationId xmlns:p14="http://schemas.microsoft.com/office/powerpoint/2010/main" val="912163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3303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4"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75522273"/>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38779707"/>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A3A02-BF83-434F-8B3C-ED07E3FA110F}" type="datetimeFigureOut">
              <a:rPr lang="en-GB" smtClean="0">
                <a:solidFill>
                  <a:prstClr val="white">
                    <a:tint val="75000"/>
                  </a:prstClr>
                </a:solidFill>
              </a:rPr>
              <a:pPr/>
              <a:t>06/02/2024</a:t>
            </a:fld>
            <a:endParaRPr lang="en-GB">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00E87-EC7D-43F2-AEBB-477706AB396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524887362"/>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8CFE6-43A6-4BCC-9A9F-64B9FDC3589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B125F-AE56-4F2F-9FB1-BF9C601D0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0DC98-A821-4E16-9194-E3B3DC48B1C4}"/>
              </a:ext>
            </a:extLst>
          </p:cNvPr>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FC3D9-A31E-420A-A0CF-5D1B322C0A04}" type="datetimeFigureOut">
              <a:rPr lang="en-GB" smtClean="0">
                <a:solidFill>
                  <a:prstClr val="black">
                    <a:tint val="75000"/>
                  </a:prstClr>
                </a:solidFill>
              </a:rPr>
              <a:pPr/>
              <a:t>06/02/2024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BDEF6C7-5349-4620-A573-226AD210610C}"/>
              </a:ext>
            </a:extLst>
          </p:cNvPr>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007CC95-8C75-4830-B2A3-B2F78A9BA0F3}"/>
              </a:ext>
            </a:extLst>
          </p:cNvPr>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18EC1-9676-478C-A4AA-315C07AAA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477155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urchofengland.org/sites/default/files/2019-02/RE%20Statement%20of%20Entitlement%20for%20Church%20Schools.pdf"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urchofengland.org/sites/default/files/2019-02/RE%20Statement%20of%20Entitlement%20for%20Church%20Schools.pdf"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www.churchofengland.org/sites/default/files/2023-09/siams-annual-report-2022-2023.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hyperlink" Target="https://www.cefel.org.uk/visionresources/"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1681F-B4F3-4BCB-9C81-C550968482D4}"/>
              </a:ext>
            </a:extLst>
          </p:cNvPr>
          <p:cNvSpPr/>
          <p:nvPr/>
        </p:nvSpPr>
        <p:spPr>
          <a:xfrm>
            <a:off x="277093" y="827688"/>
            <a:ext cx="11637819" cy="5815685"/>
          </a:xfrm>
          <a:prstGeom prst="rect">
            <a:avLst/>
          </a:prstGeom>
          <a:solidFill>
            <a:srgbClr val="3B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TextBox 10"/>
          <p:cNvSpPr txBox="1"/>
          <p:nvPr/>
        </p:nvSpPr>
        <p:spPr>
          <a:xfrm>
            <a:off x="1038821" y="1549531"/>
            <a:ext cx="10114383"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4400" dirty="0">
              <a:solidFill>
                <a:schemeClr val="bg1"/>
              </a:solidFill>
            </a:endParaRPr>
          </a:p>
          <a:p>
            <a:pPr algn="ctr"/>
            <a:r>
              <a:rPr lang="en-GB" sz="4400" dirty="0">
                <a:solidFill>
                  <a:schemeClr val="bg1"/>
                </a:solidFill>
              </a:rPr>
              <a:t>SIAMS Framework Overview</a:t>
            </a:r>
          </a:p>
          <a:p>
            <a:pPr algn="ctr"/>
            <a:endParaRPr lang="en-GB" sz="4400" dirty="0">
              <a:solidFill>
                <a:schemeClr val="bg1"/>
              </a:solidFill>
            </a:endParaRPr>
          </a:p>
          <a:p>
            <a:pPr algn="ctr"/>
            <a:r>
              <a:rPr lang="en-GB" sz="4400" dirty="0">
                <a:solidFill>
                  <a:schemeClr val="bg1"/>
                </a:solidFill>
              </a:rPr>
              <a:t>4</a:t>
            </a:r>
            <a:r>
              <a:rPr lang="en-GB" sz="4400" baseline="30000" dirty="0">
                <a:solidFill>
                  <a:schemeClr val="bg1"/>
                </a:solidFill>
              </a:rPr>
              <a:t>th</a:t>
            </a:r>
            <a:r>
              <a:rPr lang="en-GB" sz="4400" dirty="0">
                <a:solidFill>
                  <a:schemeClr val="bg1"/>
                </a:solidFill>
              </a:rPr>
              <a:t> December 2023</a:t>
            </a:r>
          </a:p>
          <a:p>
            <a:pPr algn="ctr"/>
            <a:endParaRPr lang="en-GB" sz="4400" dirty="0">
              <a:solidFill>
                <a:schemeClr val="bg1"/>
              </a:solidFill>
            </a:endParaRPr>
          </a:p>
          <a:p>
            <a:pPr algn="ctr"/>
            <a:r>
              <a:rPr lang="en-GB" sz="4400" dirty="0">
                <a:solidFill>
                  <a:schemeClr val="bg1"/>
                </a:solidFill>
              </a:rPr>
              <a:t>Paul Rusby</a:t>
            </a:r>
          </a:p>
          <a:p>
            <a:pPr algn="ctr"/>
            <a:endParaRPr lang="en-GB" sz="4400" dirty="0">
              <a:solidFill>
                <a:schemeClr val="bg1"/>
              </a:solidFill>
            </a:endParaRPr>
          </a:p>
        </p:txBody>
      </p:sp>
      <p:pic>
        <p:nvPicPr>
          <p:cNvPr id="2" name="Picture 1">
            <a:extLst>
              <a:ext uri="{FF2B5EF4-FFF2-40B4-BE49-F238E27FC236}">
                <a16:creationId xmlns:a16="http://schemas.microsoft.com/office/drawing/2014/main" id="{5BBBE722-5CEE-413D-8B45-984A4F6E7DD0}"/>
              </a:ext>
            </a:extLst>
          </p:cNvPr>
          <p:cNvPicPr>
            <a:picLocks noChangeAspect="1"/>
          </p:cNvPicPr>
          <p:nvPr/>
        </p:nvPicPr>
        <p:blipFill>
          <a:blip r:embed="rId3"/>
          <a:stretch>
            <a:fillRect/>
          </a:stretch>
        </p:blipFill>
        <p:spPr>
          <a:xfrm>
            <a:off x="277104" y="253292"/>
            <a:ext cx="11644369" cy="469433"/>
          </a:xfrm>
          <a:prstGeom prst="rect">
            <a:avLst/>
          </a:prstGeom>
        </p:spPr>
      </p:pic>
      <p:pic>
        <p:nvPicPr>
          <p:cNvPr id="3" name="Picture 2">
            <a:extLst>
              <a:ext uri="{FF2B5EF4-FFF2-40B4-BE49-F238E27FC236}">
                <a16:creationId xmlns:a16="http://schemas.microsoft.com/office/drawing/2014/main" id="{02EB9DC9-0D7B-4DFC-8758-94D65B462149}"/>
              </a:ext>
            </a:extLst>
          </p:cNvPr>
          <p:cNvPicPr>
            <a:picLocks noChangeAspect="1"/>
          </p:cNvPicPr>
          <p:nvPr/>
        </p:nvPicPr>
        <p:blipFill>
          <a:blip r:embed="rId4"/>
          <a:stretch>
            <a:fillRect/>
          </a:stretch>
        </p:blipFill>
        <p:spPr>
          <a:xfrm>
            <a:off x="3541556" y="5795777"/>
            <a:ext cx="5322269" cy="79255"/>
          </a:xfrm>
          <a:prstGeom prst="rect">
            <a:avLst/>
          </a:prstGeom>
        </p:spPr>
      </p:pic>
    </p:spTree>
    <p:extLst>
      <p:ext uri="{BB962C8B-B14F-4D97-AF65-F5344CB8AC3E}">
        <p14:creationId xmlns:p14="http://schemas.microsoft.com/office/powerpoint/2010/main" val="327066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917" y="1390917"/>
            <a:ext cx="11024739" cy="3866882"/>
          </a:xfrm>
        </p:spPr>
        <p:txBody>
          <a:bodyPr>
            <a:noAutofit/>
          </a:bodyPr>
          <a:lstStyle/>
          <a:p>
            <a:pPr marL="342900" indent="-342900" algn="l">
              <a:buFont typeface="Arial" panose="020B0604020202020204" pitchFamily="34" charset="0"/>
              <a:buChar char="•"/>
            </a:pPr>
            <a:r>
              <a:rPr lang="en-GB" dirty="0"/>
              <a:t>The 2023 SIAMS Framework shines a spotlight on these key elements – </a:t>
            </a:r>
            <a:r>
              <a:rPr lang="en-GB" dirty="0">
                <a:solidFill>
                  <a:srgbClr val="7030A0"/>
                </a:solidFill>
              </a:rPr>
              <a:t>theology, school context, and vision</a:t>
            </a:r>
            <a:r>
              <a:rPr lang="en-GB" dirty="0"/>
              <a:t>. It allows inspectors and school leaders, together, to gather evidence to answer the Inspection Questions, in turn enabling inspectors to reach fair and accurate judgements. In doing so, it moves the Church of England and Methodist Church’s inspection practice forward, </a:t>
            </a:r>
            <a:r>
              <a:rPr lang="en-GB" dirty="0">
                <a:solidFill>
                  <a:srgbClr val="7030A0"/>
                </a:solidFill>
              </a:rPr>
              <a:t>respecting the knowledge and expertise of school leaders, allowing them to tell their stories, and holding them to account.</a:t>
            </a:r>
          </a:p>
          <a:p>
            <a:pPr marL="342900" indent="-342900" algn="l">
              <a:buFont typeface="Arial" panose="020B0604020202020204" pitchFamily="34" charset="0"/>
              <a:buChar char="•"/>
            </a:pPr>
            <a:r>
              <a:rPr lang="en-GB" dirty="0"/>
              <a:t>Many Church schools are part of multi academy trusts. Where this is the case, </a:t>
            </a:r>
            <a:r>
              <a:rPr lang="en-GB" dirty="0">
                <a:solidFill>
                  <a:srgbClr val="7030A0"/>
                </a:solidFill>
              </a:rPr>
              <a:t>the trusts have committed to enhance the Christian foundation of these schools</a:t>
            </a:r>
            <a:r>
              <a:rPr lang="en-GB" dirty="0"/>
              <a:t>. The 2023 SIAMS Framework rightly holds them to account for their work in this regard.</a:t>
            </a:r>
          </a:p>
          <a:p>
            <a:pPr algn="l"/>
            <a:r>
              <a:rPr lang="en-GB" dirty="0"/>
              <a:t>			The Right Reverend Paul Butler | Lead Bishop for Education 2022</a:t>
            </a:r>
            <a:endParaRPr lang="en-GB" dirty="0">
              <a:highlight>
                <a:srgbClr val="FFFF00"/>
              </a:highlight>
            </a:endParaRPr>
          </a:p>
        </p:txBody>
      </p:sp>
      <p:sp>
        <p:nvSpPr>
          <p:cNvPr id="3" name="Title 2"/>
          <p:cNvSpPr>
            <a:spLocks noGrp="1"/>
          </p:cNvSpPr>
          <p:nvPr>
            <p:ph type="ctrTitle"/>
          </p:nvPr>
        </p:nvSpPr>
        <p:spPr>
          <a:xfrm>
            <a:off x="540912" y="654346"/>
            <a:ext cx="9144000" cy="634285"/>
          </a:xfrm>
        </p:spPr>
        <p:txBody>
          <a:bodyPr>
            <a:noAutofit/>
          </a:bodyPr>
          <a:lstStyle/>
          <a:p>
            <a:pPr algn="l"/>
            <a:r>
              <a:rPr lang="en-GB" sz="4400" dirty="0">
                <a:latin typeface="+mn-lt"/>
              </a:rPr>
              <a:t>What is SIAMS? </a:t>
            </a:r>
          </a:p>
        </p:txBody>
      </p:sp>
      <p:pic>
        <p:nvPicPr>
          <p:cNvPr id="4" name="Picture 3">
            <a:extLst>
              <a:ext uri="{FF2B5EF4-FFF2-40B4-BE49-F238E27FC236}">
                <a16:creationId xmlns:a16="http://schemas.microsoft.com/office/drawing/2014/main" id="{9EB7436F-6587-49A7-ABDA-23211612F824}"/>
              </a:ext>
            </a:extLst>
          </p:cNvPr>
          <p:cNvPicPr>
            <a:picLocks noChangeAspect="1"/>
          </p:cNvPicPr>
          <p:nvPr/>
        </p:nvPicPr>
        <p:blipFill>
          <a:blip r:embed="rId2"/>
          <a:stretch>
            <a:fillRect/>
          </a:stretch>
        </p:blipFill>
        <p:spPr>
          <a:xfrm>
            <a:off x="407470" y="5677249"/>
            <a:ext cx="11644369" cy="469433"/>
          </a:xfrm>
          <a:prstGeom prst="rect">
            <a:avLst/>
          </a:prstGeom>
        </p:spPr>
      </p:pic>
    </p:spTree>
    <p:extLst>
      <p:ext uri="{BB962C8B-B14F-4D97-AF65-F5344CB8AC3E}">
        <p14:creationId xmlns:p14="http://schemas.microsoft.com/office/powerpoint/2010/main" val="68241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923" y="1390917"/>
            <a:ext cx="10547503" cy="3866882"/>
          </a:xfrm>
        </p:spPr>
        <p:txBody>
          <a:bodyPr>
            <a:noAutofit/>
          </a:bodyPr>
          <a:lstStyle/>
          <a:p>
            <a:pPr marL="342900" indent="-342900" algn="l">
              <a:buFont typeface="Arial" panose="020B0604020202020204" pitchFamily="34" charset="0"/>
              <a:buChar char="•"/>
            </a:pPr>
            <a:r>
              <a:rPr lang="en-GB" sz="2100" dirty="0"/>
              <a:t>Church schools come in all different shapes and sizes, and a one size fits all approach to inspection does not allow a school to have integrity in its Christian-vision-driven work. Therefore, the 2023 SIAMS Framework does not present schools with lists of criteria to meet. Instead, it asks a number of Inspection Questions about impact, and it allows leaders to </a:t>
            </a:r>
            <a:r>
              <a:rPr lang="en-GB" sz="2100" dirty="0">
                <a:solidFill>
                  <a:srgbClr val="7030A0"/>
                </a:solidFill>
              </a:rPr>
              <a:t>explain the school’s context and the reasons for decisions and actions</a:t>
            </a:r>
            <a:r>
              <a:rPr lang="en-GB" sz="2100" dirty="0"/>
              <a:t>. In all things, the </a:t>
            </a:r>
            <a:r>
              <a:rPr lang="en-GB" sz="2100" dirty="0">
                <a:solidFill>
                  <a:srgbClr val="7030A0"/>
                </a:solidFill>
              </a:rPr>
              <a:t>contextually-appropriate theologically rooted Christian vision is the driving force</a:t>
            </a:r>
            <a:r>
              <a:rPr lang="en-GB" sz="2100" dirty="0"/>
              <a:t>.</a:t>
            </a:r>
          </a:p>
          <a:p>
            <a:pPr marL="342900" indent="-342900" algn="l">
              <a:buFont typeface="Arial" panose="020B0604020202020204" pitchFamily="34" charset="0"/>
              <a:buChar char="•"/>
            </a:pPr>
            <a:r>
              <a:rPr lang="en-GB" sz="2100" dirty="0"/>
              <a:t>SIAMS inspectors will explore with school and trust leaders how they understand the specific context of the school, and whether they know how to respond to it theologically. Local, diocesan, and national expertise will help school and trust leaders to explore this, so that they can be confident in answering three key questions:</a:t>
            </a:r>
          </a:p>
          <a:p>
            <a:pPr algn="l"/>
            <a:r>
              <a:rPr lang="en-GB" sz="2100" dirty="0"/>
              <a:t>	1. Who are we as a school?</a:t>
            </a:r>
          </a:p>
          <a:p>
            <a:pPr algn="l"/>
            <a:r>
              <a:rPr lang="en-GB" sz="2100" dirty="0"/>
              <a:t>	2. What are we doing here?</a:t>
            </a:r>
          </a:p>
          <a:p>
            <a:pPr algn="l"/>
            <a:r>
              <a:rPr lang="en-GB" sz="2100" dirty="0"/>
              <a:t>	3. How, then, shall we live and learn together?</a:t>
            </a:r>
          </a:p>
          <a:p>
            <a:pPr algn="l"/>
            <a:r>
              <a:rPr lang="en-GB" sz="2100" dirty="0">
                <a:latin typeface="+mn-lt"/>
              </a:rPr>
              <a:t>					</a:t>
            </a:r>
            <a:r>
              <a:rPr lang="en-GB" sz="2000" dirty="0"/>
              <a:t>Dr Margaret James | National Director of SIAMS 2022</a:t>
            </a:r>
            <a:endParaRPr lang="en-GB" sz="2100" dirty="0">
              <a:highlight>
                <a:srgbClr val="FFFF00"/>
              </a:highlight>
              <a:latin typeface="+mn-lt"/>
            </a:endParaRPr>
          </a:p>
        </p:txBody>
      </p:sp>
      <p:sp>
        <p:nvSpPr>
          <p:cNvPr id="3" name="Title 2"/>
          <p:cNvSpPr>
            <a:spLocks noGrp="1"/>
          </p:cNvSpPr>
          <p:nvPr>
            <p:ph type="ctrTitle"/>
          </p:nvPr>
        </p:nvSpPr>
        <p:spPr>
          <a:xfrm>
            <a:off x="540912" y="654346"/>
            <a:ext cx="9144000" cy="634285"/>
          </a:xfrm>
        </p:spPr>
        <p:txBody>
          <a:bodyPr>
            <a:noAutofit/>
          </a:bodyPr>
          <a:lstStyle/>
          <a:p>
            <a:pPr algn="l"/>
            <a:r>
              <a:rPr lang="en-GB" sz="4400" dirty="0">
                <a:latin typeface="+mn-lt"/>
              </a:rPr>
              <a:t>What is SIAMS? </a:t>
            </a:r>
          </a:p>
        </p:txBody>
      </p:sp>
      <p:pic>
        <p:nvPicPr>
          <p:cNvPr id="4" name="Picture 3">
            <a:extLst>
              <a:ext uri="{FF2B5EF4-FFF2-40B4-BE49-F238E27FC236}">
                <a16:creationId xmlns:a16="http://schemas.microsoft.com/office/drawing/2014/main" id="{9EB7436F-6587-49A7-ABDA-23211612F824}"/>
              </a:ext>
            </a:extLst>
          </p:cNvPr>
          <p:cNvPicPr>
            <a:picLocks noChangeAspect="1"/>
          </p:cNvPicPr>
          <p:nvPr/>
        </p:nvPicPr>
        <p:blipFill>
          <a:blip r:embed="rId2"/>
          <a:stretch>
            <a:fillRect/>
          </a:stretch>
        </p:blipFill>
        <p:spPr>
          <a:xfrm>
            <a:off x="417980" y="5968959"/>
            <a:ext cx="11644369" cy="469433"/>
          </a:xfrm>
          <a:prstGeom prst="rect">
            <a:avLst/>
          </a:prstGeom>
        </p:spPr>
      </p:pic>
    </p:spTree>
    <p:extLst>
      <p:ext uri="{BB962C8B-B14F-4D97-AF65-F5344CB8AC3E}">
        <p14:creationId xmlns:p14="http://schemas.microsoft.com/office/powerpoint/2010/main" val="5842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936469"/>
            <a:ext cx="10240827" cy="738039"/>
          </a:xfrm>
        </p:spPr>
        <p:txBody>
          <a:bodyPr/>
          <a:lstStyle/>
          <a:p>
            <a:r>
              <a:rPr lang="en-US" b="0" dirty="0">
                <a:latin typeface="Source Sans Pro" panose="020B0503030403020204" pitchFamily="34" charset="0"/>
                <a:ea typeface="Source Sans Pro" panose="020B0503030403020204" pitchFamily="34" charset="0"/>
              </a:rPr>
              <a:t>Headlines</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520921"/>
            <a:ext cx="10241796" cy="4869831"/>
          </a:xfrm>
          <a:prstGeom prst="rect">
            <a:avLst/>
          </a:prstGeom>
        </p:spPr>
        <p:txBody>
          <a:bodyPr/>
          <a:lstStyle/>
          <a:p>
            <a:r>
              <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Judgements </a:t>
            </a:r>
            <a:r>
              <a:rPr lang="en-US" sz="2400" dirty="0">
                <a:solidFill>
                  <a:srgbClr val="25287D"/>
                </a:solidFill>
                <a:latin typeface="Source Sans Pro" panose="020B0503030403020204" pitchFamily="34" charset="0"/>
                <a:ea typeface="Source Sans Pro" panose="020B0503030403020204" pitchFamily="34" charset="0"/>
              </a:rPr>
              <a:t>replace grades.</a:t>
            </a:r>
          </a:p>
          <a:p>
            <a:pPr marL="0" indent="0">
              <a:buNone/>
            </a:pPr>
            <a:endPar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endParaRPr>
          </a:p>
          <a:p>
            <a:r>
              <a:rPr lang="en-US" sz="2400" dirty="0">
                <a:solidFill>
                  <a:srgbClr val="25287D"/>
                </a:solidFill>
                <a:latin typeface="Source Sans Pro" panose="020B0503030403020204" pitchFamily="34" charset="0"/>
                <a:ea typeface="Source Sans Pro" panose="020B0503030403020204" pitchFamily="34" charset="0"/>
              </a:rPr>
              <a:t>Each school needs to have a </a:t>
            </a:r>
            <a:r>
              <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theologically rooted Christian vision</a:t>
            </a:r>
            <a:r>
              <a:rPr lang="en-US" sz="2400" dirty="0">
                <a:latin typeface="Source Sans Pro" panose="020B0503030403020204" pitchFamily="34" charset="0"/>
                <a:ea typeface="Source Sans Pro" panose="020B0503030403020204" pitchFamily="34" charset="0"/>
              </a:rPr>
              <a:t>.</a:t>
            </a:r>
          </a:p>
          <a:p>
            <a:pPr marL="0" indent="0">
              <a:buNone/>
            </a:pPr>
            <a:endParaRPr lang="en-US" sz="2400" dirty="0">
              <a:latin typeface="Source Sans Pro" panose="020B0503030403020204" pitchFamily="34" charset="0"/>
              <a:ea typeface="Source Sans Pro" panose="020B0503030403020204" pitchFamily="34" charset="0"/>
            </a:endParaRPr>
          </a:p>
          <a:p>
            <a:r>
              <a:rPr lang="en-US" sz="2400" dirty="0">
                <a:solidFill>
                  <a:srgbClr val="25287D"/>
                </a:solidFill>
                <a:latin typeface="Source Sans Pro" panose="020B0503030403020204" pitchFamily="34" charset="0"/>
                <a:ea typeface="Source Sans Pro" panose="020B0503030403020204" pitchFamily="34" charset="0"/>
              </a:rPr>
              <a:t>High level inspection questions </a:t>
            </a:r>
            <a:r>
              <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with a focus on impact </a:t>
            </a:r>
            <a:r>
              <a:rPr lang="en-US" sz="2400" dirty="0">
                <a:solidFill>
                  <a:srgbClr val="25287D"/>
                </a:solidFill>
                <a:latin typeface="Source Sans Pro" panose="020B0503030403020204" pitchFamily="34" charset="0"/>
                <a:ea typeface="Source Sans Pro" panose="020B0503030403020204" pitchFamily="34" charset="0"/>
              </a:rPr>
              <a:t>replace exhaustive lists of criteria.</a:t>
            </a:r>
          </a:p>
          <a:p>
            <a:endParaRPr lang="en-US" sz="2400" dirty="0">
              <a:latin typeface="Source Sans Pro" panose="020B0503030403020204" pitchFamily="34" charset="0"/>
              <a:ea typeface="Source Sans Pro" panose="020B0503030403020204" pitchFamily="34" charset="0"/>
            </a:endParaRPr>
          </a:p>
          <a:p>
            <a:r>
              <a:rPr lang="en-US" sz="2400" dirty="0">
                <a:solidFill>
                  <a:srgbClr val="25287D"/>
                </a:solidFill>
                <a:latin typeface="Source Sans Pro" panose="020B0503030403020204" pitchFamily="34" charset="0"/>
                <a:ea typeface="Source Sans Pro" panose="020B0503030403020204" pitchFamily="34" charset="0"/>
              </a:rPr>
              <a:t>Each school’s specific </a:t>
            </a:r>
            <a:r>
              <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context</a:t>
            </a:r>
            <a:r>
              <a:rPr lang="en-US" sz="2400" dirty="0">
                <a:latin typeface="Source Sans Pro" panose="020B0503030403020204" pitchFamily="34" charset="0"/>
                <a:ea typeface="Source Sans Pro" panose="020B0503030403020204" pitchFamily="34" charset="0"/>
              </a:rPr>
              <a:t> </a:t>
            </a:r>
            <a:r>
              <a:rPr lang="en-US" sz="2400" dirty="0">
                <a:solidFill>
                  <a:srgbClr val="25287D"/>
                </a:solidFill>
                <a:latin typeface="Source Sans Pro" panose="020B0503030403020204" pitchFamily="34" charset="0"/>
                <a:ea typeface="Source Sans Pro" panose="020B0503030403020204" pitchFamily="34" charset="0"/>
              </a:rPr>
              <a:t>plays a greater role than at present.</a:t>
            </a:r>
          </a:p>
          <a:p>
            <a:endPar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endParaRPr>
          </a:p>
          <a:p>
            <a:r>
              <a:rPr lang="en-US"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Trust accountability </a:t>
            </a:r>
            <a:r>
              <a:rPr lang="en-US" sz="2400" dirty="0">
                <a:solidFill>
                  <a:srgbClr val="25287D"/>
                </a:solidFill>
                <a:latin typeface="Source Sans Pro" panose="020B0503030403020204" pitchFamily="34" charset="0"/>
                <a:ea typeface="Source Sans Pro" panose="020B0503030403020204" pitchFamily="34" charset="0"/>
              </a:rPr>
              <a:t>is brought to the fore.</a:t>
            </a:r>
          </a:p>
          <a:p>
            <a:endParaRPr lang="en-US" sz="2667" dirty="0">
              <a:latin typeface="Source Sans Pro" panose="020B0503030403020204" pitchFamily="34" charset="0"/>
              <a:ea typeface="Source Sans Pro" panose="020B0503030403020204" pitchFamily="34" charset="0"/>
            </a:endParaRPr>
          </a:p>
          <a:p>
            <a:endParaRPr lang="en-US" sz="2667" dirty="0">
              <a:latin typeface="Source Sans Pro" panose="020B0503030403020204" pitchFamily="34" charset="0"/>
              <a:ea typeface="Source Sans Pro" panose="020B0503030403020204" pitchFamily="34" charset="0"/>
            </a:endParaRPr>
          </a:p>
          <a:p>
            <a:pPr marL="0" indent="0">
              <a:buNone/>
            </a:pPr>
            <a:endParaRPr lang="en-US" sz="2667"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117860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59997" y="612847"/>
            <a:ext cx="10240827" cy="939919"/>
          </a:xfrm>
        </p:spPr>
        <p:txBody>
          <a:bodyPr/>
          <a:lstStyle/>
          <a:p>
            <a:r>
              <a:rPr lang="en-US" b="0" dirty="0">
                <a:latin typeface="Source Sans Pro" panose="020B0503030403020204" pitchFamily="34" charset="0"/>
                <a:ea typeface="Source Sans Pro" panose="020B0503030403020204" pitchFamily="34" charset="0"/>
              </a:rPr>
              <a:t>Judgements replace grades</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677054"/>
            <a:ext cx="10241796" cy="4237566"/>
          </a:xfrm>
          <a:prstGeom prst="rect">
            <a:avLst/>
          </a:prstGeom>
        </p:spPr>
        <p:txBody>
          <a:bodyPr/>
          <a:lstStyle/>
          <a:p>
            <a:r>
              <a:rPr lang="en-US" sz="2400" dirty="0">
                <a:solidFill>
                  <a:srgbClr val="25287D"/>
                </a:solidFill>
                <a:latin typeface="Source Sans Pro" panose="020B0503030403020204" pitchFamily="34" charset="0"/>
                <a:ea typeface="Source Sans Pro" panose="020B0503030403020204" pitchFamily="34" charset="0"/>
              </a:rPr>
              <a:t>Inspectors will make one of two judgements </a:t>
            </a:r>
          </a:p>
          <a:p>
            <a:r>
              <a:rPr lang="en-US" sz="2400" dirty="0">
                <a:solidFill>
                  <a:srgbClr val="25287D"/>
                </a:solidFill>
                <a:latin typeface="Source Sans Pro" panose="020B0503030403020204" pitchFamily="34" charset="0"/>
                <a:ea typeface="Source Sans Pro" panose="020B0503030403020204" pitchFamily="34" charset="0"/>
              </a:rPr>
              <a:t>These are coherent with the nature of the evidence that is collected as part of a SIAMS inspection - qualitative evidence leads to qualitative judgements.</a:t>
            </a:r>
          </a:p>
          <a:p>
            <a:r>
              <a:rPr lang="en-US" sz="2400" dirty="0">
                <a:solidFill>
                  <a:srgbClr val="25287D"/>
                </a:solidFill>
                <a:latin typeface="Source Sans Pro" panose="020B0503030403020204" pitchFamily="34" charset="0"/>
                <a:ea typeface="Source Sans Pro" panose="020B0503030403020204" pitchFamily="34" charset="0"/>
              </a:rPr>
              <a:t>The judgements are also coherent with the purpose of a SIAMS inspection that is, to </a:t>
            </a:r>
            <a:r>
              <a:rPr lang="en-US" sz="2400" dirty="0">
                <a:solidFill>
                  <a:srgbClr val="7030A0"/>
                </a:solidFill>
                <a:latin typeface="Source Sans Pro" panose="020B0503030403020204" pitchFamily="34" charset="0"/>
                <a:ea typeface="Source Sans Pro" panose="020B0503030403020204" pitchFamily="34" charset="0"/>
              </a:rPr>
              <a:t>contribute towards Church school improvement.</a:t>
            </a:r>
          </a:p>
          <a:p>
            <a:r>
              <a:rPr lang="en-US" sz="2400" dirty="0">
                <a:solidFill>
                  <a:srgbClr val="25287D"/>
                </a:solidFill>
                <a:latin typeface="Source Sans Pro" panose="020B0503030403020204" pitchFamily="34" charset="0"/>
                <a:ea typeface="Source Sans Pro" panose="020B0503030403020204" pitchFamily="34" charset="0"/>
              </a:rPr>
              <a:t>Reports will not state either ‘J1’ or ‘J2’ – instead the judgement itself will be written in a box after the inspection findings.</a:t>
            </a:r>
          </a:p>
          <a:p>
            <a:r>
              <a:rPr lang="en-US" sz="2400" dirty="0">
                <a:solidFill>
                  <a:srgbClr val="25287D"/>
                </a:solidFill>
                <a:latin typeface="Source Sans Pro" panose="020B0503030403020204" pitchFamily="34" charset="0"/>
                <a:ea typeface="Source Sans Pro" panose="020B0503030403020204" pitchFamily="34" charset="0"/>
              </a:rPr>
              <a:t>Inspectors simply need enough evidence to answer each of the IQs.</a:t>
            </a:r>
          </a:p>
          <a:p>
            <a:r>
              <a:rPr lang="en-US" sz="2400" dirty="0">
                <a:solidFill>
                  <a:srgbClr val="7030A0"/>
                </a:solidFill>
                <a:latin typeface="Source Sans Pro" panose="020B0503030403020204" pitchFamily="34" charset="0"/>
                <a:ea typeface="Source Sans Pro" panose="020B0503030403020204" pitchFamily="34" charset="0"/>
              </a:rPr>
              <a:t>Having a theologically rooted Christian vision is central to an inspection</a:t>
            </a:r>
            <a:r>
              <a:rPr lang="en-US" sz="2400" dirty="0">
                <a:solidFill>
                  <a:srgbClr val="25287D"/>
                </a:solidFill>
                <a:latin typeface="Source Sans Pro" panose="020B0503030403020204" pitchFamily="34" charset="0"/>
                <a:ea typeface="Source Sans Pro" panose="020B0503030403020204" pitchFamily="34" charset="0"/>
              </a:rPr>
              <a:t>. </a:t>
            </a:r>
          </a:p>
          <a:p>
            <a:pPr marL="0" indent="0">
              <a:buNone/>
            </a:pPr>
            <a:endParaRPr lang="en-US" sz="2667"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1114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p:txBody>
          <a:bodyPr/>
          <a:lstStyle/>
          <a:p>
            <a:r>
              <a:rPr lang="en-US" b="0" dirty="0">
                <a:latin typeface="Source Sans Pro" panose="020B0503030403020204" pitchFamily="34" charset="0"/>
                <a:ea typeface="Source Sans Pro" panose="020B0503030403020204" pitchFamily="34" charset="0"/>
              </a:rPr>
              <a:t>Judgement  J1 </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520925"/>
            <a:ext cx="10241796" cy="4538133"/>
          </a:xfrm>
          <a:prstGeom prst="rect">
            <a:avLst/>
          </a:prstGeom>
        </p:spPr>
        <p:txBody>
          <a:bodyPr/>
          <a:lstStyle/>
          <a:p>
            <a:endParaRPr lang="en-US" sz="2667" dirty="0">
              <a:solidFill>
                <a:srgbClr val="25287D"/>
              </a:solidFill>
              <a:latin typeface="Source Sans Pro" panose="020B0503030403020204" pitchFamily="34" charset="0"/>
              <a:ea typeface="Source Sans Pro" panose="020B0503030403020204" pitchFamily="34" charset="0"/>
            </a:endParaRPr>
          </a:p>
          <a:p>
            <a:endParaRPr lang="en-US" sz="2667" dirty="0">
              <a:solidFill>
                <a:srgbClr val="25287D"/>
              </a:solidFill>
              <a:latin typeface="Source Sans Pro" panose="020B0503030403020204" pitchFamily="34" charset="0"/>
              <a:ea typeface="Source Sans Pro" panose="020B0503030403020204" pitchFamily="34" charset="0"/>
            </a:endParaRPr>
          </a:p>
          <a:p>
            <a:pPr marL="0" indent="0">
              <a:lnSpc>
                <a:spcPct val="115000"/>
              </a:lnSpc>
              <a:spcBef>
                <a:spcPts val="1600"/>
              </a:spcBef>
              <a:spcAft>
                <a:spcPts val="1600"/>
              </a:spcAft>
              <a:buSzPts val="1050"/>
              <a:buNone/>
            </a:pPr>
            <a:r>
              <a:rPr lang="en-GB" sz="2400" dirty="0">
                <a:solidFill>
                  <a:srgbClr val="25287D"/>
                </a:solidFill>
                <a:latin typeface="Source Sans Pro" panose="020B0503030403020204" pitchFamily="34" charset="0"/>
                <a:ea typeface="Times New Roman" panose="02020603050405020304" pitchFamily="18" charset="0"/>
                <a:cs typeface="Geeza Pro"/>
              </a:rPr>
              <a:t>The inspection findings indicate that the school is living up to its foundation as a Church school and is enabling pupils and adults to flourish.</a:t>
            </a:r>
            <a:endParaRPr lang="en-GB" sz="2400" b="1" dirty="0">
              <a:solidFill>
                <a:srgbClr val="25287D"/>
              </a:solidFill>
              <a:latin typeface="Source Sans Pro" panose="020B0503030403020204" pitchFamily="34" charset="0"/>
              <a:ea typeface="Times New Roman" panose="02020603050405020304" pitchFamily="18" charset="0"/>
              <a:cs typeface="Geeza Pro"/>
            </a:endParaRPr>
          </a:p>
          <a:p>
            <a:pPr algn="just">
              <a:lnSpc>
                <a:spcPct val="115000"/>
              </a:lnSpc>
              <a:spcBef>
                <a:spcPts val="1600"/>
              </a:spcBef>
              <a:spcAft>
                <a:spcPts val="1600"/>
              </a:spcAft>
              <a:buSzPts val="1050"/>
              <a:buFont typeface="Courier New" panose="02070309020205020404" pitchFamily="49" charset="0"/>
              <a:buChar char="o"/>
            </a:pPr>
            <a:endParaRPr lang="en-US" sz="2667" dirty="0">
              <a:solidFill>
                <a:srgbClr val="25287D"/>
              </a:solidFill>
              <a:latin typeface="Source Sans Pro" panose="020B0503030403020204" pitchFamily="34" charset="0"/>
              <a:ea typeface="Source Sans Pro" panose="020B0503030403020204" pitchFamily="34" charset="0"/>
            </a:endParaRPr>
          </a:p>
          <a:p>
            <a:endParaRPr lang="en-US" dirty="0">
              <a:solidFill>
                <a:srgbClr val="25287D"/>
              </a:solidFill>
            </a:endParaRPr>
          </a:p>
        </p:txBody>
      </p:sp>
    </p:spTree>
    <p:extLst>
      <p:ext uri="{BB962C8B-B14F-4D97-AF65-F5344CB8AC3E}">
        <p14:creationId xmlns:p14="http://schemas.microsoft.com/office/powerpoint/2010/main" val="218368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75589" y="911990"/>
            <a:ext cx="10240827" cy="738039"/>
          </a:xfrm>
        </p:spPr>
        <p:txBody>
          <a:bodyPr/>
          <a:lstStyle/>
          <a:p>
            <a:r>
              <a:rPr lang="en-US" b="0" dirty="0">
                <a:latin typeface="Source Sans Pro" panose="020B0503030403020204" pitchFamily="34" charset="0"/>
                <a:ea typeface="Source Sans Pro" panose="020B0503030403020204" pitchFamily="34" charset="0"/>
              </a:rPr>
              <a:t>Judgement J1 </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520925"/>
            <a:ext cx="10241796" cy="4538133"/>
          </a:xfrm>
          <a:prstGeom prst="rect">
            <a:avLst/>
          </a:prstGeom>
        </p:spPr>
        <p:txBody>
          <a:bodyPr>
            <a:normAutofit/>
          </a:bodyPr>
          <a:lstStyle/>
          <a:p>
            <a:r>
              <a:rPr lang="en-US" sz="2200" dirty="0">
                <a:solidFill>
                  <a:srgbClr val="25287D"/>
                </a:solidFill>
                <a:latin typeface="Source Sans Pro" panose="020B0503030403020204" pitchFamily="34" charset="0"/>
                <a:ea typeface="Source Sans Pro" panose="020B0503030403020204" pitchFamily="34" charset="0"/>
              </a:rPr>
              <a:t>Inspectors will award J1 if they can answer the IQ even if there are areas of relative weakness.</a:t>
            </a:r>
          </a:p>
          <a:p>
            <a:r>
              <a:rPr lang="en-US" sz="2200" dirty="0">
                <a:solidFill>
                  <a:srgbClr val="25287D"/>
                </a:solidFill>
                <a:latin typeface="Source Sans Pro" panose="020B0503030403020204" pitchFamily="34" charset="0"/>
                <a:ea typeface="Source Sans Pro" panose="020B0503030403020204" pitchFamily="34" charset="0"/>
              </a:rPr>
              <a:t>Remember – this judgement does not equate to perfection.</a:t>
            </a:r>
          </a:p>
          <a:p>
            <a:r>
              <a:rPr lang="en-US" sz="2200" dirty="0">
                <a:solidFill>
                  <a:srgbClr val="25287D"/>
                </a:solidFill>
                <a:latin typeface="Source Sans Pro" panose="020B0503030403020204" pitchFamily="34" charset="0"/>
                <a:ea typeface="Source Sans Pro" panose="020B0503030403020204" pitchFamily="34" charset="0"/>
              </a:rPr>
              <a:t>This might include, for example:</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IQ1 – vision is not yet well-embedded</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IQ2 – </a:t>
            </a:r>
            <a:r>
              <a:rPr lang="en-US" sz="2000" dirty="0">
                <a:solidFill>
                  <a:srgbClr val="25287D"/>
                </a:solidFill>
                <a:latin typeface="Source Sans Pro" panose="020B0503030403020204" pitchFamily="34" charset="0"/>
                <a:ea typeface="Source Sans Pro" panose="020B0503030403020204" pitchFamily="34" charset="0"/>
              </a:rPr>
              <a:t>understanding of spirituality is there but is inconsistent across classes/year groups</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IQ3 – </a:t>
            </a:r>
            <a:r>
              <a:rPr lang="en-US" sz="2000" dirty="0">
                <a:solidFill>
                  <a:srgbClr val="25287D"/>
                </a:solidFill>
                <a:latin typeface="Source Sans Pro" panose="020B0503030403020204" pitchFamily="34" charset="0"/>
                <a:ea typeface="Source Sans Pro" panose="020B0503030403020204" pitchFamily="34" charset="0"/>
              </a:rPr>
              <a:t>monitoring of collective worship happens but is not providing sufficient evidence</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IQ4 – </a:t>
            </a:r>
            <a:r>
              <a:rPr lang="en-US" sz="2000" dirty="0">
                <a:solidFill>
                  <a:srgbClr val="25287D"/>
                </a:solidFill>
                <a:latin typeface="Source Sans Pro" panose="020B0503030403020204" pitchFamily="34" charset="0"/>
                <a:ea typeface="Source Sans Pro" panose="020B0503030403020204" pitchFamily="34" charset="0"/>
              </a:rPr>
              <a:t>people report that they are treated well; support is inconsistent for some groups</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IQ5 – work on courageous advocacy is evident &amp; has impact, but is at an early stage</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IQ6 – the RE curriculum has areas of strength and weakness across different faiths</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IQ7 – quality of teaching is mixed across classes/year groups but is generally good</a:t>
            </a:r>
          </a:p>
        </p:txBody>
      </p:sp>
    </p:spTree>
    <p:extLst>
      <p:ext uri="{BB962C8B-B14F-4D97-AF65-F5344CB8AC3E}">
        <p14:creationId xmlns:p14="http://schemas.microsoft.com/office/powerpoint/2010/main" val="340380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p:txBody>
          <a:bodyPr/>
          <a:lstStyle/>
          <a:p>
            <a:r>
              <a:rPr lang="en-US" b="0" dirty="0">
                <a:latin typeface="Source Sans Pro" panose="020B0503030403020204" pitchFamily="34" charset="0"/>
                <a:ea typeface="Source Sans Pro" panose="020B0503030403020204" pitchFamily="34" charset="0"/>
              </a:rPr>
              <a:t>Judgement J2 </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520925"/>
            <a:ext cx="10241796" cy="4538133"/>
          </a:xfrm>
          <a:prstGeom prst="rect">
            <a:avLst/>
          </a:prstGeom>
        </p:spPr>
        <p:txBody>
          <a:bodyPr/>
          <a:lstStyle/>
          <a:p>
            <a:endParaRPr lang="en-US" sz="2667" dirty="0">
              <a:latin typeface="Source Sans Pro" panose="020B0503030403020204" pitchFamily="34" charset="0"/>
              <a:ea typeface="Source Sans Pro" panose="020B0503030403020204" pitchFamily="34" charset="0"/>
            </a:endParaRPr>
          </a:p>
          <a:p>
            <a:pPr marL="0" indent="0">
              <a:lnSpc>
                <a:spcPct val="115000"/>
              </a:lnSpc>
              <a:spcBef>
                <a:spcPts val="1600"/>
              </a:spcBef>
              <a:spcAft>
                <a:spcPts val="1600"/>
              </a:spcAft>
              <a:buSzPts val="1050"/>
              <a:buNone/>
            </a:pPr>
            <a:endParaRPr lang="en-GB" sz="2667" dirty="0">
              <a:latin typeface="Source Sans Pro" panose="020B0503030403020204" pitchFamily="34" charset="0"/>
              <a:ea typeface="Times New Roman" panose="02020603050405020304" pitchFamily="18" charset="0"/>
              <a:cs typeface="Geeza Pro"/>
            </a:endParaRPr>
          </a:p>
          <a:p>
            <a:pPr marL="0" indent="0">
              <a:lnSpc>
                <a:spcPct val="115000"/>
              </a:lnSpc>
              <a:spcBef>
                <a:spcPts val="1600"/>
              </a:spcBef>
              <a:spcAft>
                <a:spcPts val="1600"/>
              </a:spcAft>
              <a:buSzPts val="1050"/>
              <a:buNone/>
            </a:pPr>
            <a:r>
              <a:rPr lang="en-GB" sz="2400" dirty="0">
                <a:solidFill>
                  <a:srgbClr val="25287D"/>
                </a:solidFill>
                <a:latin typeface="Source Sans Pro" panose="020B0503030403020204" pitchFamily="34" charset="0"/>
                <a:ea typeface="Times New Roman" panose="02020603050405020304" pitchFamily="18" charset="0"/>
                <a:cs typeface="Geeza Pro"/>
              </a:rPr>
              <a:t>The inspection findings indicate that the </a:t>
            </a:r>
            <a:r>
              <a:rPr lang="en-GB" sz="2400" dirty="0">
                <a:solidFill>
                  <a:srgbClr val="7030A0"/>
                </a:solidFill>
                <a:latin typeface="Source Sans Pro" panose="020B0503030403020204" pitchFamily="34" charset="0"/>
                <a:ea typeface="Times New Roman" panose="02020603050405020304" pitchFamily="18" charset="0"/>
                <a:cs typeface="Geeza Pro"/>
              </a:rPr>
              <a:t>school has strengths </a:t>
            </a:r>
            <a:r>
              <a:rPr lang="en-GB" sz="2400" dirty="0">
                <a:solidFill>
                  <a:srgbClr val="25287D"/>
                </a:solidFill>
                <a:latin typeface="Source Sans Pro" panose="020B0503030403020204" pitchFamily="34" charset="0"/>
                <a:ea typeface="Times New Roman" panose="02020603050405020304" pitchFamily="18" charset="0"/>
                <a:cs typeface="Geeza Pro"/>
              </a:rPr>
              <a:t>but that there are also issues that leaders need to address as a matter of priority. These are listed in the areas for development. </a:t>
            </a:r>
            <a:endParaRPr lang="en-US" sz="2400" dirty="0">
              <a:solidFill>
                <a:srgbClr val="25287D"/>
              </a:solidFill>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330257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75589" y="911990"/>
            <a:ext cx="10240827" cy="738039"/>
          </a:xfrm>
        </p:spPr>
        <p:txBody>
          <a:bodyPr/>
          <a:lstStyle/>
          <a:p>
            <a:r>
              <a:rPr lang="en-US" b="0" dirty="0">
                <a:latin typeface="Source Sans Pro" panose="020B0503030403020204" pitchFamily="34" charset="0"/>
                <a:ea typeface="Source Sans Pro" panose="020B0503030403020204" pitchFamily="34" charset="0"/>
              </a:rPr>
              <a:t>Judgement J2 </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520925"/>
            <a:ext cx="10241796" cy="4538133"/>
          </a:xfrm>
          <a:prstGeom prst="rect">
            <a:avLst/>
          </a:prstGeom>
        </p:spPr>
        <p:txBody>
          <a:bodyPr>
            <a:normAutofit/>
          </a:bodyPr>
          <a:lstStyle/>
          <a:p>
            <a:r>
              <a:rPr lang="en-US" sz="2200" dirty="0">
                <a:solidFill>
                  <a:srgbClr val="25287D"/>
                </a:solidFill>
                <a:latin typeface="Source Sans Pro" panose="020B0503030403020204" pitchFamily="34" charset="0"/>
                <a:ea typeface="Source Sans Pro" panose="020B0503030403020204" pitchFamily="34" charset="0"/>
              </a:rPr>
              <a:t>Inspectors will award J2 if there are any IQs which they are unable to answer due to lack of compelling evidence.</a:t>
            </a:r>
          </a:p>
          <a:p>
            <a:pPr marL="0" indent="0">
              <a:buNone/>
            </a:pPr>
            <a:endParaRPr lang="en-US" sz="2200" dirty="0">
              <a:solidFill>
                <a:srgbClr val="25287D"/>
              </a:solidFill>
              <a:latin typeface="Source Sans Pro" panose="020B0503030403020204" pitchFamily="34" charset="0"/>
              <a:ea typeface="Source Sans Pro" panose="020B0503030403020204" pitchFamily="34" charset="0"/>
            </a:endParaRPr>
          </a:p>
          <a:p>
            <a:r>
              <a:rPr lang="en-US" sz="2200" dirty="0">
                <a:solidFill>
                  <a:srgbClr val="25287D"/>
                </a:solidFill>
                <a:latin typeface="Source Sans Pro" panose="020B0503030403020204" pitchFamily="34" charset="0"/>
                <a:ea typeface="Source Sans Pro" panose="020B0503030403020204" pitchFamily="34" charset="0"/>
              </a:rPr>
              <a:t>This might be because, for example:</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IQ1 – vision is not theologically rooted, or it is not enabling pupils/adults to flourish</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IQ2 – there is no connection between vision and curriculum</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IQ3 – collective worship does not enable spiritual flourishing</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IQ4 – policies on wellbeing are not reflected in practice &amp; people are not treated well</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IQ5 – work on justice appears to be missing from the life of the school – no evidence</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IQ6 – RE is not well-resourced &amp; this has a negative impact on quality</a:t>
            </a:r>
          </a:p>
          <a:p>
            <a:pPr lvl="1">
              <a:buFont typeface="Courier New" panose="02070309020205020404" pitchFamily="49" charset="0"/>
              <a:buChar char="o"/>
            </a:pPr>
            <a:r>
              <a:rPr lang="en-US" sz="2100" dirty="0">
                <a:solidFill>
                  <a:srgbClr val="25287D"/>
                </a:solidFill>
                <a:latin typeface="Source Sans Pro" panose="020B0503030403020204" pitchFamily="34" charset="0"/>
                <a:ea typeface="Source Sans Pro" panose="020B0503030403020204" pitchFamily="34" charset="0"/>
              </a:rPr>
              <a:t>IQ7 – teaching does not enable pupils to make good progress</a:t>
            </a:r>
          </a:p>
        </p:txBody>
      </p:sp>
    </p:spTree>
    <p:extLst>
      <p:ext uri="{BB962C8B-B14F-4D97-AF65-F5344CB8AC3E}">
        <p14:creationId xmlns:p14="http://schemas.microsoft.com/office/powerpoint/2010/main" val="188022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59997" y="870427"/>
            <a:ext cx="10240827" cy="939919"/>
          </a:xfrm>
        </p:spPr>
        <p:txBody>
          <a:bodyPr/>
          <a:lstStyle/>
          <a:p>
            <a:pPr marL="457189" indent="-457189"/>
            <a:r>
              <a:rPr lang="en-US" b="0" dirty="0">
                <a:latin typeface="Source Sans Pro" panose="020B0503030403020204" pitchFamily="34" charset="0"/>
                <a:ea typeface="Source Sans Pro" panose="020B0503030403020204" pitchFamily="34" charset="0"/>
              </a:rPr>
              <a:t>Trust accountability is brought to the fore.</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934640"/>
            <a:ext cx="10241796" cy="4244493"/>
          </a:xfrm>
          <a:prstGeom prst="rect">
            <a:avLst/>
          </a:prstGeom>
        </p:spPr>
        <p:txBody>
          <a:bodyPr/>
          <a:lstStyle/>
          <a:p>
            <a:r>
              <a:rPr lang="en-US" sz="2400" dirty="0">
                <a:solidFill>
                  <a:srgbClr val="25287D"/>
                </a:solidFill>
                <a:latin typeface="Source Sans Pro" panose="020B0503030403020204" pitchFamily="34" charset="0"/>
                <a:ea typeface="Source Sans Pro" panose="020B0503030403020204" pitchFamily="34" charset="0"/>
              </a:rPr>
              <a:t>Trusts are the legally accountable body for all academies.</a:t>
            </a:r>
          </a:p>
          <a:p>
            <a:r>
              <a:rPr lang="en-US" sz="2400" dirty="0">
                <a:solidFill>
                  <a:srgbClr val="25287D"/>
                </a:solidFill>
                <a:latin typeface="Source Sans Pro" panose="020B0503030403020204" pitchFamily="34" charset="0"/>
                <a:ea typeface="Source Sans Pro" panose="020B0503030403020204" pitchFamily="34" charset="0"/>
              </a:rPr>
              <a:t>They make commitments to the DBE and the DfE before they are given permission to take on a Church school.</a:t>
            </a:r>
          </a:p>
          <a:p>
            <a:r>
              <a:rPr lang="en-US" sz="2400" dirty="0">
                <a:solidFill>
                  <a:srgbClr val="25287D"/>
                </a:solidFill>
                <a:latin typeface="Source Sans Pro" panose="020B0503030403020204" pitchFamily="34" charset="0"/>
                <a:ea typeface="Source Sans Pro" panose="020B0503030403020204" pitchFamily="34" charset="0"/>
              </a:rPr>
              <a:t>SIAMS will hold them to account for enhancing a school as a Church school. </a:t>
            </a:r>
          </a:p>
          <a:p>
            <a:r>
              <a:rPr lang="en-US" sz="2400" dirty="0">
                <a:solidFill>
                  <a:srgbClr val="25287D"/>
                </a:solidFill>
                <a:latin typeface="Source Sans Pro" panose="020B0503030403020204" pitchFamily="34" charset="0"/>
                <a:ea typeface="Source Sans Pro" panose="020B0503030403020204" pitchFamily="34" charset="0"/>
              </a:rPr>
              <a:t>This will be explored through each Inspection Question.</a:t>
            </a:r>
          </a:p>
          <a:p>
            <a:r>
              <a:rPr lang="en-US" sz="2400" dirty="0">
                <a:solidFill>
                  <a:srgbClr val="25287D"/>
                </a:solidFill>
                <a:latin typeface="Source Sans Pro" panose="020B0503030403020204" pitchFamily="34" charset="0"/>
                <a:ea typeface="Source Sans Pro" panose="020B0503030403020204" pitchFamily="34" charset="0"/>
              </a:rPr>
              <a:t>The trust board can delegate responsibility for action; they cannot delegate their accountability.</a:t>
            </a:r>
          </a:p>
          <a:p>
            <a:r>
              <a:rPr lang="en-US" sz="2400" dirty="0">
                <a:solidFill>
                  <a:srgbClr val="25287D"/>
                </a:solidFill>
                <a:latin typeface="Source Sans Pro" panose="020B0503030403020204" pitchFamily="34" charset="0"/>
                <a:ea typeface="Source Sans Pro" panose="020B0503030403020204" pitchFamily="34" charset="0"/>
              </a:rPr>
              <a:t>Trust leaders will be an integral part of every inspection of an academy.</a:t>
            </a:r>
          </a:p>
          <a:p>
            <a:r>
              <a:rPr lang="en-US" sz="2400" dirty="0">
                <a:solidFill>
                  <a:srgbClr val="25287D"/>
                </a:solidFill>
                <a:latin typeface="Source Sans Pro" panose="020B0503030403020204" pitchFamily="34" charset="0"/>
                <a:ea typeface="Source Sans Pro" panose="020B0503030403020204" pitchFamily="34" charset="0"/>
              </a:rPr>
              <a:t>SIAMS remains an inspection of the school, not of the trust.</a:t>
            </a:r>
          </a:p>
        </p:txBody>
      </p:sp>
    </p:spTree>
    <p:extLst>
      <p:ext uri="{BB962C8B-B14F-4D97-AF65-F5344CB8AC3E}">
        <p14:creationId xmlns:p14="http://schemas.microsoft.com/office/powerpoint/2010/main" val="92482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923" y="1390917"/>
            <a:ext cx="10547503" cy="3866882"/>
          </a:xfrm>
        </p:spPr>
        <p:txBody>
          <a:bodyPr>
            <a:noAutofit/>
          </a:bodyPr>
          <a:lstStyle/>
          <a:p>
            <a:pPr algn="l"/>
            <a:r>
              <a:rPr lang="en-GB" sz="2000" b="1" dirty="0"/>
              <a:t>Schools and trusts must provide convincing evidence of how:</a:t>
            </a:r>
          </a:p>
          <a:p>
            <a:pPr algn="l"/>
            <a:r>
              <a:rPr lang="en-GB" sz="2000" dirty="0" err="1"/>
              <a:t>i</a:t>
            </a:r>
            <a:r>
              <a:rPr lang="en-GB" sz="2000" dirty="0"/>
              <a:t>. the school’s work is driven by a contextually-appropriate theologically rooted Christian vision for education that reflects its foundation as a Church school, meets the needs of the school community, and enables people to flourish</a:t>
            </a:r>
          </a:p>
          <a:p>
            <a:pPr algn="l"/>
            <a:r>
              <a:rPr lang="en-GB" sz="2000" dirty="0"/>
              <a:t>ii. </a:t>
            </a:r>
            <a:r>
              <a:rPr lang="en-GB" sz="2000" dirty="0">
                <a:solidFill>
                  <a:srgbClr val="7030A0"/>
                </a:solidFill>
              </a:rPr>
              <a:t>the vision and practice of the trust resonate with those of the school </a:t>
            </a:r>
          </a:p>
          <a:p>
            <a:pPr algn="l"/>
            <a:r>
              <a:rPr lang="en-GB" sz="2000" dirty="0"/>
              <a:t>iii. leadership and governance are appropriate and effective</a:t>
            </a:r>
          </a:p>
          <a:p>
            <a:pPr algn="l"/>
            <a:r>
              <a:rPr lang="en-GB" sz="2000" dirty="0"/>
              <a:t>iv. collective worship reflects the school’s Anglican/Methodist foundation and enables the spiritual flourishing of those in the school community</a:t>
            </a:r>
          </a:p>
          <a:p>
            <a:pPr algn="l"/>
            <a:r>
              <a:rPr lang="en-GB" sz="2000" dirty="0"/>
              <a:t>v. the school offers a religious education curriculum that:</a:t>
            </a:r>
          </a:p>
          <a:p>
            <a:pPr marL="342900" indent="-342900" algn="l">
              <a:buFont typeface="Arial" panose="020B0604020202020204" pitchFamily="34" charset="0"/>
              <a:buChar char="•"/>
            </a:pPr>
            <a:r>
              <a:rPr lang="en-GB" sz="2000" dirty="0"/>
              <a:t>meets legal requirements</a:t>
            </a:r>
          </a:p>
          <a:p>
            <a:pPr marL="342900" indent="-342900" algn="l">
              <a:buFont typeface="Arial" panose="020B0604020202020204" pitchFamily="34" charset="0"/>
              <a:buChar char="•"/>
            </a:pPr>
            <a:r>
              <a:rPr lang="en-GB" sz="2000" dirty="0"/>
              <a:t>reflects the Church of England’s Statement of Entitlement for Religious Education</a:t>
            </a:r>
          </a:p>
          <a:p>
            <a:pPr marL="342900" indent="-342900" algn="l">
              <a:buFont typeface="Arial" panose="020B0604020202020204" pitchFamily="34" charset="0"/>
              <a:buChar char="•"/>
            </a:pPr>
            <a:r>
              <a:rPr lang="en-GB" sz="2000" dirty="0"/>
              <a:t> is effective</a:t>
            </a:r>
          </a:p>
          <a:p>
            <a:pPr algn="l"/>
            <a:r>
              <a:rPr lang="en-GB" sz="2100" dirty="0">
                <a:latin typeface="+mn-lt"/>
              </a:rPr>
              <a:t>			</a:t>
            </a:r>
            <a:endParaRPr lang="en-GB" sz="2100" dirty="0">
              <a:highlight>
                <a:srgbClr val="FFFF00"/>
              </a:highlight>
              <a:latin typeface="+mn-lt"/>
            </a:endParaRPr>
          </a:p>
        </p:txBody>
      </p:sp>
      <p:sp>
        <p:nvSpPr>
          <p:cNvPr id="3" name="Title 2"/>
          <p:cNvSpPr>
            <a:spLocks noGrp="1"/>
          </p:cNvSpPr>
          <p:nvPr>
            <p:ph type="ctrTitle"/>
          </p:nvPr>
        </p:nvSpPr>
        <p:spPr>
          <a:xfrm>
            <a:off x="540912" y="654346"/>
            <a:ext cx="9144000" cy="634285"/>
          </a:xfrm>
        </p:spPr>
        <p:txBody>
          <a:bodyPr>
            <a:noAutofit/>
          </a:bodyPr>
          <a:lstStyle/>
          <a:p>
            <a:pPr algn="l"/>
            <a:r>
              <a:rPr lang="en-GB" sz="4000" dirty="0">
                <a:latin typeface="+mn-lt"/>
              </a:rPr>
              <a:t>What schools and </a:t>
            </a:r>
            <a:r>
              <a:rPr lang="en-GB" sz="4000" dirty="0">
                <a:solidFill>
                  <a:srgbClr val="7030A0"/>
                </a:solidFill>
                <a:latin typeface="+mn-lt"/>
              </a:rPr>
              <a:t>trusts</a:t>
            </a:r>
            <a:r>
              <a:rPr lang="en-GB" sz="4000" dirty="0">
                <a:latin typeface="+mn-lt"/>
              </a:rPr>
              <a:t> should do:</a:t>
            </a:r>
          </a:p>
        </p:txBody>
      </p:sp>
      <p:pic>
        <p:nvPicPr>
          <p:cNvPr id="4" name="Picture 3">
            <a:extLst>
              <a:ext uri="{FF2B5EF4-FFF2-40B4-BE49-F238E27FC236}">
                <a16:creationId xmlns:a16="http://schemas.microsoft.com/office/drawing/2014/main" id="{9EB7436F-6587-49A7-ABDA-23211612F824}"/>
              </a:ext>
            </a:extLst>
          </p:cNvPr>
          <p:cNvPicPr>
            <a:picLocks noChangeAspect="1"/>
          </p:cNvPicPr>
          <p:nvPr/>
        </p:nvPicPr>
        <p:blipFill>
          <a:blip r:embed="rId2"/>
          <a:stretch>
            <a:fillRect/>
          </a:stretch>
        </p:blipFill>
        <p:spPr>
          <a:xfrm>
            <a:off x="417980" y="5968959"/>
            <a:ext cx="11644369" cy="469433"/>
          </a:xfrm>
          <a:prstGeom prst="rect">
            <a:avLst/>
          </a:prstGeom>
        </p:spPr>
      </p:pic>
    </p:spTree>
    <p:extLst>
      <p:ext uri="{BB962C8B-B14F-4D97-AF65-F5344CB8AC3E}">
        <p14:creationId xmlns:p14="http://schemas.microsoft.com/office/powerpoint/2010/main" val="155023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7253" y="200967"/>
            <a:ext cx="9254532" cy="1323439"/>
          </a:xfrm>
          <a:prstGeom prst="rect">
            <a:avLst/>
          </a:prstGeom>
          <a:noFill/>
        </p:spPr>
        <p:txBody>
          <a:bodyPr wrap="square" rtlCol="0">
            <a:spAutoFit/>
          </a:bodyPr>
          <a:lstStyle/>
          <a:p>
            <a:pPr algn="ctr"/>
            <a:r>
              <a:rPr lang="en-GB" sz="8000" b="1" dirty="0"/>
              <a:t>Welcome</a:t>
            </a:r>
          </a:p>
        </p:txBody>
      </p:sp>
    </p:spTree>
    <p:extLst>
      <p:ext uri="{BB962C8B-B14F-4D97-AF65-F5344CB8AC3E}">
        <p14:creationId xmlns:p14="http://schemas.microsoft.com/office/powerpoint/2010/main" val="118421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918AD-040D-45FC-B91B-F73F99BFD7DF}"/>
              </a:ext>
            </a:extLst>
          </p:cNvPr>
          <p:cNvSpPr>
            <a:spLocks noGrp="1"/>
          </p:cNvSpPr>
          <p:nvPr>
            <p:ph type="body" sz="quarter" idx="10"/>
          </p:nvPr>
        </p:nvSpPr>
        <p:spPr>
          <a:xfrm>
            <a:off x="865519" y="1354184"/>
            <a:ext cx="6993380" cy="3840000"/>
          </a:xfrm>
        </p:spPr>
        <p:txBody>
          <a:bodyPr>
            <a:normAutofit/>
          </a:bodyPr>
          <a:lstStyle/>
          <a:p>
            <a:pPr>
              <a:spcBef>
                <a:spcPts val="0"/>
              </a:spcBef>
            </a:pPr>
            <a:r>
              <a:rPr lang="en-US" b="0" dirty="0">
                <a:latin typeface="Source Sans Pro" panose="020B0503030403020204" pitchFamily="34" charset="0"/>
                <a:ea typeface="Source Sans Pro" panose="020B0503030403020204" pitchFamily="34" charset="0"/>
              </a:rPr>
              <a:t>SIAMS Framework – September 2023</a:t>
            </a:r>
            <a:endParaRPr lang="en-US" b="0" i="1" dirty="0">
              <a:latin typeface="Source Sans Pro" panose="020B0503030403020204" pitchFamily="34" charset="0"/>
              <a:ea typeface="Source Sans Pro" panose="020B0503030403020204" pitchFamily="34" charset="0"/>
            </a:endParaRPr>
          </a:p>
        </p:txBody>
      </p:sp>
      <p:sp>
        <p:nvSpPr>
          <p:cNvPr id="6" name="Text Box 26">
            <a:extLst>
              <a:ext uri="{FF2B5EF4-FFF2-40B4-BE49-F238E27FC236}">
                <a16:creationId xmlns:a16="http://schemas.microsoft.com/office/drawing/2014/main" id="{26C5445D-7D00-4C0C-B240-60EF8808BAB6}"/>
              </a:ext>
            </a:extLst>
          </p:cNvPr>
          <p:cNvSpPr txBox="1"/>
          <p:nvPr/>
        </p:nvSpPr>
        <p:spPr>
          <a:xfrm>
            <a:off x="6096011" y="6452069"/>
            <a:ext cx="4556697" cy="287323"/>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spAutoFit/>
          </a:bodyPr>
          <a:lstStyle/>
          <a:p>
            <a:pPr>
              <a:tabLst>
                <a:tab pos="3820911" algn="ctr"/>
                <a:tab pos="7641822" algn="r"/>
              </a:tabLst>
            </a:pPr>
            <a:r>
              <a:rPr lang="en-GB" sz="1067" dirty="0">
                <a:latin typeface="Source Sans Pro Light" panose="020B0403030403020204" pitchFamily="34" charset="0"/>
                <a:ea typeface="Source Sans Pro Light" panose="020B0403030403020204" pitchFamily="34" charset="0"/>
                <a:cs typeface="Gill Sans MT" panose="020B0502020104020203" pitchFamily="34" charset="77"/>
              </a:rPr>
              <a:t>© The National Society (Church of England and Church in Wales) for the Promotion of Education 2021</a:t>
            </a:r>
            <a:endParaRPr lang="en-GB" sz="1067" dirty="0">
              <a:latin typeface="Source Sans Pro Light" panose="020B0403030403020204" pitchFamily="34" charset="0"/>
              <a:ea typeface="Source Sans Pro Light" panose="020B0403030403020204" pitchFamily="34" charset="0"/>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385AD692-5DCD-4F50-965B-CB56760686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689" y="5675291"/>
            <a:ext cx="1805267" cy="759513"/>
          </a:xfrm>
          <a:prstGeom prst="rect">
            <a:avLst/>
          </a:prstGeom>
          <a:noFill/>
          <a:ln>
            <a:noFill/>
          </a:ln>
        </p:spPr>
      </p:pic>
    </p:spTree>
    <p:extLst>
      <p:ext uri="{BB962C8B-B14F-4D97-AF65-F5344CB8AC3E}">
        <p14:creationId xmlns:p14="http://schemas.microsoft.com/office/powerpoint/2010/main" val="230107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33465" y="798964"/>
            <a:ext cx="10240827" cy="738039"/>
          </a:xfrm>
        </p:spPr>
        <p:txBody>
          <a:bodyPr/>
          <a:lstStyle/>
          <a:p>
            <a:r>
              <a:rPr lang="en-US" b="0" dirty="0">
                <a:latin typeface="Source Sans Pro" panose="020B0503030403020204" pitchFamily="34" charset="0"/>
                <a:ea typeface="Source Sans Pro" panose="020B0503030403020204" pitchFamily="34" charset="0"/>
              </a:rPr>
              <a:t>Inspection Structure</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32499" y="1605781"/>
            <a:ext cx="10241796" cy="4538133"/>
          </a:xfrm>
          <a:prstGeom prst="rect">
            <a:avLst/>
          </a:prstGeom>
        </p:spPr>
        <p:txBody>
          <a:bodyPr/>
          <a:lstStyle/>
          <a:p>
            <a:pPr marL="0" indent="0">
              <a:spcBef>
                <a:spcPts val="1600"/>
              </a:spcBef>
              <a:spcAft>
                <a:spcPts val="1600"/>
              </a:spcAft>
              <a:buClr>
                <a:srgbClr val="266885"/>
              </a:buClr>
              <a:buSzPts val="1600"/>
              <a:buNone/>
            </a:pPr>
            <a:r>
              <a:rPr lang="en-GB"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Context of the school 1: Who are we? </a:t>
            </a:r>
            <a:r>
              <a:rPr lang="en-GB" sz="2000" kern="0" dirty="0">
                <a:solidFill>
                  <a:srgbClr val="25287D"/>
                </a:solidFill>
                <a:latin typeface="Source Sans Pro" panose="020B0503030403020204" pitchFamily="34" charset="0"/>
                <a:ea typeface="Source Sans Pro" panose="020B0503030403020204" pitchFamily="34" charset="0"/>
                <a:cs typeface="Geeza Pro"/>
              </a:rPr>
              <a:t>This factual information enables the inspector to understand the specific context of the school. No judgements are made on this information.</a:t>
            </a:r>
            <a:endParaRPr lang="en-GB" sz="2000" kern="0" dirty="0">
              <a:solidFill>
                <a:srgbClr val="25287D"/>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spcBef>
                <a:spcPts val="1600"/>
              </a:spcBef>
              <a:spcAft>
                <a:spcPts val="1600"/>
              </a:spcAft>
              <a:buClr>
                <a:srgbClr val="266885"/>
              </a:buClr>
              <a:buSzPts val="1600"/>
              <a:buNone/>
            </a:pPr>
            <a:r>
              <a:rPr lang="en-GB"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Context of the school 2: What are we doing here? </a:t>
            </a:r>
            <a:r>
              <a:rPr lang="en-GB" sz="2000" dirty="0">
                <a:solidFill>
                  <a:srgbClr val="25287D"/>
                </a:solidFill>
                <a:latin typeface="Source Sans Pro" panose="020B0503030403020204" pitchFamily="34" charset="0"/>
                <a:ea typeface="Source Sans Pro" panose="020B0503030403020204" pitchFamily="34" charset="0"/>
                <a:cs typeface="Geeza Pro"/>
              </a:rPr>
              <a:t>This information enables the inspector to understand the theological underpinning of the school’s Christian vision, the school/trust’s governance structures, its arrangements for RE and collective worship, and its partnerships. This information informs the inspection judgements that the inspector makes.</a:t>
            </a:r>
          </a:p>
          <a:p>
            <a:pPr marL="0" indent="0">
              <a:spcBef>
                <a:spcPts val="1600"/>
              </a:spcBef>
              <a:spcAft>
                <a:spcPts val="1600"/>
              </a:spcAft>
              <a:buClr>
                <a:srgbClr val="266885"/>
              </a:buClr>
              <a:buSzPts val="1600"/>
              <a:buNone/>
            </a:pPr>
            <a:r>
              <a:rPr lang="en-GB" sz="24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Inspection Questions (IQ): How then shall we live and learn together? </a:t>
            </a:r>
            <a:r>
              <a:rPr lang="en-GB" sz="2000" dirty="0">
                <a:solidFill>
                  <a:srgbClr val="25287D"/>
                </a:solidFill>
                <a:latin typeface="Source Sans Pro" panose="020B0503030403020204" pitchFamily="34" charset="0"/>
                <a:ea typeface="Source Sans Pro" panose="020B0503030403020204" pitchFamily="34" charset="0"/>
                <a:cs typeface="Geeza Pro"/>
              </a:rPr>
              <a:t>This information is central to the evidence-based judgements that the inspector makes. The subquestions ensure that the inspector and school leaders have enough evidence to answer the main IQs</a:t>
            </a:r>
            <a:r>
              <a:rPr lang="en-GB" sz="2000" dirty="0">
                <a:solidFill>
                  <a:srgbClr val="03839C"/>
                </a:solidFill>
                <a:latin typeface="Source Sans Pro" panose="020B0503030403020204" pitchFamily="34" charset="0"/>
                <a:ea typeface="Source Sans Pro" panose="020B0503030403020204" pitchFamily="34" charset="0"/>
                <a:cs typeface="Geeza Pro"/>
              </a:rPr>
              <a:t>.</a:t>
            </a:r>
            <a:endParaRPr lang="en-GB" sz="2000" dirty="0">
              <a:solidFill>
                <a:srgbClr val="03839C"/>
              </a:solidFill>
              <a:latin typeface="Source Sans Pro" panose="020B0503030403020204" pitchFamily="34" charset="0"/>
              <a:ea typeface="Source Sans Pro" panose="020B0503030403020204" pitchFamily="34" charset="0"/>
              <a:cs typeface="Arial" panose="020B0604020202020204" pitchFamily="34" charset="0"/>
            </a:endParaRPr>
          </a:p>
          <a:p>
            <a:pPr marL="0" indent="0">
              <a:spcBef>
                <a:spcPts val="1600"/>
              </a:spcBef>
              <a:spcAft>
                <a:spcPts val="1600"/>
              </a:spcAft>
              <a:buClr>
                <a:srgbClr val="266885"/>
              </a:buClr>
              <a:buSzPts val="1600"/>
              <a:buNone/>
            </a:pPr>
            <a:endParaRPr lang="en-GB" sz="2400" dirty="0">
              <a:latin typeface="Source Sans Pro SemiBold" panose="020B0603030403020204" pitchFamily="34" charset="0"/>
              <a:ea typeface="Source Sans Pro SemiBold" panose="020B0603030403020204" pitchFamily="34" charset="0"/>
              <a:cs typeface="Arial" panose="020B0604020202020204" pitchFamily="34" charset="0"/>
            </a:endParaRPr>
          </a:p>
          <a:p>
            <a:endParaRPr lang="en-US" sz="2667" dirty="0">
              <a:latin typeface="Source Sans Pro" panose="020B0503030403020204" pitchFamily="34" charset="0"/>
              <a:ea typeface="Source Sans Pro" panose="020B0503030403020204" pitchFamily="34" charset="0"/>
            </a:endParaRPr>
          </a:p>
          <a:p>
            <a:pPr marL="0" indent="0">
              <a:buNone/>
            </a:pPr>
            <a:endParaRPr lang="en-US" sz="2667"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378233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dirty="0">
                <a:solidFill>
                  <a:srgbClr val="00849F"/>
                </a:solidFill>
                <a:latin typeface="Source Sans Pro" panose="020B0503030403020204" pitchFamily="34" charset="0"/>
                <a:ea typeface="Source Sans Pro" panose="020B0503030403020204" pitchFamily="34" charset="0"/>
                <a:cs typeface="Arial" panose="020B0604020202020204" pitchFamily="34" charset="0"/>
              </a:rPr>
              <a:t>Context of the school 1: Who are we?</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Arial" panose="020B0604020202020204" pitchFamily="34" charset="0"/>
              </a:rPr>
              <a:t>Is the school a Church of England, Methodist or joint denomination school?</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Arial" panose="020B0604020202020204" pitchFamily="34" charset="0"/>
              </a:rPr>
              <a:t>Is the school voluntary controlled or formerly voluntary controlled; voluntary aided or formerly voluntary aided; or does it have another designation? </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Arial" panose="020B0604020202020204" pitchFamily="34" charset="0"/>
              </a:rPr>
              <a:t>If a former voluntary controlled school does it, as an academy, provide denominational religious education? </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Arial" panose="020B0604020202020204" pitchFamily="34" charset="0"/>
              </a:rPr>
              <a:t>What phase is the school – first/infant, junior, primary, middle, secondary, high, all-through? What is the number of pupils on roll? </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Arial" panose="020B0604020202020204" pitchFamily="34" charset="0"/>
              </a:rPr>
              <a:t>Is the school an academy or a maintained school? Is the school part of a federation?</a:t>
            </a:r>
          </a:p>
          <a:p>
            <a:pPr algn="just">
              <a:lnSpc>
                <a:spcPct val="115000"/>
              </a:lnSpc>
              <a:spcBef>
                <a:spcPts val="1600"/>
              </a:spcBef>
              <a:spcAft>
                <a:spcPts val="1600"/>
              </a:spcAft>
              <a:buSzPts val="1050"/>
              <a:buFont typeface="Courier New" panose="02070309020205020404" pitchFamily="49" charset="0"/>
              <a:buChar char="o"/>
            </a:pPr>
            <a:endParaRPr lang="en-US" sz="2667"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100023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dirty="0">
                <a:solidFill>
                  <a:srgbClr val="03839C"/>
                </a:solidFill>
                <a:latin typeface="Source Sans Pro" panose="020B0503030403020204" pitchFamily="34" charset="0"/>
                <a:ea typeface="Source Sans Pro" panose="020B0503030403020204" pitchFamily="34" charset="0"/>
                <a:cs typeface="Arial" panose="020B0604020202020204" pitchFamily="34" charset="0"/>
              </a:rPr>
              <a:t>Context of the school 1: Who are we?</a:t>
            </a:r>
          </a:p>
          <a:p>
            <a:pPr marL="457189" indent="-457189">
              <a:lnSpc>
                <a:spcPct val="115000"/>
              </a:lnSpc>
              <a:buFont typeface="+mj-lt"/>
              <a:buAutoNum type="alphaLcParenR" startAt="6"/>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How is school and trust leadership structured and organised? If part of a trust, what authority is delegated locally?</a:t>
            </a:r>
            <a:endParaRPr lang="en-GB" sz="2400" dirty="0">
              <a:solidFill>
                <a:srgbClr val="25287D"/>
              </a:solidFill>
              <a:latin typeface="Calibri" panose="020F0502020204030204" pitchFamily="34" charset="0"/>
              <a:ea typeface="Times New Roman" panose="02020603050405020304" pitchFamily="18" charset="0"/>
              <a:cs typeface="Arial" panose="020B0604020202020204" pitchFamily="34" charset="0"/>
            </a:endParaRPr>
          </a:p>
          <a:p>
            <a:pPr marL="457189" indent="-457189">
              <a:lnSpc>
                <a:spcPct val="115000"/>
              </a:lnSpc>
              <a:buFont typeface="+mj-lt"/>
              <a:buAutoNum type="alphaLcParenR" startAt="6"/>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What characterises the school’s pupil profile, and the community within which it is situated and/or that it serves? For example, how ethnically, culturally, and socially diverse is the community? And what are the educational needs of pupils?</a:t>
            </a:r>
          </a:p>
          <a:p>
            <a:pPr marL="457189" indent="-457189">
              <a:lnSpc>
                <a:spcPct val="115000"/>
              </a:lnSpc>
              <a:buFont typeface="+mj-lt"/>
              <a:buAutoNum type="alphaLcParenR" startAt="6"/>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What church and DBE/MAST partnerships does the school have? </a:t>
            </a:r>
          </a:p>
          <a:p>
            <a:pPr marL="457189" indent="-457189">
              <a:lnSpc>
                <a:spcPct val="115000"/>
              </a:lnSpc>
              <a:buFont typeface="+mj-lt"/>
              <a:buAutoNum type="alphaLcParenR" startAt="6"/>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Does the school have any other links or partnerships?</a:t>
            </a:r>
          </a:p>
          <a:p>
            <a:pPr marL="0" indent="0" algn="just">
              <a:lnSpc>
                <a:spcPct val="115000"/>
              </a:lnSpc>
              <a:spcBef>
                <a:spcPts val="1600"/>
              </a:spcBef>
              <a:spcAft>
                <a:spcPts val="1600"/>
              </a:spcAft>
              <a:buSzPts val="1050"/>
              <a:buNone/>
            </a:pPr>
            <a:endParaRPr lang="en-US" sz="2667" dirty="0">
              <a:latin typeface="Source Sans Pro" panose="020B0503030403020204" pitchFamily="34" charset="0"/>
              <a:ea typeface="Source Sans Pro" panose="020B0503030403020204" pitchFamily="34" charset="0"/>
            </a:endParaRPr>
          </a:p>
          <a:p>
            <a:pPr marL="0" indent="0">
              <a:buNone/>
            </a:pPr>
            <a:endParaRPr lang="en-US" dirty="0"/>
          </a:p>
        </p:txBody>
      </p:sp>
    </p:spTree>
    <p:extLst>
      <p:ext uri="{BB962C8B-B14F-4D97-AF65-F5344CB8AC3E}">
        <p14:creationId xmlns:p14="http://schemas.microsoft.com/office/powerpoint/2010/main" val="426776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dirty="0">
                <a:solidFill>
                  <a:srgbClr val="00849F"/>
                </a:solidFill>
                <a:latin typeface="Source Sans Pro" panose="020B0503030403020204" pitchFamily="34" charset="0"/>
                <a:ea typeface="Source Sans Pro" panose="020B0503030403020204" pitchFamily="34" charset="0"/>
                <a:cs typeface="Arial" panose="020B0604020202020204" pitchFamily="34" charset="0"/>
              </a:rPr>
              <a:t>Context of the school 2: What are we doing here?</a:t>
            </a:r>
          </a:p>
          <a:p>
            <a:pPr marL="0" indent="0">
              <a:lnSpc>
                <a:spcPct val="115000"/>
              </a:lnSpc>
              <a:spcAft>
                <a:spcPts val="1600"/>
              </a:spcAft>
              <a:buNone/>
            </a:pPr>
            <a:endParaRPr lang="en-GB" sz="900" dirty="0">
              <a:solidFill>
                <a:srgbClr val="00849F"/>
              </a:solidFill>
              <a:latin typeface="Source Sans Pro" panose="020B0503030403020204" pitchFamily="34" charset="0"/>
              <a:ea typeface="Source Sans Pro" panose="020B0503030403020204" pitchFamily="34" charset="0"/>
              <a:cs typeface="Arial" panose="020B0604020202020204" pitchFamily="34" charset="0"/>
            </a:endParaRPr>
          </a:p>
          <a:p>
            <a:pPr marL="457189" indent="-457189">
              <a:lnSpc>
                <a:spcPct val="115000"/>
              </a:lnSpc>
              <a:buFont typeface="+mj-lt"/>
              <a:buAutoNum type="alphaLcParenR"/>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Considering the answers under ‘Who are we?’, what is the vision of the school and of the trust? </a:t>
            </a:r>
          </a:p>
          <a:p>
            <a:pPr marL="457189" indent="-457189">
              <a:lnSpc>
                <a:spcPct val="115000"/>
              </a:lnSpc>
              <a:buFont typeface="+mj-lt"/>
              <a:buAutoNum type="alphaLcParenR"/>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How is the school’s vision a clearly-articulated, theologically rooted Christian vision? How does the trust’s vision resonate with this?</a:t>
            </a:r>
          </a:p>
          <a:p>
            <a:pPr marL="457189" indent="-457189">
              <a:lnSpc>
                <a:spcPct val="115000"/>
              </a:lnSpc>
              <a:buFont typeface="+mj-lt"/>
              <a:buAutoNum type="alphaLcParenR"/>
            </a:pPr>
            <a:r>
              <a:rPr lang="en-GB" sz="24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How do the specific needs of the school community inform the theologically rooted Christian vision? In other words, do leaders understand the school’s context, and do they know how to respond to it theologically?</a:t>
            </a:r>
          </a:p>
        </p:txBody>
      </p:sp>
    </p:spTree>
    <p:extLst>
      <p:ext uri="{BB962C8B-B14F-4D97-AF65-F5344CB8AC3E}">
        <p14:creationId xmlns:p14="http://schemas.microsoft.com/office/powerpoint/2010/main" val="11474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sz="2667" dirty="0">
                <a:solidFill>
                  <a:srgbClr val="00849F"/>
                </a:solidFill>
                <a:latin typeface="Source Sans Pro" panose="020B0503030403020204" pitchFamily="34" charset="0"/>
                <a:ea typeface="Source Sans Pro" panose="020B0503030403020204" pitchFamily="34" charset="0"/>
                <a:cs typeface="Arial" panose="020B0604020202020204" pitchFamily="34" charset="0"/>
              </a:rPr>
              <a:t>Context of the school 2: What are we doing here?</a:t>
            </a:r>
          </a:p>
          <a:p>
            <a:pPr marL="0" indent="0">
              <a:lnSpc>
                <a:spcPct val="115000"/>
              </a:lnSpc>
              <a:spcAft>
                <a:spcPts val="1600"/>
              </a:spcAft>
              <a:buNone/>
            </a:pPr>
            <a:endParaRPr lang="en-GB" sz="1000" dirty="0">
              <a:solidFill>
                <a:srgbClr val="00849F"/>
              </a:solidFill>
              <a:latin typeface="Source Sans Pro" panose="020B0503030403020204" pitchFamily="34" charset="0"/>
              <a:ea typeface="Source Sans Pro" panose="020B0503030403020204" pitchFamily="34" charset="0"/>
              <a:cs typeface="Arial" panose="020B0604020202020204" pitchFamily="34" charset="0"/>
            </a:endParaRPr>
          </a:p>
          <a:p>
            <a:pPr marL="457200" indent="-457200">
              <a:lnSpc>
                <a:spcPct val="115000"/>
              </a:lnSpc>
              <a:buAutoNum type="alphaLcParenR" startAt="4"/>
            </a:pPr>
            <a:r>
              <a:rPr lang="en-GB" sz="2400" dirty="0">
                <a:latin typeface="Source Sans Pro" panose="020B0503030403020204" pitchFamily="34" charset="0"/>
                <a:ea typeface="Source Sans Pro" panose="020B0503030403020204" pitchFamily="34" charset="0"/>
                <a:cs typeface="Arial" panose="020B0604020202020204" pitchFamily="34" charset="0"/>
              </a:rPr>
              <a:t>Why have school leaders decided that the school should be a 	maintained school/an academy? How does this status enhance the effectiveness of the school as a Church school?</a:t>
            </a:r>
          </a:p>
          <a:p>
            <a:pPr marL="457200" indent="-457200">
              <a:lnSpc>
                <a:spcPct val="115000"/>
              </a:lnSpc>
              <a:buAutoNum type="alphaLcParenR" startAt="4"/>
            </a:pPr>
            <a:r>
              <a:rPr lang="en-GB" sz="2400" dirty="0">
                <a:latin typeface="Source Sans Pro" panose="020B0503030403020204" pitchFamily="34" charset="0"/>
                <a:ea typeface="Source Sans Pro" panose="020B0503030403020204" pitchFamily="34" charset="0"/>
                <a:cs typeface="Arial" panose="020B0604020202020204" pitchFamily="34" charset="0"/>
              </a:rPr>
              <a:t>As a result of the school’s Christian vision, original foundation, and current context, why are school and trust structures of governance as they are?</a:t>
            </a:r>
          </a:p>
          <a:p>
            <a:pPr marL="457200" indent="-457200">
              <a:lnSpc>
                <a:spcPct val="115000"/>
              </a:lnSpc>
              <a:buAutoNum type="alphaLcParenR" startAt="4"/>
            </a:pPr>
            <a:r>
              <a:rPr lang="en-GB" sz="2400" dirty="0">
                <a:latin typeface="Source Sans Pro" panose="020B0503030403020204" pitchFamily="34" charset="0"/>
                <a:ea typeface="Source Sans Pro" panose="020B0503030403020204" pitchFamily="34" charset="0"/>
                <a:cs typeface="Arial" panose="020B0604020202020204" pitchFamily="34" charset="0"/>
              </a:rPr>
              <a:t>How do governance accountability and delegated authority in the school and trust enhance the work of the school as a Church school? How do leaders know this?</a:t>
            </a:r>
            <a:endParaRPr lang="en-GB" dirty="0">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76832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sz="2667" dirty="0">
                <a:solidFill>
                  <a:srgbClr val="03839C"/>
                </a:solidFill>
                <a:latin typeface="Source Sans Pro" panose="020B0503030403020204" pitchFamily="34" charset="0"/>
                <a:ea typeface="Source Sans Pro" panose="020B0503030403020204" pitchFamily="34" charset="0"/>
                <a:cs typeface="Arial" panose="020B0604020202020204" pitchFamily="34" charset="0"/>
              </a:rPr>
              <a:t>Context of the school 2: What are we doing here?</a:t>
            </a:r>
          </a:p>
          <a:p>
            <a:pPr marL="457189" indent="-457189">
              <a:lnSpc>
                <a:spcPct val="115000"/>
              </a:lnSpc>
              <a:buFont typeface="+mj-lt"/>
              <a:buAutoNum type="alphaLcParenR" startAt="7"/>
            </a:pPr>
            <a:r>
              <a:rPr lang="en-GB" sz="22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What are the school’s arrangements for collective worship? Why are these arrangements in place?</a:t>
            </a:r>
          </a:p>
          <a:p>
            <a:pPr marL="457189" indent="-457189">
              <a:lnSpc>
                <a:spcPct val="115000"/>
              </a:lnSpc>
              <a:buFont typeface="+mj-lt"/>
              <a:buAutoNum type="alphaLcParenR" startAt="7"/>
            </a:pPr>
            <a:r>
              <a:rPr lang="en-GB" sz="22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How is religious education structured and organised? Why have these decisions been made?</a:t>
            </a:r>
          </a:p>
          <a:p>
            <a:pPr marL="457189" indent="-457189">
              <a:lnSpc>
                <a:spcPct val="115000"/>
              </a:lnSpc>
              <a:buFont typeface="+mj-lt"/>
              <a:buAutoNum type="alphaLcParenR" startAt="7"/>
            </a:pPr>
            <a:r>
              <a:rPr lang="en-GB" sz="22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What is the relationship between the school/trust and the DBE and/or MAST? How do these relationships enhance the school’s ability to live out its Christian vision and to live up to its foundation as a Church school, enabling people to flourish?</a:t>
            </a:r>
          </a:p>
          <a:p>
            <a:pPr marL="457189" indent="-457189">
              <a:lnSpc>
                <a:spcPct val="115000"/>
              </a:lnSpc>
              <a:buFont typeface="+mj-lt"/>
              <a:buAutoNum type="alphaLcParenR" startAt="7"/>
            </a:pPr>
            <a:r>
              <a:rPr lang="en-GB" sz="2200" dirty="0">
                <a:solidFill>
                  <a:srgbClr val="25287D"/>
                </a:solidFill>
                <a:latin typeface="Source Sans Pro" panose="020B0503030403020204" pitchFamily="34" charset="0"/>
                <a:ea typeface="Source Sans Pro" panose="020B0503030403020204" pitchFamily="34" charset="0"/>
                <a:cs typeface="Arial" panose="020B0604020202020204" pitchFamily="34" charset="0"/>
              </a:rPr>
              <a:t>What is the relationship between the school/trust and local church/es? How do these relationships enhance the school’s ability to live out its Christian vision and to live up to its foundation as a Church school, enabling people to flourish?</a:t>
            </a:r>
          </a:p>
          <a:p>
            <a:pPr marL="0" indent="0">
              <a:lnSpc>
                <a:spcPct val="115000"/>
              </a:lnSpc>
              <a:buNone/>
            </a:pPr>
            <a:endParaRPr lang="en-US" dirty="0"/>
          </a:p>
        </p:txBody>
      </p:sp>
    </p:spTree>
    <p:extLst>
      <p:ext uri="{BB962C8B-B14F-4D97-AF65-F5344CB8AC3E}">
        <p14:creationId xmlns:p14="http://schemas.microsoft.com/office/powerpoint/2010/main" val="138330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45100" y="270797"/>
            <a:ext cx="6629400" cy="5509200"/>
          </a:xfrm>
          <a:prstGeom prst="rect">
            <a:avLst/>
          </a:prstGeom>
          <a:noFill/>
          <a:ln w="57150">
            <a:solidFill>
              <a:schemeClr val="tx1"/>
            </a:solidFill>
          </a:ln>
        </p:spPr>
        <p:txBody>
          <a:bodyPr wrap="square" rtlCol="0">
            <a:spAutoFit/>
          </a:bodyPr>
          <a:lstStyle/>
          <a:p>
            <a:pPr algn="ctr"/>
            <a:r>
              <a:rPr lang="en-GB" sz="8800" b="1" dirty="0">
                <a:solidFill>
                  <a:prstClr val="white"/>
                </a:solidFill>
                <a:effectLst>
                  <a:outerShdw blurRad="38100" dist="38100" dir="2700000" algn="tl">
                    <a:srgbClr val="000000">
                      <a:alpha val="43137"/>
                    </a:srgbClr>
                  </a:outerShdw>
                </a:effectLst>
              </a:rPr>
              <a:t>Theologically Rooted Christian Vision</a:t>
            </a:r>
          </a:p>
        </p:txBody>
      </p:sp>
    </p:spTree>
    <p:extLst>
      <p:ext uri="{BB962C8B-B14F-4D97-AF65-F5344CB8AC3E}">
        <p14:creationId xmlns:p14="http://schemas.microsoft.com/office/powerpoint/2010/main" val="92795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D33D9E-F531-4A0B-8537-3B6D61E52857}"/>
              </a:ext>
            </a:extLst>
          </p:cNvPr>
          <p:cNvSpPr/>
          <p:nvPr/>
        </p:nvSpPr>
        <p:spPr>
          <a:xfrm>
            <a:off x="385944" y="717279"/>
            <a:ext cx="6420947" cy="3785652"/>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GB" sz="4000" b="1" dirty="0"/>
              <a:t>Is it relevant-context? (legacy)</a:t>
            </a:r>
          </a:p>
          <a:p>
            <a:pPr marL="571500" indent="-571500">
              <a:buFont typeface="Arial" panose="020B0604020202020204" pitchFamily="34" charset="0"/>
              <a:buChar char="•"/>
            </a:pPr>
            <a:r>
              <a:rPr lang="en-GB" sz="4000" b="1" dirty="0"/>
              <a:t>Is it lived?</a:t>
            </a:r>
          </a:p>
          <a:p>
            <a:pPr marL="571500" indent="-571500">
              <a:buFont typeface="Arial" panose="020B0604020202020204" pitchFamily="34" charset="0"/>
              <a:buChar char="•"/>
            </a:pPr>
            <a:r>
              <a:rPr lang="en-GB" sz="4000" b="1" dirty="0"/>
              <a:t>Is it understood?</a:t>
            </a:r>
          </a:p>
          <a:p>
            <a:pPr marL="571500" indent="-571500">
              <a:buFont typeface="Arial" panose="020B0604020202020204" pitchFamily="34" charset="0"/>
              <a:buChar char="•"/>
            </a:pPr>
            <a:r>
              <a:rPr lang="en-GB" sz="4000" b="1" dirty="0"/>
              <a:t>Is it move than values?</a:t>
            </a:r>
          </a:p>
          <a:p>
            <a:pPr marL="571500" indent="-571500">
              <a:buFont typeface="Arial" panose="020B0604020202020204" pitchFamily="34" charset="0"/>
              <a:buChar char="•"/>
            </a:pPr>
            <a:r>
              <a:rPr lang="en-GB" sz="4000" b="1" dirty="0">
                <a:ln w="10541" cmpd="sng">
                  <a:solidFill>
                    <a:srgbClr val="4E67C8">
                      <a:shade val="88000"/>
                      <a:satMod val="110000"/>
                    </a:srgbClr>
                  </a:solidFill>
                  <a:prstDash val="solid"/>
                </a:ln>
                <a:solidFill>
                  <a:srgbClr val="7030A0"/>
                </a:solidFill>
              </a:rPr>
              <a:t>Is it rooted theologically?</a:t>
            </a:r>
            <a:endParaRPr lang="en-US" sz="4400" b="1" dirty="0">
              <a:ln w="10541" cmpd="sng">
                <a:solidFill>
                  <a:srgbClr val="4E67C8">
                    <a:shade val="88000"/>
                    <a:satMod val="110000"/>
                  </a:srgbClr>
                </a:solidFill>
                <a:prstDash val="solid"/>
              </a:ln>
              <a:solidFill>
                <a:srgbClr val="7030A0"/>
              </a:solidFill>
            </a:endParaRPr>
          </a:p>
        </p:txBody>
      </p:sp>
      <p:pic>
        <p:nvPicPr>
          <p:cNvPr id="4" name="Picture 3">
            <a:extLst>
              <a:ext uri="{FF2B5EF4-FFF2-40B4-BE49-F238E27FC236}">
                <a16:creationId xmlns:a16="http://schemas.microsoft.com/office/drawing/2014/main" id="{68B63E9B-695B-4B63-A48D-BD98EADAEFEA}"/>
              </a:ext>
            </a:extLst>
          </p:cNvPr>
          <p:cNvPicPr>
            <a:picLocks noChangeAspect="1"/>
          </p:cNvPicPr>
          <p:nvPr/>
        </p:nvPicPr>
        <p:blipFill>
          <a:blip r:embed="rId2"/>
          <a:stretch>
            <a:fillRect/>
          </a:stretch>
        </p:blipFill>
        <p:spPr>
          <a:xfrm>
            <a:off x="317180" y="6139815"/>
            <a:ext cx="11644369" cy="46943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13" y="279400"/>
            <a:ext cx="5387836" cy="599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1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241" y="2733369"/>
            <a:ext cx="2821859" cy="1386348"/>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bin"/>
              </a:rPr>
              <a:t>Our Vision</a:t>
            </a:r>
          </a:p>
        </p:txBody>
      </p:sp>
      <p:sp>
        <p:nvSpPr>
          <p:cNvPr id="5" name="Oval 4"/>
          <p:cNvSpPr/>
          <p:nvPr/>
        </p:nvSpPr>
        <p:spPr>
          <a:xfrm>
            <a:off x="1720645" y="1642005"/>
            <a:ext cx="2231923" cy="1927123"/>
          </a:xfrm>
          <a:prstGeom prst="ellipse">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B3D7E"/>
                </a:solidFill>
                <a:effectLst/>
                <a:uLnTx/>
                <a:uFillTx/>
                <a:latin typeface="Cabin"/>
              </a:rPr>
              <a:t>Does it refer to all members of the school community?</a:t>
            </a:r>
          </a:p>
        </p:txBody>
      </p:sp>
      <p:sp>
        <p:nvSpPr>
          <p:cNvPr id="6" name="Oval 5"/>
          <p:cNvSpPr/>
          <p:nvPr/>
        </p:nvSpPr>
        <p:spPr>
          <a:xfrm>
            <a:off x="1720645" y="4340960"/>
            <a:ext cx="2231923" cy="1927123"/>
          </a:xfrm>
          <a:prstGeom prst="ellipse">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B3D7E"/>
                </a:solidFill>
                <a:effectLst/>
                <a:uLnTx/>
                <a:uFillTx/>
                <a:latin typeface="Cabin"/>
              </a:rPr>
              <a:t>Is it future-focused?</a:t>
            </a:r>
          </a:p>
        </p:txBody>
      </p:sp>
      <p:sp>
        <p:nvSpPr>
          <p:cNvPr id="7" name="Oval 6"/>
          <p:cNvSpPr/>
          <p:nvPr/>
        </p:nvSpPr>
        <p:spPr>
          <a:xfrm>
            <a:off x="4970209" y="4852237"/>
            <a:ext cx="2231923" cy="1927123"/>
          </a:xfrm>
          <a:prstGeom prst="ellipse">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3B3D7E"/>
                </a:solidFill>
                <a:effectLst/>
                <a:uLnTx/>
                <a:uFillTx/>
                <a:latin typeface="Cabin"/>
              </a:rPr>
              <a:t>Is it inclusive and aspirational?</a:t>
            </a:r>
          </a:p>
        </p:txBody>
      </p:sp>
      <p:sp>
        <p:nvSpPr>
          <p:cNvPr id="8" name="Oval 7"/>
          <p:cNvSpPr/>
          <p:nvPr/>
        </p:nvSpPr>
        <p:spPr>
          <a:xfrm>
            <a:off x="8219769" y="4340960"/>
            <a:ext cx="2231923" cy="1927123"/>
          </a:xfrm>
          <a:prstGeom prst="ellipse">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B3D7E"/>
                </a:solidFill>
                <a:effectLst/>
                <a:uLnTx/>
                <a:uFillTx/>
                <a:latin typeface="Cabin"/>
              </a:rPr>
              <a:t>Does it sit in the context of a Christian vision?</a:t>
            </a:r>
          </a:p>
        </p:txBody>
      </p:sp>
      <p:sp>
        <p:nvSpPr>
          <p:cNvPr id="9" name="Oval 8"/>
          <p:cNvSpPr/>
          <p:nvPr/>
        </p:nvSpPr>
        <p:spPr>
          <a:xfrm>
            <a:off x="8219769" y="1695025"/>
            <a:ext cx="2231923" cy="1927123"/>
          </a:xfrm>
          <a:prstGeom prst="ellipse">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B3D7E"/>
                </a:solidFill>
                <a:effectLst/>
                <a:uLnTx/>
                <a:uFillTx/>
                <a:latin typeface="Cabin"/>
              </a:rPr>
              <a:t>Does it reflect the context of the school?</a:t>
            </a:r>
          </a:p>
        </p:txBody>
      </p:sp>
      <p:sp>
        <p:nvSpPr>
          <p:cNvPr id="12" name="Down Arrow 11"/>
          <p:cNvSpPr/>
          <p:nvPr/>
        </p:nvSpPr>
        <p:spPr>
          <a:xfrm rot="18374358">
            <a:off x="3993924" y="2953576"/>
            <a:ext cx="438425" cy="945969"/>
          </a:xfrm>
          <a:prstGeom prst="downArrow">
            <a:avLst/>
          </a:prstGeom>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B3D7E"/>
              </a:solidFill>
              <a:effectLst/>
              <a:uLnTx/>
              <a:uFillTx/>
              <a:latin typeface="Cabin"/>
            </a:endParaRPr>
          </a:p>
        </p:txBody>
      </p:sp>
      <p:sp>
        <p:nvSpPr>
          <p:cNvPr id="13" name="Down Arrow 12"/>
          <p:cNvSpPr/>
          <p:nvPr/>
        </p:nvSpPr>
        <p:spPr>
          <a:xfrm rot="14207547">
            <a:off x="4042882" y="4134231"/>
            <a:ext cx="438425" cy="945969"/>
          </a:xfrm>
          <a:prstGeom prst="downArrow">
            <a:avLst/>
          </a:prstGeom>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B3D7E"/>
              </a:solidFill>
              <a:effectLst/>
              <a:uLnTx/>
              <a:uFillTx/>
              <a:latin typeface="Cabin"/>
            </a:endParaRPr>
          </a:p>
        </p:txBody>
      </p:sp>
      <p:sp>
        <p:nvSpPr>
          <p:cNvPr id="14" name="Down Arrow 13"/>
          <p:cNvSpPr/>
          <p:nvPr/>
        </p:nvSpPr>
        <p:spPr>
          <a:xfrm rot="3376068">
            <a:off x="7765224" y="3047929"/>
            <a:ext cx="438425" cy="945969"/>
          </a:xfrm>
          <a:prstGeom prst="downArrow">
            <a:avLst/>
          </a:prstGeom>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B3D7E"/>
              </a:solidFill>
              <a:effectLst/>
              <a:uLnTx/>
              <a:uFillTx/>
              <a:latin typeface="Cabin"/>
            </a:endParaRPr>
          </a:p>
        </p:txBody>
      </p:sp>
      <p:sp>
        <p:nvSpPr>
          <p:cNvPr id="15" name="Down Arrow 14"/>
          <p:cNvSpPr/>
          <p:nvPr/>
        </p:nvSpPr>
        <p:spPr>
          <a:xfrm rot="7549679">
            <a:off x="7682174" y="4146372"/>
            <a:ext cx="438425" cy="945969"/>
          </a:xfrm>
          <a:prstGeom prst="downArrow">
            <a:avLst/>
          </a:prstGeom>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B3D7E"/>
              </a:solidFill>
              <a:effectLst/>
              <a:uLnTx/>
              <a:uFillTx/>
              <a:latin typeface="Cabin"/>
            </a:endParaRPr>
          </a:p>
        </p:txBody>
      </p:sp>
      <p:sp>
        <p:nvSpPr>
          <p:cNvPr id="16" name="Down Arrow 15"/>
          <p:cNvSpPr/>
          <p:nvPr/>
        </p:nvSpPr>
        <p:spPr>
          <a:xfrm rot="10800000">
            <a:off x="5907691" y="4184430"/>
            <a:ext cx="443959" cy="594065"/>
          </a:xfrm>
          <a:prstGeom prst="downArrow">
            <a:avLst/>
          </a:prstGeom>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B3D7E"/>
              </a:solidFill>
              <a:effectLst/>
              <a:uLnTx/>
              <a:uFillTx/>
              <a:latin typeface="Cabin"/>
            </a:endParaRPr>
          </a:p>
        </p:txBody>
      </p:sp>
      <p:pic>
        <p:nvPicPr>
          <p:cNvPr id="19" name="Picture 18">
            <a:extLst>
              <a:ext uri="{FF2B5EF4-FFF2-40B4-BE49-F238E27FC236}">
                <a16:creationId xmlns:a16="http://schemas.microsoft.com/office/drawing/2014/main" id="{F8742C85-9DE2-47A1-8395-98271B315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5429" y="170104"/>
            <a:ext cx="1189483" cy="467660"/>
          </a:xfrm>
          <a:prstGeom prst="rect">
            <a:avLst/>
          </a:prstGeom>
          <a:noFill/>
        </p:spPr>
      </p:pic>
      <p:pic>
        <p:nvPicPr>
          <p:cNvPr id="20" name="Picture 19">
            <a:extLst>
              <a:ext uri="{FF2B5EF4-FFF2-40B4-BE49-F238E27FC236}">
                <a16:creationId xmlns:a16="http://schemas.microsoft.com/office/drawing/2014/main" id="{94A5AB8A-9747-40A6-853F-3776E8E46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91" y="214647"/>
            <a:ext cx="1189484" cy="423135"/>
          </a:xfrm>
          <a:prstGeom prst="rect">
            <a:avLst/>
          </a:prstGeom>
          <a:noFill/>
        </p:spPr>
      </p:pic>
    </p:spTree>
    <p:extLst>
      <p:ext uri="{BB962C8B-B14F-4D97-AF65-F5344CB8AC3E}">
        <p14:creationId xmlns:p14="http://schemas.microsoft.com/office/powerpoint/2010/main" val="33883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3631" y="443334"/>
            <a:ext cx="6929437" cy="389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65197" y="4598656"/>
            <a:ext cx="10515601" cy="1877437"/>
          </a:xfrm>
          <a:prstGeom prst="rect">
            <a:avLst/>
          </a:prstGeom>
          <a:noFill/>
        </p:spPr>
        <p:txBody>
          <a:bodyPr wrap="square" rtlCol="0">
            <a:spAutoFit/>
          </a:bodyPr>
          <a:lstStyle/>
          <a:p>
            <a:pPr algn="ctr"/>
            <a:r>
              <a:rPr lang="en-GB" sz="4800" b="1" dirty="0"/>
              <a:t>‘Open our eyes to behold your presence</a:t>
            </a:r>
          </a:p>
          <a:p>
            <a:pPr algn="ctr"/>
            <a:r>
              <a:rPr lang="en-GB" sz="4800" b="1" dirty="0"/>
              <a:t>Strengthen our hands to do your will…’</a:t>
            </a:r>
          </a:p>
          <a:p>
            <a:pPr algn="ctr"/>
            <a:r>
              <a:rPr lang="en-GB" sz="2000" b="1" dirty="0"/>
              <a:t>(Morning Prayer 04 December 2023)</a:t>
            </a:r>
          </a:p>
        </p:txBody>
      </p:sp>
    </p:spTree>
    <p:extLst>
      <p:ext uri="{BB962C8B-B14F-4D97-AF65-F5344CB8AC3E}">
        <p14:creationId xmlns:p14="http://schemas.microsoft.com/office/powerpoint/2010/main" val="39306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918AD-040D-45FC-B91B-F73F99BFD7DF}"/>
              </a:ext>
            </a:extLst>
          </p:cNvPr>
          <p:cNvSpPr>
            <a:spLocks noGrp="1"/>
          </p:cNvSpPr>
          <p:nvPr>
            <p:ph type="body" sz="quarter" idx="10"/>
          </p:nvPr>
        </p:nvSpPr>
        <p:spPr>
          <a:xfrm>
            <a:off x="865519" y="1354184"/>
            <a:ext cx="6993380" cy="3840000"/>
          </a:xfrm>
        </p:spPr>
        <p:txBody>
          <a:bodyPr>
            <a:normAutofit/>
          </a:bodyPr>
          <a:lstStyle/>
          <a:p>
            <a:pPr>
              <a:spcBef>
                <a:spcPts val="0"/>
              </a:spcBef>
            </a:pPr>
            <a:r>
              <a:rPr lang="en-US" b="0" dirty="0">
                <a:latin typeface="Source Sans Pro" panose="020B0503030403020204" pitchFamily="34" charset="0"/>
                <a:ea typeface="Source Sans Pro" panose="020B0503030403020204" pitchFamily="34" charset="0"/>
              </a:rPr>
              <a:t>SIAMS Framework – September 2023</a:t>
            </a:r>
            <a:endParaRPr lang="en-US" b="0" i="1" dirty="0">
              <a:latin typeface="Source Sans Pro" panose="020B0503030403020204" pitchFamily="34" charset="0"/>
              <a:ea typeface="Source Sans Pro" panose="020B0503030403020204" pitchFamily="34" charset="0"/>
            </a:endParaRPr>
          </a:p>
        </p:txBody>
      </p:sp>
      <p:sp>
        <p:nvSpPr>
          <p:cNvPr id="6" name="Text Box 26">
            <a:extLst>
              <a:ext uri="{FF2B5EF4-FFF2-40B4-BE49-F238E27FC236}">
                <a16:creationId xmlns:a16="http://schemas.microsoft.com/office/drawing/2014/main" id="{26C5445D-7D00-4C0C-B240-60EF8808BAB6}"/>
              </a:ext>
            </a:extLst>
          </p:cNvPr>
          <p:cNvSpPr txBox="1"/>
          <p:nvPr/>
        </p:nvSpPr>
        <p:spPr>
          <a:xfrm>
            <a:off x="6096011" y="6452069"/>
            <a:ext cx="4556697" cy="287323"/>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spAutoFit/>
          </a:bodyPr>
          <a:lstStyle/>
          <a:p>
            <a:pPr>
              <a:tabLst>
                <a:tab pos="3820911" algn="ctr"/>
                <a:tab pos="7641822" algn="r"/>
              </a:tabLst>
            </a:pPr>
            <a:r>
              <a:rPr lang="en-GB" sz="1067" dirty="0">
                <a:latin typeface="Source Sans Pro Light" panose="020B0403030403020204" pitchFamily="34" charset="0"/>
                <a:ea typeface="Source Sans Pro Light" panose="020B0403030403020204" pitchFamily="34" charset="0"/>
                <a:cs typeface="Gill Sans MT" panose="020B0502020104020203" pitchFamily="34" charset="77"/>
              </a:rPr>
              <a:t>© The National Society (Church of England and Church in Wales) for the Promotion of Education 2021</a:t>
            </a:r>
            <a:endParaRPr lang="en-GB" sz="1067" dirty="0">
              <a:latin typeface="Source Sans Pro Light" panose="020B0403030403020204" pitchFamily="34" charset="0"/>
              <a:ea typeface="Source Sans Pro Light" panose="020B0403030403020204" pitchFamily="34" charset="0"/>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385AD692-5DCD-4F50-965B-CB56760686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689" y="5675291"/>
            <a:ext cx="1805267" cy="759513"/>
          </a:xfrm>
          <a:prstGeom prst="rect">
            <a:avLst/>
          </a:prstGeom>
          <a:noFill/>
          <a:ln>
            <a:noFill/>
          </a:ln>
        </p:spPr>
      </p:pic>
    </p:spTree>
    <p:extLst>
      <p:ext uri="{BB962C8B-B14F-4D97-AF65-F5344CB8AC3E}">
        <p14:creationId xmlns:p14="http://schemas.microsoft.com/office/powerpoint/2010/main" val="365670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45100" y="943897"/>
            <a:ext cx="6629400" cy="1446550"/>
          </a:xfrm>
          <a:prstGeom prst="rect">
            <a:avLst/>
          </a:prstGeom>
          <a:noFill/>
          <a:ln w="57150">
            <a:solidFill>
              <a:schemeClr val="tx1"/>
            </a:solidFill>
          </a:ln>
        </p:spPr>
        <p:txBody>
          <a:bodyPr wrap="square" rtlCol="0">
            <a:spAutoFit/>
          </a:bodyPr>
          <a:lstStyle/>
          <a:p>
            <a:pPr algn="ctr"/>
            <a:r>
              <a:rPr lang="en-GB" sz="8800" b="1" dirty="0">
                <a:solidFill>
                  <a:prstClr val="white"/>
                </a:solidFill>
                <a:effectLst>
                  <a:outerShdw blurRad="38100" dist="38100" dir="2700000" algn="tl">
                    <a:srgbClr val="000000">
                      <a:alpha val="43137"/>
                    </a:srgbClr>
                  </a:outerShdw>
                </a:effectLst>
              </a:rPr>
              <a:t>Practicalities</a:t>
            </a:r>
          </a:p>
        </p:txBody>
      </p:sp>
    </p:spTree>
    <p:extLst>
      <p:ext uri="{BB962C8B-B14F-4D97-AF65-F5344CB8AC3E}">
        <p14:creationId xmlns:p14="http://schemas.microsoft.com/office/powerpoint/2010/main" val="180816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7"/>
            <a:ext cx="12192000" cy="830997"/>
          </a:xfrm>
          <a:prstGeom prst="rect">
            <a:avLst/>
          </a:prstGeom>
          <a:noFill/>
        </p:spPr>
        <p:txBody>
          <a:bodyPr wrap="square" rtlCol="0">
            <a:spAutoFit/>
          </a:bodyPr>
          <a:lstStyle/>
          <a:p>
            <a:pPr algn="ctr"/>
            <a:r>
              <a:rPr lang="en-GB" sz="4800" b="1" dirty="0">
                <a:solidFill>
                  <a:srgbClr val="FFFF00"/>
                </a:solidFill>
              </a:rPr>
              <a:t>SIAMS-2023</a:t>
            </a:r>
          </a:p>
        </p:txBody>
      </p:sp>
      <p:sp>
        <p:nvSpPr>
          <p:cNvPr id="2" name="Rectangle 1"/>
          <p:cNvSpPr/>
          <p:nvPr/>
        </p:nvSpPr>
        <p:spPr>
          <a:xfrm>
            <a:off x="736601" y="980736"/>
            <a:ext cx="10783328" cy="5355312"/>
          </a:xfrm>
          <a:prstGeom prst="rect">
            <a:avLst/>
          </a:prstGeom>
        </p:spPr>
        <p:txBody>
          <a:bodyPr wrap="square">
            <a:spAutoFit/>
          </a:bodyPr>
          <a:lstStyle/>
          <a:p>
            <a:pPr marL="685800" indent="-685800">
              <a:buFont typeface="Arial" panose="020B0604020202020204" pitchFamily="34" charset="0"/>
              <a:buChar char="•"/>
            </a:pPr>
            <a:r>
              <a:rPr lang="en-US" sz="4800" dirty="0">
                <a:solidFill>
                  <a:prstClr val="white"/>
                </a:solidFill>
              </a:rPr>
              <a:t>Day -5 Notification </a:t>
            </a:r>
            <a:r>
              <a:rPr lang="en-US" sz="4000" dirty="0">
                <a:solidFill>
                  <a:prstClr val="white"/>
                </a:solidFill>
              </a:rPr>
              <a:t>(prior to notification…)</a:t>
            </a:r>
          </a:p>
          <a:p>
            <a:pPr marL="457200" indent="-457200">
              <a:buFont typeface="Arial" panose="020B0604020202020204" pitchFamily="34" charset="0"/>
              <a:buChar char="•"/>
            </a:pPr>
            <a:r>
              <a:rPr lang="en-US" sz="4800" dirty="0">
                <a:solidFill>
                  <a:prstClr val="white"/>
                </a:solidFill>
              </a:rPr>
              <a:t>Day-5  Phone call</a:t>
            </a:r>
          </a:p>
          <a:p>
            <a:pPr marL="457200" indent="-457200">
              <a:buFont typeface="Arial" panose="020B0604020202020204" pitchFamily="34" charset="0"/>
              <a:buChar char="•"/>
            </a:pPr>
            <a:r>
              <a:rPr lang="en-US" sz="4800" dirty="0">
                <a:solidFill>
                  <a:prstClr val="white"/>
                </a:solidFill>
              </a:rPr>
              <a:t>Day -5 Send information to inspector</a:t>
            </a:r>
          </a:p>
          <a:p>
            <a:endParaRPr lang="en-US" dirty="0">
              <a:solidFill>
                <a:prstClr val="white"/>
              </a:solidFill>
            </a:endParaRPr>
          </a:p>
          <a:p>
            <a:pPr marL="457200" indent="-457200">
              <a:buFont typeface="Arial" panose="020B0604020202020204" pitchFamily="34" charset="0"/>
              <a:buChar char="•"/>
            </a:pPr>
            <a:r>
              <a:rPr lang="en-US" sz="4800" dirty="0">
                <a:solidFill>
                  <a:prstClr val="white"/>
                </a:solidFill>
              </a:rPr>
              <a:t>Day -2 PIP/timetable</a:t>
            </a:r>
          </a:p>
          <a:p>
            <a:endParaRPr lang="en-US" dirty="0">
              <a:solidFill>
                <a:prstClr val="white"/>
              </a:solidFill>
            </a:endParaRPr>
          </a:p>
          <a:p>
            <a:pPr marL="457200" indent="-457200">
              <a:buFont typeface="Arial" panose="020B0604020202020204" pitchFamily="34" charset="0"/>
              <a:buChar char="•"/>
            </a:pPr>
            <a:r>
              <a:rPr lang="en-US" sz="4800" dirty="0">
                <a:solidFill>
                  <a:prstClr val="white"/>
                </a:solidFill>
              </a:rPr>
              <a:t>Day 0 Inspection (</a:t>
            </a:r>
            <a:r>
              <a:rPr lang="en-US" sz="4800" dirty="0" err="1">
                <a:solidFill>
                  <a:prstClr val="white"/>
                </a:solidFill>
              </a:rPr>
              <a:t>LoE</a:t>
            </a:r>
            <a:r>
              <a:rPr lang="en-US" sz="4800" dirty="0">
                <a:solidFill>
                  <a:prstClr val="white"/>
                </a:solidFill>
              </a:rPr>
              <a:t>)</a:t>
            </a:r>
          </a:p>
          <a:p>
            <a:endParaRPr lang="en-US" dirty="0">
              <a:solidFill>
                <a:prstClr val="white"/>
              </a:solidFill>
            </a:endParaRPr>
          </a:p>
          <a:p>
            <a:pPr marL="457200" indent="-457200">
              <a:buFont typeface="Arial" panose="020B0604020202020204" pitchFamily="34" charset="0"/>
              <a:buChar char="•"/>
            </a:pPr>
            <a:r>
              <a:rPr lang="en-US" sz="4800" dirty="0">
                <a:solidFill>
                  <a:prstClr val="white"/>
                </a:solidFill>
              </a:rPr>
              <a:t>Day +10 draft inspection report</a:t>
            </a:r>
            <a:endParaRPr lang="en-US" sz="2800" dirty="0">
              <a:solidFill>
                <a:prstClr val="white"/>
              </a:solidFill>
            </a:endParaRPr>
          </a:p>
        </p:txBody>
      </p:sp>
    </p:spTree>
    <p:extLst>
      <p:ext uri="{BB962C8B-B14F-4D97-AF65-F5344CB8AC3E}">
        <p14:creationId xmlns:p14="http://schemas.microsoft.com/office/powerpoint/2010/main" val="103821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7"/>
            <a:ext cx="12192000" cy="830997"/>
          </a:xfrm>
          <a:prstGeom prst="rect">
            <a:avLst/>
          </a:prstGeom>
          <a:noFill/>
        </p:spPr>
        <p:txBody>
          <a:bodyPr wrap="square" rtlCol="0">
            <a:spAutoFit/>
          </a:bodyPr>
          <a:lstStyle/>
          <a:p>
            <a:pPr algn="ctr"/>
            <a:r>
              <a:rPr lang="en-GB" sz="4800" b="1" dirty="0">
                <a:solidFill>
                  <a:srgbClr val="FFFF00"/>
                </a:solidFill>
              </a:rPr>
              <a:t>SIAMS-2023-Structure of Day</a:t>
            </a:r>
          </a:p>
        </p:txBody>
      </p:sp>
      <p:sp>
        <p:nvSpPr>
          <p:cNvPr id="2" name="Rectangle 1"/>
          <p:cNvSpPr/>
          <p:nvPr/>
        </p:nvSpPr>
        <p:spPr>
          <a:xfrm>
            <a:off x="1103445" y="764721"/>
            <a:ext cx="8942255" cy="5262979"/>
          </a:xfrm>
          <a:prstGeom prst="rect">
            <a:avLst/>
          </a:prstGeom>
        </p:spPr>
        <p:txBody>
          <a:bodyPr wrap="square">
            <a:spAutoFit/>
          </a:bodyPr>
          <a:lstStyle/>
          <a:p>
            <a:pPr marL="457200" indent="-457200">
              <a:buFont typeface="Arial" panose="020B0604020202020204" pitchFamily="34" charset="0"/>
              <a:buChar char="•"/>
            </a:pPr>
            <a:r>
              <a:rPr lang="en-US" sz="4800" dirty="0">
                <a:solidFill>
                  <a:prstClr val="white"/>
                </a:solidFill>
              </a:rPr>
              <a:t>SLT</a:t>
            </a:r>
          </a:p>
          <a:p>
            <a:pPr marL="457200" indent="-457200">
              <a:buFont typeface="Arial" panose="020B0604020202020204" pitchFamily="34" charset="0"/>
              <a:buChar char="•"/>
            </a:pPr>
            <a:r>
              <a:rPr lang="en-US" sz="4800" dirty="0">
                <a:solidFill>
                  <a:prstClr val="white"/>
                </a:solidFill>
              </a:rPr>
              <a:t>Groups of staff</a:t>
            </a:r>
          </a:p>
          <a:p>
            <a:pPr marL="457200" indent="-457200">
              <a:buFont typeface="Arial" panose="020B0604020202020204" pitchFamily="34" charset="0"/>
              <a:buChar char="•"/>
            </a:pPr>
            <a:r>
              <a:rPr lang="en-US" sz="4800" dirty="0">
                <a:solidFill>
                  <a:prstClr val="white"/>
                </a:solidFill>
              </a:rPr>
              <a:t>Parents</a:t>
            </a:r>
          </a:p>
          <a:p>
            <a:pPr marL="457200" indent="-457200">
              <a:buFont typeface="Arial" panose="020B0604020202020204" pitchFamily="34" charset="0"/>
              <a:buChar char="•"/>
            </a:pPr>
            <a:r>
              <a:rPr lang="en-US" sz="4800" dirty="0">
                <a:solidFill>
                  <a:prstClr val="white"/>
                </a:solidFill>
              </a:rPr>
              <a:t>Governors</a:t>
            </a:r>
          </a:p>
          <a:p>
            <a:pPr marL="457200" indent="-457200">
              <a:buFont typeface="Arial" panose="020B0604020202020204" pitchFamily="34" charset="0"/>
              <a:buChar char="•"/>
            </a:pPr>
            <a:r>
              <a:rPr lang="en-US" sz="4800" dirty="0">
                <a:solidFill>
                  <a:prstClr val="white"/>
                </a:solidFill>
              </a:rPr>
              <a:t>Pupils</a:t>
            </a:r>
          </a:p>
          <a:p>
            <a:pPr marL="457200" indent="-457200">
              <a:buFont typeface="Arial" panose="020B0604020202020204" pitchFamily="34" charset="0"/>
              <a:buChar char="•"/>
            </a:pPr>
            <a:r>
              <a:rPr lang="en-US" sz="4800" dirty="0">
                <a:solidFill>
                  <a:prstClr val="white"/>
                </a:solidFill>
              </a:rPr>
              <a:t>Clergy/members of local church</a:t>
            </a:r>
          </a:p>
          <a:p>
            <a:pPr marL="457200" indent="-457200">
              <a:buFont typeface="Arial" panose="020B0604020202020204" pitchFamily="34" charset="0"/>
              <a:buChar char="•"/>
            </a:pPr>
            <a:r>
              <a:rPr lang="en-US" sz="4800" dirty="0">
                <a:solidFill>
                  <a:prstClr val="white"/>
                </a:solidFill>
              </a:rPr>
              <a:t>Diocese/MAT…</a:t>
            </a:r>
            <a:endParaRPr lang="en-US" sz="2800" dirty="0">
              <a:solidFill>
                <a:prstClr val="white"/>
              </a:solidFill>
            </a:endParaRPr>
          </a:p>
        </p:txBody>
      </p:sp>
    </p:spTree>
    <p:extLst>
      <p:ext uri="{BB962C8B-B14F-4D97-AF65-F5344CB8AC3E}">
        <p14:creationId xmlns:p14="http://schemas.microsoft.com/office/powerpoint/2010/main" val="94228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45100" y="194597"/>
            <a:ext cx="6629400" cy="4154984"/>
          </a:xfrm>
          <a:prstGeom prst="rect">
            <a:avLst/>
          </a:prstGeom>
          <a:noFill/>
          <a:ln w="57150">
            <a:solidFill>
              <a:schemeClr val="tx1"/>
            </a:solidFill>
          </a:ln>
        </p:spPr>
        <p:txBody>
          <a:bodyPr wrap="square" rtlCol="0">
            <a:spAutoFit/>
          </a:bodyPr>
          <a:lstStyle/>
          <a:p>
            <a:pPr algn="ctr"/>
            <a:r>
              <a:rPr lang="en-GB" sz="8800" b="1" dirty="0">
                <a:solidFill>
                  <a:prstClr val="white"/>
                </a:solidFill>
                <a:effectLst>
                  <a:outerShdw blurRad="38100" dist="38100" dir="2700000" algn="tl">
                    <a:srgbClr val="000000">
                      <a:alpha val="43137"/>
                    </a:srgbClr>
                  </a:outerShdw>
                </a:effectLst>
              </a:rPr>
              <a:t>Inspection Questions (IQs)</a:t>
            </a:r>
          </a:p>
        </p:txBody>
      </p:sp>
    </p:spTree>
    <p:extLst>
      <p:ext uri="{BB962C8B-B14F-4D97-AF65-F5344CB8AC3E}">
        <p14:creationId xmlns:p14="http://schemas.microsoft.com/office/powerpoint/2010/main" val="114477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608805" y="621659"/>
            <a:ext cx="10974415"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lnSpc>
                <a:spcPct val="250000"/>
              </a:lnSpc>
            </a:pPr>
            <a:r>
              <a:rPr lang="en-US" b="0" dirty="0">
                <a:latin typeface="Source Sans Pro" panose="020B0503030403020204" pitchFamily="34" charset="0"/>
                <a:ea typeface="Source Sans Pro" panose="020B0503030403020204" pitchFamily="34" charset="0"/>
              </a:rPr>
              <a:t>Inspection Questions (IQ)</a:t>
            </a:r>
          </a:p>
          <a:p>
            <a:pPr algn="ctr">
              <a:lnSpc>
                <a:spcPct val="250000"/>
              </a:lnSpc>
            </a:pPr>
            <a:r>
              <a:rPr lang="en-GB" dirty="0">
                <a:latin typeface="Source Sans Pro" panose="020B0503030403020204" pitchFamily="34" charset="0"/>
                <a:ea typeface="Source Sans Pro" panose="020B0503030403020204" pitchFamily="34" charset="0"/>
              </a:rPr>
              <a:t>How then shall we live and learn together?</a:t>
            </a:r>
            <a:endParaRPr lang="en-US" b="0" dirty="0">
              <a:latin typeface="Source Sans Pro" panose="020B0503030403020204" pitchFamily="34" charset="0"/>
              <a:ea typeface="Source Sans Pro" panose="020B0503030403020204" pitchFamily="34" charset="0"/>
            </a:endParaRPr>
          </a:p>
          <a:p>
            <a:pPr algn="ctr"/>
            <a:r>
              <a:rPr lang="en-GB" sz="2000" b="0" i="1" kern="0" dirty="0">
                <a:solidFill>
                  <a:srgbClr val="25287D"/>
                </a:solidFill>
                <a:latin typeface="Source Sans Pro" panose="020B0503030403020204" pitchFamily="34" charset="0"/>
                <a:ea typeface="Source Sans Pro" panose="020B0503030403020204" pitchFamily="34" charset="0"/>
                <a:cs typeface="Geeza Pro"/>
              </a:rPr>
              <a:t>(This information is central to the evidence-based judgements that the inspector makes. The subquestions ensure that the inspector and school leaders have enough evidence to answer the main IQs.)</a:t>
            </a:r>
            <a:endParaRPr lang="en-GB" sz="2000" b="0" kern="0" dirty="0">
              <a:solidFill>
                <a:srgbClr val="25287D"/>
              </a:solidFill>
              <a:latin typeface="Source Sans Pro" panose="020B0503030403020204" pitchFamily="34" charset="0"/>
              <a:ea typeface="Source Sans Pro" panose="020B0503030403020204" pitchFamily="34" charset="0"/>
              <a:cs typeface="Times New Roman" panose="02020603050405020304" pitchFamily="18" charset="0"/>
            </a:endParaRPr>
          </a:p>
          <a:p>
            <a:pPr algn="ctr"/>
            <a:endParaRPr lang="en-US" b="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44855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1119790"/>
            <a:ext cx="10240827"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spcAft>
                <a:spcPts val="1600"/>
              </a:spcAft>
            </a:pPr>
            <a:r>
              <a:rPr lang="en-GB" sz="3600" b="0" dirty="0">
                <a:latin typeface="Source Sans Pro" panose="020B0503030403020204" pitchFamily="34" charset="0"/>
                <a:ea typeface="Source Sans Pro" panose="020B0503030403020204" pitchFamily="34" charset="0"/>
              </a:rPr>
              <a:t>IQ1	</a:t>
            </a:r>
          </a:p>
          <a:p>
            <a:pPr algn="ctr">
              <a:spcAft>
                <a:spcPts val="1600"/>
              </a:spcAft>
            </a:pPr>
            <a:r>
              <a:rPr lang="en-GB" sz="3600" b="0" dirty="0">
                <a:latin typeface="Source Sans Pro" panose="020B0503030403020204" pitchFamily="34" charset="0"/>
                <a:ea typeface="Source Sans Pro" panose="020B0503030403020204" pitchFamily="34" charset="0"/>
              </a:rPr>
              <a:t>How does the school’s theologically rooted Christian vision enable pupils and adults to flourish</a:t>
            </a:r>
            <a:r>
              <a:rPr lang="en-GB" sz="3733" b="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197708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520576"/>
            <a:ext cx="10241796" cy="5538497"/>
          </a:xfrm>
          <a:prstGeom prst="rect">
            <a:avLst/>
          </a:prstGeom>
        </p:spPr>
        <p:txBody>
          <a:bodyPr/>
          <a:lstStyle/>
          <a:p>
            <a:pPr marL="0" indent="0">
              <a:lnSpc>
                <a:spcPct val="115000"/>
              </a:lnSpc>
              <a:spcAft>
                <a:spcPts val="1600"/>
              </a:spcAft>
              <a:buNone/>
            </a:pPr>
            <a:r>
              <a:rPr lang="en-GB"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rPr>
              <a:t>IQ1	How does the school’s theologically rooted Christian vision 	enable pupils and adults to flourish?</a:t>
            </a:r>
          </a:p>
          <a:p>
            <a:pPr marL="457189" indent="-457189">
              <a:lnSpc>
                <a:spcPct val="115000"/>
              </a:lnSpc>
              <a:buFont typeface="+mj-lt"/>
              <a:buAutoNum type="alphaLcParenR"/>
            </a:pPr>
            <a:r>
              <a:rPr lang="en-GB" sz="2200" dirty="0">
                <a:solidFill>
                  <a:srgbClr val="25287D"/>
                </a:solidFill>
                <a:latin typeface="Source Sans Pro" panose="020B0503030403020204" pitchFamily="34" charset="0"/>
                <a:ea typeface="Source Sans Pro" panose="020B0503030403020204" pitchFamily="34" charset="0"/>
              </a:rPr>
              <a:t>How is the Christian vision expressed? For example, is it through values that are faithful to the Anglican/Methodist foundation of the school?</a:t>
            </a:r>
          </a:p>
          <a:p>
            <a:pPr marL="457189" indent="-457189">
              <a:lnSpc>
                <a:spcPct val="115000"/>
              </a:lnSpc>
              <a:buFont typeface="+mj-lt"/>
              <a:buAutoNum type="alphaLcParenR"/>
            </a:pPr>
            <a:r>
              <a:rPr lang="en-GB" sz="2200" dirty="0">
                <a:solidFill>
                  <a:srgbClr val="25287D"/>
                </a:solidFill>
                <a:latin typeface="Source Sans Pro" panose="020B0503030403020204" pitchFamily="34" charset="0"/>
                <a:ea typeface="Source Sans Pro" panose="020B0503030403020204" pitchFamily="34" charset="0"/>
              </a:rPr>
              <a:t>What other strategies do leaders employ to ensure that the theologically rooted Christian vision is a living reality that enables pupils and adults to flourish?</a:t>
            </a:r>
          </a:p>
          <a:p>
            <a:pPr marL="457189" indent="-457189">
              <a:lnSpc>
                <a:spcPct val="115000"/>
              </a:lnSpc>
              <a:buFont typeface="+mj-lt"/>
              <a:buAutoNum type="alphaLcParenR"/>
            </a:pPr>
            <a:r>
              <a:rPr lang="en-GB" sz="2200" dirty="0">
                <a:solidFill>
                  <a:srgbClr val="25287D"/>
                </a:solidFill>
                <a:latin typeface="Source Sans Pro" panose="020B0503030403020204" pitchFamily="34" charset="0"/>
                <a:ea typeface="Source Sans Pro" panose="020B0503030403020204" pitchFamily="34" charset="0"/>
              </a:rPr>
              <a:t>How do leaders know that the theologically rooted Christian vision is enabling people to flourish?</a:t>
            </a:r>
          </a:p>
          <a:p>
            <a:pPr marL="457189" indent="-457189">
              <a:lnSpc>
                <a:spcPct val="115000"/>
              </a:lnSpc>
              <a:buFont typeface="+mj-lt"/>
              <a:buAutoNum type="alphaLcParenR"/>
            </a:pPr>
            <a:r>
              <a:rPr lang="en-GB" sz="2200" dirty="0">
                <a:solidFill>
                  <a:srgbClr val="25287D"/>
                </a:solidFill>
                <a:latin typeface="Source Sans Pro" panose="020B0503030403020204" pitchFamily="34" charset="0"/>
                <a:ea typeface="Source Sans Pro" panose="020B0503030403020204" pitchFamily="34" charset="0"/>
              </a:rPr>
              <a:t>How does the vision of the trust resonate with the school’s theologically rooted Christian vision in a way that enhances the work of the school and its Christian foundation?</a:t>
            </a:r>
          </a:p>
          <a:p>
            <a:pPr algn="just">
              <a:lnSpc>
                <a:spcPct val="115000"/>
              </a:lnSpc>
              <a:spcBef>
                <a:spcPts val="1600"/>
              </a:spcBef>
              <a:spcAft>
                <a:spcPts val="1600"/>
              </a:spcAft>
              <a:buSzPts val="1050"/>
              <a:buFont typeface="Courier New" panose="02070309020205020404" pitchFamily="49" charset="0"/>
              <a:buChar char="o"/>
            </a:pPr>
            <a:endParaRPr lang="en-US" sz="2000"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41434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1119790"/>
            <a:ext cx="10240827"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spcAft>
                <a:spcPts val="1600"/>
              </a:spcAft>
            </a:pPr>
            <a:r>
              <a:rPr lang="en-GB" sz="3600" b="0" dirty="0">
                <a:latin typeface="Source Sans Pro" panose="020B0503030403020204" pitchFamily="34" charset="0"/>
                <a:ea typeface="Source Sans Pro" panose="020B0503030403020204" pitchFamily="34" charset="0"/>
              </a:rPr>
              <a:t>IQ2	</a:t>
            </a:r>
          </a:p>
          <a:p>
            <a:pPr algn="ctr">
              <a:spcAft>
                <a:spcPts val="1600"/>
              </a:spcAft>
            </a:pPr>
            <a:r>
              <a:rPr lang="en-GB" sz="3600" b="0" dirty="0">
                <a:latin typeface="Source Sans Pro" panose="020B0503030403020204" pitchFamily="34" charset="0"/>
                <a:ea typeface="Source Sans Pro" panose="020B0503030403020204" pitchFamily="34" charset="0"/>
              </a:rPr>
              <a:t>How does the curriculum reflect the school’s theologically rooted Christian vision?</a:t>
            </a:r>
          </a:p>
        </p:txBody>
      </p:sp>
    </p:spTree>
    <p:extLst>
      <p:ext uri="{BB962C8B-B14F-4D97-AF65-F5344CB8AC3E}">
        <p14:creationId xmlns:p14="http://schemas.microsoft.com/office/powerpoint/2010/main" val="324520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76"/>
            <a:ext cx="10241796" cy="5538497"/>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IQ2	How does the curriculum reflect the theologically rooted 	Christian vision?</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In what ways does the theologically rooted Christian vision shape the curriculum, including the extra-curricular offer?</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is spiritual development an intrinsic part of the curriculum?</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do leaders know that the curriculum is having the intended effect for pupils?</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specifically, does the Christian vision shape the learning experience for pupils who are deemed to be vulnerable and/or disadvantaged?</a:t>
            </a:r>
          </a:p>
          <a:p>
            <a:pPr marL="457189" indent="-457189">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does being part of the trust enhance the school’s curriculum?</a:t>
            </a:r>
          </a:p>
          <a:p>
            <a:pPr algn="just">
              <a:lnSpc>
                <a:spcPct val="115000"/>
              </a:lnSpc>
              <a:spcBef>
                <a:spcPts val="1600"/>
              </a:spcBef>
              <a:spcAft>
                <a:spcPts val="1600"/>
              </a:spcAft>
              <a:buSzPts val="1050"/>
              <a:buFont typeface="Courier New" panose="02070309020205020404" pitchFamily="49" charset="0"/>
              <a:buChar char="o"/>
            </a:pPr>
            <a:endParaRPr lang="en-US" sz="2667" dirty="0">
              <a:latin typeface="Source Sans Pro" panose="020B0503030403020204" pitchFamily="34" charset="0"/>
              <a:ea typeface="Source Sans Pro" panose="020B0503030403020204" pitchFamily="34" charset="0"/>
            </a:endParaRPr>
          </a:p>
          <a:p>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59507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3631" y="443334"/>
            <a:ext cx="6929437" cy="389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65197" y="4916156"/>
            <a:ext cx="10515601" cy="1569660"/>
          </a:xfrm>
          <a:prstGeom prst="rect">
            <a:avLst/>
          </a:prstGeom>
          <a:noFill/>
        </p:spPr>
        <p:txBody>
          <a:bodyPr wrap="square" rtlCol="0">
            <a:spAutoFit/>
          </a:bodyPr>
          <a:lstStyle/>
          <a:p>
            <a:pPr algn="ctr"/>
            <a:r>
              <a:rPr lang="en-US" sz="4800" b="1" dirty="0"/>
              <a:t> The light shines in the darkness, and the darkness has not overcome it. (John 1:5)</a:t>
            </a:r>
            <a:endParaRPr lang="en-GB" sz="2000" b="1" dirty="0"/>
          </a:p>
        </p:txBody>
      </p:sp>
    </p:spTree>
    <p:extLst>
      <p:ext uri="{BB962C8B-B14F-4D97-AF65-F5344CB8AC3E}">
        <p14:creationId xmlns:p14="http://schemas.microsoft.com/office/powerpoint/2010/main" val="407974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1119790"/>
            <a:ext cx="10240827"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spcAft>
                <a:spcPts val="1600"/>
              </a:spcAft>
            </a:pPr>
            <a:r>
              <a:rPr lang="en-GB" sz="3600" b="0" dirty="0">
                <a:latin typeface="Source Sans Pro" panose="020B0503030403020204" pitchFamily="34" charset="0"/>
                <a:ea typeface="Source Sans Pro" panose="020B0503030403020204" pitchFamily="34" charset="0"/>
              </a:rPr>
              <a:t>IQ3	</a:t>
            </a:r>
          </a:p>
          <a:p>
            <a:pPr algn="ctr">
              <a:spcAft>
                <a:spcPts val="1600"/>
              </a:spcAft>
            </a:pPr>
            <a:r>
              <a:rPr lang="en-GB" sz="3600" b="0" dirty="0">
                <a:latin typeface="Source Sans Pro" panose="020B0503030403020204" pitchFamily="34" charset="0"/>
                <a:ea typeface="Source Sans Pro" panose="020B0503030403020204" pitchFamily="34" charset="0"/>
              </a:rPr>
              <a:t>How is collective worship enabling pupils and adults to flourish spiritually?</a:t>
            </a:r>
          </a:p>
        </p:txBody>
      </p:sp>
    </p:spTree>
    <p:extLst>
      <p:ext uri="{BB962C8B-B14F-4D97-AF65-F5344CB8AC3E}">
        <p14:creationId xmlns:p14="http://schemas.microsoft.com/office/powerpoint/2010/main" val="1981045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76"/>
            <a:ext cx="10241796" cy="5630861"/>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IQ3	How is collective worship enabling pupils and adults to 	flourish spiritually?</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 the theologically rooted Christian vision and the Anglican/Methodist foundation of the school shape worship and spirituality in the school?</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 partnerships with the DBE and/or MAST, and partnerships with parish/local church/es enhance this?</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In what ways is the worship life of the school inclusive, invitational, and inspirational?</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In the context of the school as a Church school, what do pupils and adults understand to be the meaning of spirituality? How does this enhance and enrich collective worship and individuals’ spiritual development?</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does the trust contribute to and enhance the school’s worship and spiritual life?</a:t>
            </a:r>
          </a:p>
          <a:p>
            <a:pPr algn="just">
              <a:lnSpc>
                <a:spcPct val="115000"/>
              </a:lnSpc>
              <a:spcBef>
                <a:spcPts val="1600"/>
              </a:spcBef>
              <a:spcAft>
                <a:spcPts val="1600"/>
              </a:spcAft>
              <a:buSzPts val="1050"/>
              <a:buFont typeface="Courier New" panose="02070309020205020404" pitchFamily="49" charset="0"/>
              <a:buChar char="o"/>
            </a:pPr>
            <a:endParaRPr lang="en-US"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78959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1119790"/>
            <a:ext cx="10240827"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spcAft>
                <a:spcPts val="1600"/>
              </a:spcAft>
            </a:pPr>
            <a:r>
              <a:rPr lang="en-GB" sz="3600" b="0" dirty="0">
                <a:latin typeface="Source Sans Pro" panose="020B0503030403020204" pitchFamily="34" charset="0"/>
                <a:ea typeface="Source Sans Pro" panose="020B0503030403020204" pitchFamily="34" charset="0"/>
              </a:rPr>
              <a:t>IQ4	</a:t>
            </a:r>
          </a:p>
          <a:p>
            <a:pPr algn="ctr">
              <a:spcAft>
                <a:spcPts val="1600"/>
              </a:spcAft>
            </a:pPr>
            <a:r>
              <a:rPr lang="en-GB" sz="3600" b="0" dirty="0">
                <a:latin typeface="Source Sans Pro" panose="020B0503030403020204" pitchFamily="34" charset="0"/>
                <a:ea typeface="Source Sans Pro" panose="020B0503030403020204" pitchFamily="34" charset="0"/>
              </a:rPr>
              <a:t>How does the school’s theologically rooted Christian vision create a culture in which pupils and adults are treated well?</a:t>
            </a:r>
          </a:p>
        </p:txBody>
      </p:sp>
    </p:spTree>
    <p:extLst>
      <p:ext uri="{BB962C8B-B14F-4D97-AF65-F5344CB8AC3E}">
        <p14:creationId xmlns:p14="http://schemas.microsoft.com/office/powerpoint/2010/main" val="1556176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76"/>
            <a:ext cx="10241796" cy="5538497"/>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IQ4	How does the school’s theologically rooted Christian vision create a culture in which pupils and adults are treated well? </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does the theologically rooted Christian vision enable all to live well together in an inclusive, dignifying, and equitable culture?</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 school policies and practice create a culture in which people’s wellbeing is enhanced?</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is enabling good mental health for all central to the school’s work?</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As a result of the theologically rooted Christian vision, what effective strategies are in place that help pupils and adults, including those deemed to be vulnerable and/or disadvantaged, at difficult times?</a:t>
            </a:r>
          </a:p>
          <a:p>
            <a:pPr marL="457189" indent="-457189">
              <a:lnSpc>
                <a:spcPct val="115000"/>
              </a:lnSpc>
              <a:buFont typeface="+mj-lt"/>
              <a:buAutoNum type="alphaLcParenR"/>
            </a:pPr>
            <a:r>
              <a:rPr lang="en-GB" sz="2000" dirty="0">
                <a:latin typeface="Source Sans Pro" panose="020B0503030403020204" pitchFamily="34" charset="0"/>
                <a:ea typeface="Source Sans Pro" panose="020B0503030403020204" pitchFamily="34" charset="0"/>
                <a:cs typeface="+mn-cs"/>
              </a:rPr>
              <a:t>How does the trust contribute to and enhance the inclusion and wellbeing of pupils and adults, ensuring that all are treated well?</a:t>
            </a:r>
          </a:p>
          <a:p>
            <a:pPr algn="just">
              <a:lnSpc>
                <a:spcPct val="115000"/>
              </a:lnSpc>
              <a:spcBef>
                <a:spcPts val="1600"/>
              </a:spcBef>
              <a:spcAft>
                <a:spcPts val="1600"/>
              </a:spcAft>
              <a:buSzPts val="1050"/>
              <a:buFont typeface="Courier New" panose="02070309020205020404" pitchFamily="49" charset="0"/>
              <a:buChar char="o"/>
            </a:pPr>
            <a:endParaRPr lang="en-US" sz="1800"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80130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960969" y="1119790"/>
            <a:ext cx="10240827" cy="4313236"/>
          </a:xfrm>
        </p:spPr>
        <p:txBody>
          <a:bodyPr/>
          <a:lstStyle/>
          <a:p>
            <a:endParaRPr lang="en-US" dirty="0">
              <a:latin typeface="Source Sans Pro SemiBold" panose="020B0603030403020204" pitchFamily="34" charset="0"/>
              <a:ea typeface="Source Sans Pro SemiBold" panose="020B0603030403020204" pitchFamily="34" charset="0"/>
            </a:endParaRPr>
          </a:p>
          <a:p>
            <a:pPr algn="ctr">
              <a:spcAft>
                <a:spcPts val="1600"/>
              </a:spcAft>
            </a:pPr>
            <a:r>
              <a:rPr lang="en-GB" sz="3600" b="0" dirty="0">
                <a:latin typeface="Source Sans Pro" panose="020B0503030403020204" pitchFamily="34" charset="0"/>
                <a:ea typeface="Source Sans Pro" panose="020B0503030403020204" pitchFamily="34" charset="0"/>
              </a:rPr>
              <a:t>IQ5	</a:t>
            </a:r>
          </a:p>
          <a:p>
            <a:pPr algn="ctr">
              <a:spcAft>
                <a:spcPts val="1600"/>
              </a:spcAft>
            </a:pPr>
            <a:r>
              <a:rPr lang="en-GB" sz="3600" b="0" dirty="0">
                <a:latin typeface="Source Sans Pro" panose="020B0503030403020204" pitchFamily="34" charset="0"/>
                <a:ea typeface="Source Sans Pro" panose="020B0503030403020204" pitchFamily="34" charset="0"/>
              </a:rPr>
              <a:t>How does the school’s theologically rooted Christian vision create an active culture of justice and responsibility?</a:t>
            </a:r>
          </a:p>
        </p:txBody>
      </p:sp>
    </p:spTree>
    <p:extLst>
      <p:ext uri="{BB962C8B-B14F-4D97-AF65-F5344CB8AC3E}">
        <p14:creationId xmlns:p14="http://schemas.microsoft.com/office/powerpoint/2010/main" val="1936834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59"/>
            <a:ext cx="10241796" cy="6006139"/>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IQ5	How does the school’s theologically rooted Christian vision create an active culture of justice and responsibility?</a:t>
            </a:r>
          </a:p>
          <a:p>
            <a:pPr marL="457189" indent="-457189">
              <a:lnSpc>
                <a:spcPct val="115000"/>
              </a:lnSpc>
              <a:buFont typeface="+mj-lt"/>
              <a:buAutoNum type="alphaLcParenR"/>
            </a:pPr>
            <a:r>
              <a:rPr lang="en-GB" sz="2300" dirty="0">
                <a:latin typeface="Source Sans Pro" panose="020B0503030403020204" pitchFamily="34" charset="0"/>
                <a:ea typeface="Source Sans Pro" panose="020B0503030403020204" pitchFamily="34" charset="0"/>
                <a:cs typeface="+mn-cs"/>
              </a:rPr>
              <a:t>How does the theologically rooted Christian vision enable positive relationships that balance individual freedom and rights, with responsibility towards others? </a:t>
            </a:r>
          </a:p>
          <a:p>
            <a:pPr marL="457189" indent="-457189">
              <a:lnSpc>
                <a:spcPct val="115000"/>
              </a:lnSpc>
              <a:buFont typeface="+mj-lt"/>
              <a:buAutoNum type="alphaLcParenR"/>
            </a:pPr>
            <a:r>
              <a:rPr lang="en-GB" sz="2300" dirty="0">
                <a:latin typeface="Source Sans Pro" panose="020B0503030403020204" pitchFamily="34" charset="0"/>
                <a:ea typeface="Source Sans Pro" panose="020B0503030403020204" pitchFamily="34" charset="0"/>
                <a:cs typeface="+mn-cs"/>
              </a:rPr>
              <a:t>How does this culture encourage justice and courageous advocacy, enabling pupils to make ethical choices and to be agents of change?</a:t>
            </a:r>
          </a:p>
          <a:p>
            <a:pPr marL="457189" indent="-457189">
              <a:lnSpc>
                <a:spcPct val="115000"/>
              </a:lnSpc>
              <a:buFont typeface="+mj-lt"/>
              <a:buAutoNum type="alphaLcParenR"/>
            </a:pPr>
            <a:r>
              <a:rPr lang="en-GB" sz="2300" dirty="0">
                <a:latin typeface="Source Sans Pro" panose="020B0503030403020204" pitchFamily="34" charset="0"/>
                <a:ea typeface="Source Sans Pro" panose="020B0503030403020204" pitchFamily="34" charset="0"/>
                <a:cs typeface="+mn-cs"/>
              </a:rPr>
              <a:t>As an outworking of the theologically rooted Christian vision, what partnerships are important to the school? How do they impact positively and reciprocally on people’s lives?</a:t>
            </a:r>
          </a:p>
          <a:p>
            <a:pPr marL="457189" indent="-457189">
              <a:lnSpc>
                <a:spcPct val="115000"/>
              </a:lnSpc>
              <a:buFont typeface="+mj-lt"/>
              <a:buAutoNum type="alphaLcParenR"/>
            </a:pPr>
            <a:r>
              <a:rPr lang="en-GB" sz="2300" dirty="0">
                <a:latin typeface="Source Sans Pro" panose="020B0503030403020204" pitchFamily="34" charset="0"/>
                <a:ea typeface="Source Sans Pro" panose="020B0503030403020204" pitchFamily="34" charset="0"/>
                <a:cs typeface="+mn-cs"/>
              </a:rPr>
              <a:t>How does the trust make a positive impact on the culture of the school?</a:t>
            </a:r>
          </a:p>
          <a:p>
            <a:pPr algn="just">
              <a:lnSpc>
                <a:spcPct val="115000"/>
              </a:lnSpc>
              <a:spcBef>
                <a:spcPts val="1600"/>
              </a:spcBef>
              <a:spcAft>
                <a:spcPts val="1600"/>
              </a:spcAft>
              <a:buSzPts val="1050"/>
              <a:buFont typeface="Courier New" panose="02070309020205020404" pitchFamily="49" charset="0"/>
              <a:buChar char="o"/>
            </a:pPr>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587630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75103" y="2422948"/>
            <a:ext cx="10241796" cy="1150587"/>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IQ6	Is the religious education curriculum effective? </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(with reference to the 	expectations set out in the </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hlinkClick r:id="rId3">
                  <a:extLst>
                    <a:ext uri="{A12FA001-AC4F-418D-AE19-62706E023703}">
                      <ahyp:hlinkClr xmlns:ahyp="http://schemas.microsoft.com/office/drawing/2018/hyperlinkcolor" val="tx"/>
                    </a:ext>
                  </a:extLst>
                </a:hlinkClick>
              </a:rPr>
              <a:t>Church of England Statement of Entitlement for Religious Education</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a:t>
            </a:r>
          </a:p>
        </p:txBody>
      </p:sp>
    </p:spTree>
    <p:extLst>
      <p:ext uri="{BB962C8B-B14F-4D97-AF65-F5344CB8AC3E}">
        <p14:creationId xmlns:p14="http://schemas.microsoft.com/office/powerpoint/2010/main" val="16799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76"/>
            <a:ext cx="10241796" cy="5538497"/>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IQ6	Is the religious education curriculum effective? </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(with reference to the 	expectations set out in the </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hlinkClick r:id="rId3">
                  <a:extLst>
                    <a:ext uri="{A12FA001-AC4F-418D-AE19-62706E023703}">
                      <ahyp:hlinkClr xmlns:ahyp="http://schemas.microsoft.com/office/drawing/2018/hyperlinkcolor" val="tx"/>
                    </a:ext>
                  </a:extLst>
                </a:hlinkClick>
              </a:rPr>
              <a:t>Church of England Statement of Entitlement for Religious Education</a:t>
            </a:r>
            <a:r>
              <a:rPr lang="en-GB" sz="1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a:t>
            </a:r>
          </a:p>
          <a:p>
            <a:pPr marL="244194" indent="0">
              <a:lnSpc>
                <a:spcPct val="115000"/>
              </a:lnSpc>
              <a:buNone/>
            </a:pPr>
            <a:endParaRPr lang="en-GB" sz="21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endParaRPr>
          </a:p>
          <a:p>
            <a:pPr marL="548986" indent="-304792">
              <a:lnSpc>
                <a:spcPct val="115000"/>
              </a:lnSpc>
              <a:buFont typeface="+mj-lt"/>
              <a:buAutoNum type="alphaLcParenR"/>
            </a:pPr>
            <a:r>
              <a:rPr lang="en-GB" sz="2100" dirty="0">
                <a:latin typeface="Source Sans Pro" panose="020B0503030403020204" pitchFamily="34" charset="0"/>
                <a:ea typeface="Source Sans Pro" panose="020B0503030403020204" pitchFamily="34" charset="0"/>
                <a:cs typeface="+mn-cs"/>
              </a:rPr>
              <a:t>How do school and trust leaders ensure that the provision, profile, and priority of religious education in all key stages reflects its place on the curriculum of a Church school?</a:t>
            </a:r>
          </a:p>
          <a:p>
            <a:pPr marL="548986" indent="-304792">
              <a:lnSpc>
                <a:spcPct val="115000"/>
              </a:lnSpc>
              <a:spcAft>
                <a:spcPts val="1600"/>
              </a:spcAft>
              <a:buFont typeface="+mj-lt"/>
              <a:buAutoNum type="alphaLcParenR"/>
            </a:pPr>
            <a:r>
              <a:rPr lang="en-GB" sz="2100" dirty="0">
                <a:latin typeface="Source Sans Pro" panose="020B0503030403020204" pitchFamily="34" charset="0"/>
                <a:ea typeface="Source Sans Pro" panose="020B0503030403020204" pitchFamily="34" charset="0"/>
                <a:cs typeface="+mn-cs"/>
              </a:rPr>
              <a:t>How do school and trust leaders ensure that the religious education curriculum is challenging, accurate, well-sequenced, well-balanced, relevant, and diverse?</a:t>
            </a:r>
          </a:p>
          <a:p>
            <a:pPr marL="548986" indent="-304792">
              <a:lnSpc>
                <a:spcPct val="115000"/>
              </a:lnSpc>
              <a:spcAft>
                <a:spcPts val="1600"/>
              </a:spcAft>
              <a:buFont typeface="+mj-lt"/>
              <a:buAutoNum type="alphaLcParenR"/>
            </a:pPr>
            <a:r>
              <a:rPr lang="en-GB" sz="2100" dirty="0">
                <a:latin typeface="Source Sans Pro" panose="020B0503030403020204" pitchFamily="34" charset="0"/>
                <a:ea typeface="Source Sans Pro" panose="020B0503030403020204" pitchFamily="34" charset="0"/>
                <a:cs typeface="+mn-cs"/>
              </a:rPr>
              <a:t>How do school and trust leaders ensure that religious education is well-resourced, and that continuing professional development for staff has an impact on the effectiveness of the curriculum?</a:t>
            </a:r>
          </a:p>
          <a:p>
            <a:pPr algn="just">
              <a:lnSpc>
                <a:spcPct val="115000"/>
              </a:lnSpc>
              <a:spcBef>
                <a:spcPts val="1600"/>
              </a:spcBef>
              <a:spcAft>
                <a:spcPts val="1600"/>
              </a:spcAft>
              <a:buSzPts val="1050"/>
              <a:buFont typeface="Courier New" panose="02070309020205020404" pitchFamily="49" charset="0"/>
              <a:buChar char="o"/>
            </a:pPr>
            <a:endParaRPr lang="en-US" sz="18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a:p>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241143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75103" y="1970987"/>
            <a:ext cx="10241796" cy="2149070"/>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IQ7	What is the quality of religious education in voluntary aided and former voluntary aided schools, and in former voluntary controlled schools in which denominational religious education is taught?</a:t>
            </a:r>
          </a:p>
        </p:txBody>
      </p:sp>
    </p:spTree>
    <p:extLst>
      <p:ext uri="{BB962C8B-B14F-4D97-AF65-F5344CB8AC3E}">
        <p14:creationId xmlns:p14="http://schemas.microsoft.com/office/powerpoint/2010/main" val="1106854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15"/>
          </p:nvPr>
        </p:nvSpPr>
        <p:spPr>
          <a:xfrm>
            <a:off x="959999" y="520576"/>
            <a:ext cx="10241796" cy="5538497"/>
          </a:xfrm>
          <a:prstGeom prst="rect">
            <a:avLst/>
          </a:prstGeom>
        </p:spPr>
        <p:txBody>
          <a:bodyPr/>
          <a:lstStyle/>
          <a:p>
            <a:pPr marL="0" indent="0">
              <a:lnSpc>
                <a:spcPct val="115000"/>
              </a:lnSpc>
              <a:spcAft>
                <a:spcPts val="1600"/>
              </a:spcAft>
              <a:buNone/>
            </a:pPr>
            <a:r>
              <a:rPr lang="en-GB" sz="2800" dirty="0">
                <a:gradFill>
                  <a:gsLst>
                    <a:gs pos="0">
                      <a:srgbClr val="EDAB01"/>
                    </a:gs>
                    <a:gs pos="100000">
                      <a:srgbClr val="00849F"/>
                    </a:gs>
                  </a:gsLst>
                  <a:lin ang="2400000" scaled="0"/>
                </a:gradFill>
                <a:latin typeface="Source Sans Pro" panose="020B0503030403020204" pitchFamily="34" charset="0"/>
                <a:ea typeface="Source Sans Pro" panose="020B0503030403020204" pitchFamily="34" charset="0"/>
                <a:cs typeface="+mn-cs"/>
              </a:rPr>
              <a:t>IQ7	What is the quality of religious education in voluntary aided and former voluntary aided schools, and in former voluntary controlled schools in which denominational religious education is taught?</a:t>
            </a:r>
          </a:p>
          <a:p>
            <a:pPr marL="548986" indent="-304792">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What is the quality of teaching?</a:t>
            </a:r>
          </a:p>
          <a:p>
            <a:pPr marL="548986" indent="-304792">
              <a:lnSpc>
                <a:spcPct val="115000"/>
              </a:lnSpc>
              <a:buFont typeface="+mj-lt"/>
              <a:buAutoNum type="alphaLcParenR"/>
            </a:pPr>
            <a:endParaRPr lang="en-GB" sz="2400" dirty="0">
              <a:latin typeface="Source Sans Pro" panose="020B0503030403020204" pitchFamily="34" charset="0"/>
              <a:ea typeface="Source Sans Pro" panose="020B0503030403020204" pitchFamily="34" charset="0"/>
              <a:cs typeface="+mn-cs"/>
            </a:endParaRPr>
          </a:p>
          <a:p>
            <a:pPr marL="548986" indent="-304792">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well do pupils make progress in their learning as a result of a balanced and well-structured religious education curriculum?</a:t>
            </a:r>
          </a:p>
          <a:p>
            <a:pPr marL="548986" indent="-304792">
              <a:lnSpc>
                <a:spcPct val="115000"/>
              </a:lnSpc>
              <a:buFont typeface="+mj-lt"/>
              <a:buAutoNum type="alphaLcParenR"/>
            </a:pPr>
            <a:endParaRPr lang="en-GB" sz="2400" dirty="0">
              <a:latin typeface="Source Sans Pro" panose="020B0503030403020204" pitchFamily="34" charset="0"/>
              <a:ea typeface="Source Sans Pro" panose="020B0503030403020204" pitchFamily="34" charset="0"/>
              <a:cs typeface="+mn-cs"/>
            </a:endParaRPr>
          </a:p>
          <a:p>
            <a:pPr marL="548986" indent="-304792">
              <a:lnSpc>
                <a:spcPct val="115000"/>
              </a:lnSpc>
              <a:buFont typeface="+mj-lt"/>
              <a:buAutoNum type="alphaLcParenR"/>
            </a:pPr>
            <a:r>
              <a:rPr lang="en-GB" sz="2400" dirty="0">
                <a:latin typeface="Source Sans Pro" panose="020B0503030403020204" pitchFamily="34" charset="0"/>
                <a:ea typeface="Source Sans Pro" panose="020B0503030403020204" pitchFamily="34" charset="0"/>
                <a:cs typeface="+mn-cs"/>
              </a:rPr>
              <a:t>How does assessment inform teaching and learning?</a:t>
            </a:r>
            <a:endParaRPr lang="en-US" sz="2400" dirty="0">
              <a:latin typeface="Source Sans Pro" panose="020B0503030403020204" pitchFamily="34" charset="0"/>
              <a:ea typeface="Source Sans Pro" panose="020B0503030403020204" pitchFamily="34" charset="0"/>
              <a:cs typeface="+mn-cs"/>
            </a:endParaRPr>
          </a:p>
          <a:p>
            <a:pPr marL="0" indent="0">
              <a:buNone/>
            </a:pPr>
            <a:endParaRPr lang="en-US" sz="2267" kern="0" dirty="0">
              <a:solidFill>
                <a:srgbClr val="266885"/>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29455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68"/>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9600" y="444500"/>
            <a:ext cx="6223000" cy="3477875"/>
          </a:xfrm>
          <a:prstGeom prst="rect">
            <a:avLst/>
          </a:prstGeom>
          <a:noFill/>
          <a:ln w="57150">
            <a:solidFill>
              <a:schemeClr val="tx1"/>
            </a:solidFill>
          </a:ln>
        </p:spPr>
        <p:txBody>
          <a:bodyPr wrap="square" rtlCol="0">
            <a:spAutoFit/>
          </a:bodyPr>
          <a:lstStyle/>
          <a:p>
            <a:pPr algn="ctr"/>
            <a:r>
              <a:rPr lang="en-GB" sz="4400" b="1" dirty="0">
                <a:effectLst>
                  <a:outerShdw blurRad="38100" dist="38100" dir="2700000" algn="tl">
                    <a:srgbClr val="000000">
                      <a:alpha val="43137"/>
                    </a:srgbClr>
                  </a:outerShdw>
                </a:effectLst>
              </a:rPr>
              <a:t>Session</a:t>
            </a:r>
          </a:p>
          <a:p>
            <a:pPr marL="571500" indent="-571500">
              <a:buFont typeface="Arial" panose="020B0604020202020204" pitchFamily="34" charset="0"/>
              <a:buChar char="•"/>
            </a:pPr>
            <a:r>
              <a:rPr lang="en-GB" sz="4400" b="1" dirty="0"/>
              <a:t>4-5pm</a:t>
            </a:r>
          </a:p>
          <a:p>
            <a:pPr marL="571500" indent="-571500">
              <a:buFont typeface="Arial" panose="020B0604020202020204" pitchFamily="34" charset="0"/>
              <a:buChar char="•"/>
            </a:pPr>
            <a:r>
              <a:rPr lang="en-GB" sz="4400" b="1" dirty="0"/>
              <a:t>Chat messages</a:t>
            </a:r>
          </a:p>
          <a:p>
            <a:pPr marL="571500" indent="-571500">
              <a:buFont typeface="Arial" panose="020B0604020202020204" pitchFamily="34" charset="0"/>
              <a:buChar char="•"/>
            </a:pPr>
            <a:r>
              <a:rPr lang="en-GB" sz="4400" b="1" dirty="0"/>
              <a:t>Microphones off</a:t>
            </a:r>
          </a:p>
          <a:p>
            <a:pPr marL="571500" indent="-571500">
              <a:buFont typeface="Arial" panose="020B0604020202020204" pitchFamily="34" charset="0"/>
              <a:buChar char="•"/>
            </a:pPr>
            <a:r>
              <a:rPr lang="en-GB" sz="4400" b="1" dirty="0"/>
              <a:t>Time at end Questions</a:t>
            </a:r>
          </a:p>
        </p:txBody>
      </p:sp>
      <p:sp>
        <p:nvSpPr>
          <p:cNvPr id="5" name="TextBox 4"/>
          <p:cNvSpPr txBox="1"/>
          <p:nvPr/>
        </p:nvSpPr>
        <p:spPr>
          <a:xfrm>
            <a:off x="190500" y="2130236"/>
            <a:ext cx="5219700" cy="4524315"/>
          </a:xfrm>
          <a:prstGeom prst="rect">
            <a:avLst/>
          </a:prstGeom>
          <a:noFill/>
          <a:ln w="57150">
            <a:solidFill>
              <a:schemeClr val="tx1"/>
            </a:solidFill>
          </a:ln>
        </p:spPr>
        <p:txBody>
          <a:bodyPr wrap="square" rtlCol="0">
            <a:spAutoFit/>
          </a:bodyPr>
          <a:lstStyle/>
          <a:p>
            <a:pPr algn="ctr"/>
            <a:r>
              <a:rPr lang="en-GB" sz="4800" b="1" dirty="0">
                <a:effectLst>
                  <a:outerShdw blurRad="38100" dist="38100" dir="2700000" algn="tl">
                    <a:srgbClr val="000000">
                      <a:alpha val="43137"/>
                    </a:srgbClr>
                  </a:outerShdw>
                </a:effectLst>
              </a:rPr>
              <a:t>Structure</a:t>
            </a:r>
          </a:p>
          <a:p>
            <a:pPr marL="571500" indent="-571500">
              <a:buFont typeface="Arial" panose="020B0604020202020204" pitchFamily="34" charset="0"/>
              <a:buChar char="•"/>
            </a:pPr>
            <a:r>
              <a:rPr lang="en-GB" sz="4800" b="1" dirty="0">
                <a:effectLst>
                  <a:outerShdw blurRad="38100" dist="38100" dir="2700000" algn="tl">
                    <a:srgbClr val="000000">
                      <a:alpha val="43137"/>
                    </a:srgbClr>
                  </a:outerShdw>
                </a:effectLst>
              </a:rPr>
              <a:t>What is SIAMS</a:t>
            </a:r>
          </a:p>
          <a:p>
            <a:pPr marL="571500" indent="-571500">
              <a:buFont typeface="Arial" panose="020B0604020202020204" pitchFamily="34" charset="0"/>
              <a:buChar char="•"/>
            </a:pPr>
            <a:r>
              <a:rPr lang="en-GB" sz="4800" b="1">
                <a:effectLst>
                  <a:outerShdw blurRad="38100" dist="38100" dir="2700000" algn="tl">
                    <a:srgbClr val="000000">
                      <a:alpha val="43137"/>
                    </a:srgbClr>
                  </a:outerShdw>
                </a:effectLst>
              </a:rPr>
              <a:t>2023 Framework</a:t>
            </a:r>
            <a:endParaRPr lang="en-GB" sz="4800" b="1" dirty="0">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GB" sz="4800" b="1" dirty="0">
                <a:effectLst>
                  <a:outerShdw blurRad="38100" dist="38100" dir="2700000" algn="tl">
                    <a:srgbClr val="000000">
                      <a:alpha val="43137"/>
                    </a:srgbClr>
                  </a:outerShdw>
                </a:effectLst>
              </a:rPr>
              <a:t>Practicalities</a:t>
            </a:r>
          </a:p>
          <a:p>
            <a:pPr marL="571500" indent="-571500">
              <a:buFont typeface="Arial" panose="020B0604020202020204" pitchFamily="34" charset="0"/>
              <a:buChar char="•"/>
            </a:pPr>
            <a:r>
              <a:rPr lang="en-GB" sz="4800" b="1" dirty="0">
                <a:effectLst>
                  <a:outerShdw blurRad="38100" dist="38100" dir="2700000" algn="tl">
                    <a:srgbClr val="000000">
                      <a:alpha val="43137"/>
                    </a:srgbClr>
                  </a:outerShdw>
                </a:effectLst>
              </a:rPr>
              <a:t>IQs</a:t>
            </a:r>
          </a:p>
          <a:p>
            <a:pPr marL="571500" indent="-571500">
              <a:buFont typeface="Arial" panose="020B0604020202020204" pitchFamily="34" charset="0"/>
              <a:buChar char="•"/>
            </a:pPr>
            <a:r>
              <a:rPr lang="en-GB" sz="4800" b="1"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3702009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1681F-B4F3-4BCB-9C81-C550968482D4}"/>
              </a:ext>
            </a:extLst>
          </p:cNvPr>
          <p:cNvSpPr/>
          <p:nvPr/>
        </p:nvSpPr>
        <p:spPr>
          <a:xfrm>
            <a:off x="277093" y="827688"/>
            <a:ext cx="11637819" cy="5815685"/>
          </a:xfrm>
          <a:prstGeom prst="rect">
            <a:avLst/>
          </a:prstGeom>
          <a:solidFill>
            <a:srgbClr val="3B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TextBox 10"/>
          <p:cNvSpPr txBox="1"/>
          <p:nvPr/>
        </p:nvSpPr>
        <p:spPr>
          <a:xfrm>
            <a:off x="1038821" y="2288978"/>
            <a:ext cx="10114383"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4400" dirty="0">
              <a:solidFill>
                <a:schemeClr val="bg1"/>
              </a:solidFill>
            </a:endParaRPr>
          </a:p>
          <a:p>
            <a:pPr algn="ctr"/>
            <a:r>
              <a:rPr lang="en-GB" sz="4400" dirty="0">
                <a:solidFill>
                  <a:schemeClr val="bg1"/>
                </a:solidFill>
              </a:rPr>
              <a:t>SIAMS Annual Report 2022-23</a:t>
            </a:r>
            <a:endParaRPr lang="en-GB" sz="2000" dirty="0">
              <a:solidFill>
                <a:schemeClr val="bg1"/>
              </a:solidFill>
            </a:endParaRPr>
          </a:p>
        </p:txBody>
      </p:sp>
      <p:pic>
        <p:nvPicPr>
          <p:cNvPr id="2" name="Picture 1">
            <a:extLst>
              <a:ext uri="{FF2B5EF4-FFF2-40B4-BE49-F238E27FC236}">
                <a16:creationId xmlns:a16="http://schemas.microsoft.com/office/drawing/2014/main" id="{5BBBE722-5CEE-413D-8B45-984A4F6E7DD0}"/>
              </a:ext>
            </a:extLst>
          </p:cNvPr>
          <p:cNvPicPr>
            <a:picLocks noChangeAspect="1"/>
          </p:cNvPicPr>
          <p:nvPr/>
        </p:nvPicPr>
        <p:blipFill>
          <a:blip r:embed="rId3"/>
          <a:stretch>
            <a:fillRect/>
          </a:stretch>
        </p:blipFill>
        <p:spPr>
          <a:xfrm>
            <a:off x="277104" y="253292"/>
            <a:ext cx="11644369" cy="469433"/>
          </a:xfrm>
          <a:prstGeom prst="rect">
            <a:avLst/>
          </a:prstGeom>
        </p:spPr>
      </p:pic>
    </p:spTree>
    <p:extLst>
      <p:ext uri="{BB962C8B-B14F-4D97-AF65-F5344CB8AC3E}">
        <p14:creationId xmlns:p14="http://schemas.microsoft.com/office/powerpoint/2010/main" val="87425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13" y="889847"/>
            <a:ext cx="11828571" cy="5078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t>Vision, values, and leadership</a:t>
            </a:r>
          </a:p>
          <a:p>
            <a:pPr eaLnBrk="0" hangingPunct="0">
              <a:defRPr/>
            </a:pPr>
            <a:r>
              <a:rPr lang="en-GB" sz="2000" b="1" dirty="0">
                <a:solidFill>
                  <a:schemeClr val="tx1"/>
                </a:solidFill>
              </a:rPr>
              <a:t>Areas to consider:</a:t>
            </a:r>
          </a:p>
          <a:p>
            <a:pPr marL="342900" indent="-342900" eaLnBrk="0" hangingPunct="0">
              <a:buFont typeface="Wingdings" panose="05000000000000000000" pitchFamily="2" charset="2"/>
              <a:buChar char="Ø"/>
              <a:defRPr/>
            </a:pPr>
            <a:r>
              <a:rPr lang="en-GB" sz="2000" dirty="0"/>
              <a:t>Schools’ true understanding of the purpose of their vision, given the overwhelming amount of time in the school day that is devoted to the taught curriculum</a:t>
            </a:r>
          </a:p>
          <a:p>
            <a:pPr marL="342900" indent="-342900" eaLnBrk="0" hangingPunct="0">
              <a:buFont typeface="Wingdings" panose="05000000000000000000" pitchFamily="2" charset="2"/>
              <a:buChar char="Ø"/>
              <a:defRPr/>
            </a:pPr>
            <a:r>
              <a:rPr lang="en-GB" sz="2000" dirty="0">
                <a:solidFill>
                  <a:schemeClr val="tx1"/>
                </a:solidFill>
              </a:rPr>
              <a:t>Governor vacancies, including foundation governors</a:t>
            </a:r>
          </a:p>
          <a:p>
            <a:pPr marL="342900" indent="-342900" eaLnBrk="0" hangingPunct="0">
              <a:buFont typeface="Wingdings" panose="05000000000000000000" pitchFamily="2" charset="2"/>
              <a:buChar char="Ø"/>
              <a:defRPr/>
            </a:pPr>
            <a:r>
              <a:rPr lang="en-GB" sz="2000" dirty="0"/>
              <a:t>Some governors do not have a clear understanding of the purpose of their role. This particularly relates to monitoring and evaluating the impact of schools’ vision</a:t>
            </a:r>
          </a:p>
          <a:p>
            <a:pPr marL="342900" indent="-342900" eaLnBrk="0" hangingPunct="0">
              <a:buFont typeface="Wingdings" panose="05000000000000000000" pitchFamily="2" charset="2"/>
              <a:buChar char="Ø"/>
              <a:defRPr/>
            </a:pPr>
            <a:r>
              <a:rPr lang="en-GB" sz="2000" dirty="0"/>
              <a:t>Some confusion and/or a lack of understanding about whether schools should have or need to have a Bible verse ‘attached’ to their vision A Bible verse can provide a tangible, visible ‘hook’ that enables the school community to understand the vision, but only when included as part of a deeper strategic and theological discussion amongst leaders</a:t>
            </a:r>
          </a:p>
          <a:p>
            <a:pPr marL="342900" indent="-342900" eaLnBrk="0" hangingPunct="0">
              <a:buFont typeface="Wingdings" panose="05000000000000000000" pitchFamily="2" charset="2"/>
              <a:buChar char="Ø"/>
              <a:defRPr/>
            </a:pPr>
            <a:r>
              <a:rPr lang="en-GB" sz="2000" dirty="0"/>
              <a:t>The need for strong leaders who understand what it means to lead a Church school. It is essential that all those involved in recruitment and development take note of this finding, and devise recruitment campaigns and leadership and development strategies accordingly. </a:t>
            </a: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24575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817" y="1199629"/>
            <a:ext cx="11828571" cy="4154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solidFill>
                  <a:schemeClr val="tx1"/>
                </a:solidFill>
              </a:rPr>
              <a:t>Spirituality and spiritual development</a:t>
            </a:r>
          </a:p>
          <a:p>
            <a:pPr eaLnBrk="0" hangingPunct="0">
              <a:defRPr/>
            </a:pPr>
            <a:r>
              <a:rPr lang="en-GB" sz="2000" b="1" dirty="0">
                <a:solidFill>
                  <a:schemeClr val="tx1"/>
                </a:solidFill>
              </a:rPr>
              <a:t>Strengths identified:</a:t>
            </a:r>
          </a:p>
          <a:p>
            <a:pPr marL="342900" indent="-342900" eaLnBrk="0" hangingPunct="0">
              <a:buFont typeface="Arial" panose="020B0604020202020204" pitchFamily="34" charset="0"/>
              <a:buChar char="•"/>
              <a:defRPr/>
            </a:pPr>
            <a:r>
              <a:rPr lang="en-GB" sz="2000" dirty="0"/>
              <a:t>In the schools that have a shared understanding of spirituality and a planned approach to spiritual development, there is a valuable language for expressing spirituality. </a:t>
            </a:r>
          </a:p>
          <a:p>
            <a:pPr marL="342900" indent="-342900" eaLnBrk="0" hangingPunct="0">
              <a:buFont typeface="Arial" panose="020B0604020202020204" pitchFamily="34" charset="0"/>
              <a:buChar char="•"/>
              <a:defRPr/>
            </a:pPr>
            <a:endParaRPr lang="en-GB" sz="2000" dirty="0">
              <a:solidFill>
                <a:schemeClr val="tx1"/>
              </a:solidFill>
            </a:endParaRPr>
          </a:p>
          <a:p>
            <a:pPr eaLnBrk="0" hangingPunct="0">
              <a:defRPr/>
            </a:pPr>
            <a:r>
              <a:rPr lang="en-GB" sz="2000" b="1" dirty="0">
                <a:solidFill>
                  <a:schemeClr val="tx1"/>
                </a:solidFill>
              </a:rPr>
              <a:t>Areas to consider:</a:t>
            </a:r>
          </a:p>
          <a:p>
            <a:pPr marL="342900" indent="-342900" eaLnBrk="0" hangingPunct="0">
              <a:buFont typeface="Wingdings" panose="05000000000000000000" pitchFamily="2" charset="2"/>
              <a:buChar char="Ø"/>
              <a:defRPr/>
            </a:pPr>
            <a:r>
              <a:rPr lang="en-GB" sz="2000" dirty="0"/>
              <a:t>Work to do in general terms in ensuring that spirituality is playing an integral role in the education offered by Church schools</a:t>
            </a:r>
          </a:p>
          <a:p>
            <a:pPr marL="342900" indent="-342900" eaLnBrk="0" hangingPunct="0">
              <a:buFont typeface="Wingdings" panose="05000000000000000000" pitchFamily="2" charset="2"/>
              <a:buChar char="Ø"/>
              <a:defRPr/>
            </a:pPr>
            <a:r>
              <a:rPr lang="en-GB" sz="2000" dirty="0"/>
              <a:t>The curriculum in the majority of Church schools, whilst increasingly reflecting the vision, does not include spirituality as a matter of routine</a:t>
            </a:r>
          </a:p>
          <a:p>
            <a:pPr marL="342900" indent="-342900" eaLnBrk="0" hangingPunct="0">
              <a:buFont typeface="Wingdings" panose="05000000000000000000" pitchFamily="2" charset="2"/>
              <a:buChar char="Ø"/>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6535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817" y="1199630"/>
            <a:ext cx="11828571"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solidFill>
                  <a:schemeClr val="tx1"/>
                </a:solidFill>
              </a:rPr>
              <a:t>Collective Worship</a:t>
            </a:r>
          </a:p>
          <a:p>
            <a:pPr eaLnBrk="0" hangingPunct="0">
              <a:defRPr/>
            </a:pPr>
            <a:r>
              <a:rPr lang="en-GB" sz="2000" b="1" dirty="0">
                <a:solidFill>
                  <a:schemeClr val="tx1"/>
                </a:solidFill>
              </a:rPr>
              <a:t>Strengths identified:</a:t>
            </a:r>
          </a:p>
          <a:p>
            <a:pPr marL="342900" indent="-342900" eaLnBrk="0" hangingPunct="0">
              <a:buFont typeface="Arial" panose="020B0604020202020204" pitchFamily="34" charset="0"/>
              <a:buChar char="•"/>
              <a:defRPr/>
            </a:pPr>
            <a:r>
              <a:rPr lang="en-GB" sz="2000" dirty="0"/>
              <a:t>Collective worship is frequently described as being the ‘heartbeat’ of schools</a:t>
            </a:r>
          </a:p>
          <a:p>
            <a:pPr marL="342900" indent="-342900" eaLnBrk="0" hangingPunct="0">
              <a:buFont typeface="Arial" panose="020B0604020202020204" pitchFamily="34" charset="0"/>
              <a:buChar char="•"/>
              <a:defRPr/>
            </a:pPr>
            <a:endParaRPr lang="en-GB" sz="2000" dirty="0">
              <a:solidFill>
                <a:schemeClr val="tx1"/>
              </a:solidFill>
            </a:endParaRPr>
          </a:p>
          <a:p>
            <a:pPr eaLnBrk="0" hangingPunct="0">
              <a:defRPr/>
            </a:pPr>
            <a:r>
              <a:rPr lang="en-GB" sz="2000" b="1" dirty="0">
                <a:solidFill>
                  <a:schemeClr val="tx1"/>
                </a:solidFill>
              </a:rPr>
              <a:t>Areas to consider:</a:t>
            </a:r>
          </a:p>
          <a:p>
            <a:pPr marL="342900" indent="-342900" eaLnBrk="0" hangingPunct="0">
              <a:buFont typeface="Wingdings" panose="05000000000000000000" pitchFamily="2" charset="2"/>
              <a:buChar char="Ø"/>
              <a:defRPr/>
            </a:pPr>
            <a:r>
              <a:rPr lang="en-GB" sz="2000" dirty="0"/>
              <a:t>The positive impact of worship and an understanding of needs to consistently break through from acts of worship into the rest of school life</a:t>
            </a:r>
          </a:p>
          <a:p>
            <a:pPr marL="342900" indent="-342900" eaLnBrk="0" hangingPunct="0">
              <a:buFont typeface="Wingdings" panose="05000000000000000000" pitchFamily="2" charset="2"/>
              <a:buChar char="Ø"/>
              <a:defRPr/>
            </a:pPr>
            <a:r>
              <a:rPr lang="en-GB" sz="2000" dirty="0"/>
              <a:t>Governors’ monitoring and evaluation activity needs to extend to the impact of collective worship</a:t>
            </a:r>
          </a:p>
          <a:p>
            <a:pPr marL="342900" indent="-342900" eaLnBrk="0" hangingPunct="0">
              <a:buFont typeface="Wingdings" panose="05000000000000000000" pitchFamily="2" charset="2"/>
              <a:buChar char="Ø"/>
              <a:defRPr/>
            </a:pPr>
            <a:r>
              <a:rPr lang="en-GB" sz="2000" dirty="0"/>
              <a:t>Confusion relating to the ‘requirements’ and benefits of different models of leadership of collective worship, with some schools believing that they must insist on pupils leading acts of worship. Schools would benefit from being empowered to make </a:t>
            </a:r>
            <a:r>
              <a:rPr lang="en-GB" sz="2000" dirty="0">
                <a:solidFill>
                  <a:srgbClr val="7030A0"/>
                </a:solidFill>
              </a:rPr>
              <a:t>contextually-appropriate decisions on this issue, including a consideration of whether and how leadership of worship universally enhances pupils’ and adults’ spiritual flourishing. They should then make decisions accordingly.</a:t>
            </a:r>
          </a:p>
          <a:p>
            <a:pPr marL="342900" indent="-342900" eaLnBrk="0" hangingPunct="0">
              <a:buFont typeface="Arial" panose="020B0604020202020204" pitchFamily="34" charset="0"/>
              <a:buChar char="•"/>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84810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13" y="195205"/>
            <a:ext cx="11828571" cy="60016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solidFill>
                  <a:schemeClr val="tx1"/>
                </a:solidFill>
              </a:rPr>
              <a:t>School culture, relationships, and inclusion</a:t>
            </a:r>
          </a:p>
          <a:p>
            <a:pPr eaLnBrk="0" hangingPunct="0">
              <a:defRPr/>
            </a:pPr>
            <a:r>
              <a:rPr lang="en-GB" sz="2000" b="1" dirty="0">
                <a:solidFill>
                  <a:schemeClr val="tx1"/>
                </a:solidFill>
              </a:rPr>
              <a:t>Strengths identified:</a:t>
            </a:r>
          </a:p>
          <a:p>
            <a:pPr marL="342900" indent="-342900" eaLnBrk="0" hangingPunct="0">
              <a:buFont typeface="Arial" panose="020B0604020202020204" pitchFamily="34" charset="0"/>
              <a:buChar char="•"/>
              <a:defRPr/>
            </a:pPr>
            <a:r>
              <a:rPr lang="en-GB" sz="2000" dirty="0"/>
              <a:t>Church schools appear to be characterised by qualities such as love, forgiveness, dignity, respect, care, and kindness. Pastoral support and mental health and wellbeing are taken seriously and provision for pupils and adults is prioritised</a:t>
            </a:r>
          </a:p>
          <a:p>
            <a:pPr marL="342900" indent="-342900" eaLnBrk="0" hangingPunct="0">
              <a:buFont typeface="Arial" panose="020B0604020202020204" pitchFamily="34" charset="0"/>
              <a:buChar char="•"/>
              <a:defRPr/>
            </a:pPr>
            <a:r>
              <a:rPr lang="en-GB" sz="2000" dirty="0"/>
              <a:t>What it means to enable pupils to grow as active agents of change is an improving picture</a:t>
            </a:r>
          </a:p>
          <a:p>
            <a:pPr marL="342900" indent="-342900" eaLnBrk="0" hangingPunct="0">
              <a:buFont typeface="Arial" panose="020B0604020202020204" pitchFamily="34" charset="0"/>
              <a:buChar char="•"/>
              <a:defRPr/>
            </a:pPr>
            <a:r>
              <a:rPr lang="en-GB" sz="2000" dirty="0"/>
              <a:t>Obvious desire across Church schools to be welcoming communities, accepting of diversity and difference</a:t>
            </a:r>
          </a:p>
          <a:p>
            <a:pPr marL="342900" indent="-342900" eaLnBrk="0" hangingPunct="0">
              <a:buFont typeface="Arial" panose="020B0604020202020204" pitchFamily="34" charset="0"/>
              <a:buChar char="•"/>
              <a:defRPr/>
            </a:pPr>
            <a:endParaRPr lang="en-GB" sz="2000" dirty="0">
              <a:solidFill>
                <a:schemeClr val="tx1"/>
              </a:solidFill>
            </a:endParaRPr>
          </a:p>
          <a:p>
            <a:pPr eaLnBrk="0" hangingPunct="0">
              <a:defRPr/>
            </a:pPr>
            <a:r>
              <a:rPr lang="en-GB" sz="2000" b="1" dirty="0">
                <a:solidFill>
                  <a:schemeClr val="tx1"/>
                </a:solidFill>
              </a:rPr>
              <a:t>Areas to consider:</a:t>
            </a:r>
          </a:p>
          <a:p>
            <a:pPr marL="342900" indent="-342900" eaLnBrk="0" hangingPunct="0">
              <a:buFont typeface="Wingdings" panose="05000000000000000000" pitchFamily="2" charset="2"/>
              <a:buChar char="Ø"/>
              <a:defRPr/>
            </a:pPr>
            <a:r>
              <a:rPr lang="en-GB" sz="2000" dirty="0"/>
              <a:t>In addressing matters of injustice and empowerment, it is important that school staff and leaders understand not only the notion of courageous advocacy, but also that of political impartiality</a:t>
            </a:r>
          </a:p>
          <a:p>
            <a:pPr marL="342900" indent="-342900" eaLnBrk="0" hangingPunct="0">
              <a:buFont typeface="Wingdings" panose="05000000000000000000" pitchFamily="2" charset="2"/>
              <a:buChar char="Ø"/>
              <a:defRPr/>
            </a:pPr>
            <a:r>
              <a:rPr lang="en-GB" sz="2000" dirty="0"/>
              <a:t>Inconsistency in practice is largely due to limited understanding (of diversity and difference), as well as the lack of availability of appropriate resources</a:t>
            </a:r>
          </a:p>
          <a:p>
            <a:pPr marL="342900" indent="-342900" eaLnBrk="0" hangingPunct="0">
              <a:buFont typeface="Wingdings" panose="05000000000000000000" pitchFamily="2" charset="2"/>
              <a:buChar char="Ø"/>
              <a:defRPr/>
            </a:pPr>
            <a:r>
              <a:rPr lang="en-GB" sz="2000" dirty="0"/>
              <a:t>Improving understanding of the diversity that is inherent within, and a fundamental defining characteristic of, humankind made in the image of God</a:t>
            </a:r>
          </a:p>
          <a:p>
            <a:pPr marL="342900" indent="-342900" eaLnBrk="0" hangingPunct="0">
              <a:buFont typeface="Wingdings" panose="05000000000000000000" pitchFamily="2" charset="2"/>
              <a:buChar char="Ø"/>
              <a:defRPr/>
            </a:pPr>
            <a:endParaRPr lang="en-GB" sz="2000" dirty="0"/>
          </a:p>
          <a:p>
            <a:pPr marL="342900" indent="-342900" eaLnBrk="0" hangingPunct="0">
              <a:buFont typeface="Wingdings" panose="05000000000000000000" pitchFamily="2" charset="2"/>
              <a:buChar char="Ø"/>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23351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13" y="437956"/>
            <a:ext cx="11828571" cy="57554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solidFill>
                  <a:schemeClr val="tx1"/>
                </a:solidFill>
              </a:rPr>
              <a:t>Religious Education</a:t>
            </a:r>
          </a:p>
          <a:p>
            <a:pPr eaLnBrk="0" hangingPunct="0">
              <a:defRPr/>
            </a:pPr>
            <a:r>
              <a:rPr lang="en-GB" sz="2000" b="1" dirty="0">
                <a:solidFill>
                  <a:schemeClr val="tx1"/>
                </a:solidFill>
              </a:rPr>
              <a:t>Strengths identified:</a:t>
            </a:r>
          </a:p>
          <a:p>
            <a:pPr marL="342900" indent="-342900" eaLnBrk="0" hangingPunct="0">
              <a:buFont typeface="Arial" panose="020B0604020202020204" pitchFamily="34" charset="0"/>
              <a:buChar char="•"/>
              <a:defRPr/>
            </a:pPr>
            <a:r>
              <a:rPr lang="en-GB" sz="2000" dirty="0"/>
              <a:t>Standards in RE appear to be improving, likely aided by teachers’ improving subject knowledge. Diocesan training in RE appears to be having a consistently positive impact for schools</a:t>
            </a:r>
          </a:p>
          <a:p>
            <a:pPr marL="342900" indent="-342900" eaLnBrk="0" hangingPunct="0">
              <a:buFont typeface="Arial" panose="020B0604020202020204" pitchFamily="34" charset="0"/>
              <a:buChar char="•"/>
              <a:defRPr/>
            </a:pPr>
            <a:endParaRPr lang="en-GB" sz="2000" dirty="0">
              <a:solidFill>
                <a:schemeClr val="tx1"/>
              </a:solidFill>
            </a:endParaRPr>
          </a:p>
          <a:p>
            <a:pPr eaLnBrk="0" hangingPunct="0">
              <a:defRPr/>
            </a:pPr>
            <a:r>
              <a:rPr lang="en-GB" sz="2000" b="1" dirty="0">
                <a:solidFill>
                  <a:schemeClr val="tx1"/>
                </a:solidFill>
              </a:rPr>
              <a:t>Areas to consider:</a:t>
            </a:r>
          </a:p>
          <a:p>
            <a:pPr marL="342900" indent="-342900" eaLnBrk="0" hangingPunct="0">
              <a:buFont typeface="Wingdings" panose="05000000000000000000" pitchFamily="2" charset="2"/>
              <a:buChar char="Ø"/>
              <a:defRPr/>
            </a:pPr>
            <a:r>
              <a:rPr lang="en-GB" sz="2000" dirty="0"/>
              <a:t>Whilst balance in RE teaching (theology, philosophy, human science) is improving, homogenisation within faiths occurs too frequently </a:t>
            </a:r>
            <a:r>
              <a:rPr lang="en-GB" sz="2000" b="1" dirty="0">
                <a:solidFill>
                  <a:srgbClr val="FF0000"/>
                </a:solidFill>
              </a:rPr>
              <a:t>(Christians believe…SOME)</a:t>
            </a:r>
          </a:p>
          <a:p>
            <a:pPr eaLnBrk="0" hangingPunct="0">
              <a:defRPr/>
            </a:pPr>
            <a:endParaRPr lang="en-GB" sz="2000" b="1" dirty="0">
              <a:solidFill>
                <a:schemeClr val="tx1"/>
              </a:solidFill>
            </a:endParaRPr>
          </a:p>
          <a:p>
            <a:pPr eaLnBrk="0" hangingPunct="0">
              <a:defRPr/>
            </a:pPr>
            <a:r>
              <a:rPr lang="en-GB" sz="2000" dirty="0"/>
              <a:t>There are a number of areas in RE that require further attention:</a:t>
            </a:r>
          </a:p>
          <a:p>
            <a:pPr marL="342900" indent="-342900" eaLnBrk="0" hangingPunct="0">
              <a:buFont typeface="Wingdings" panose="05000000000000000000" pitchFamily="2" charset="2"/>
              <a:buChar char="Ø"/>
              <a:defRPr/>
            </a:pPr>
            <a:r>
              <a:rPr lang="en-GB" sz="2000" dirty="0"/>
              <a:t>Whilst teaching and learning in Christianity is generally strong, knowledge and understanding of Christianity as a global faith remains a relative weakness. This aspect of Christianity appears to be under-resourced for teachers.</a:t>
            </a:r>
          </a:p>
          <a:p>
            <a:pPr marL="342900" indent="-342900" eaLnBrk="0" hangingPunct="0">
              <a:buFont typeface="Wingdings" panose="05000000000000000000" pitchFamily="2" charset="2"/>
              <a:buChar char="Ø"/>
              <a:defRPr/>
            </a:pPr>
            <a:r>
              <a:rPr lang="en-GB" sz="2000" dirty="0"/>
              <a:t>Evidence in relation to the teaching and learning of a range of worldviews and faiths other than Christianity indicates a gradually improving picture, but one in which there remains a good amount of work to be done. It is possible that lack of resources is also a factor here.</a:t>
            </a:r>
          </a:p>
          <a:p>
            <a:pPr marL="342900" indent="-342900" eaLnBrk="0" hangingPunct="0">
              <a:buFont typeface="Wingdings" panose="05000000000000000000" pitchFamily="2" charset="2"/>
              <a:buChar char="Ø"/>
              <a:defRPr/>
            </a:pPr>
            <a:r>
              <a:rPr lang="en-GB" sz="2000" dirty="0"/>
              <a:t>Teaching of RE in KS5 is inconsistent, both in quality and in availability.</a:t>
            </a:r>
            <a:endParaRPr lang="en-GB" sz="2000" dirty="0">
              <a:solidFill>
                <a:schemeClr val="tx1"/>
              </a:solidFill>
            </a:endParaRPr>
          </a:p>
          <a:p>
            <a:pPr marL="342900" indent="-342900" eaLnBrk="0" hangingPunct="0">
              <a:buFont typeface="Arial" panose="020B0604020202020204" pitchFamily="34" charset="0"/>
              <a:buChar char="•"/>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42460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13" y="1622912"/>
            <a:ext cx="11828571" cy="29238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solidFill>
                  <a:schemeClr val="tx1"/>
                </a:solidFill>
              </a:rPr>
              <a:t>Partnerships</a:t>
            </a:r>
          </a:p>
          <a:p>
            <a:pPr eaLnBrk="0" hangingPunct="0">
              <a:defRPr/>
            </a:pPr>
            <a:r>
              <a:rPr lang="en-GB" sz="2000" b="1" dirty="0">
                <a:solidFill>
                  <a:schemeClr val="tx1"/>
                </a:solidFill>
              </a:rPr>
              <a:t>Strengths identified:</a:t>
            </a:r>
          </a:p>
          <a:p>
            <a:pPr marL="342900" indent="-342900" eaLnBrk="0" hangingPunct="0">
              <a:buFont typeface="Arial" panose="020B0604020202020204" pitchFamily="34" charset="0"/>
              <a:buChar char="•"/>
              <a:defRPr/>
            </a:pPr>
            <a:r>
              <a:rPr lang="en-GB" sz="2000" dirty="0"/>
              <a:t>Schools that invest time and energy in partnerships benefit holistically from them</a:t>
            </a:r>
          </a:p>
          <a:p>
            <a:pPr marL="342900" indent="-342900" eaLnBrk="0" hangingPunct="0">
              <a:buFont typeface="Arial" panose="020B0604020202020204" pitchFamily="34" charset="0"/>
              <a:buChar char="•"/>
              <a:defRPr/>
            </a:pPr>
            <a:r>
              <a:rPr lang="en-GB" sz="2000" dirty="0"/>
              <a:t>Church schools’ partnership with the diocese is of particular value in terms of having a positive impact on Christian vision, RE, collective worship, spirituality and spiritual development, and the work of governors</a:t>
            </a:r>
          </a:p>
          <a:p>
            <a:pPr marL="342900" indent="-342900" eaLnBrk="0" hangingPunct="0">
              <a:buFont typeface="Arial" panose="020B0604020202020204" pitchFamily="34" charset="0"/>
              <a:buChar char="•"/>
              <a:defRPr/>
            </a:pPr>
            <a:r>
              <a:rPr lang="en-GB" sz="2000" dirty="0"/>
              <a:t>Schools’ partnerships with churches are also of comprehensive and wide-ranging benefit</a:t>
            </a:r>
          </a:p>
          <a:p>
            <a:pPr marL="342900" indent="-342900" eaLnBrk="0" hangingPunct="0">
              <a:buFont typeface="Arial" panose="020B0604020202020204" pitchFamily="34" charset="0"/>
              <a:buChar char="•"/>
              <a:defRPr/>
            </a:pPr>
            <a:r>
              <a:rPr lang="en-GB" sz="2000" dirty="0"/>
              <a:t>When a school is part of a multi academy trust that understands the specific character of Church schools, the school benefits from appropriate support.</a:t>
            </a:r>
            <a:endParaRPr lang="en-GB" sz="2000" dirty="0">
              <a:solidFill>
                <a:schemeClr val="tx1"/>
              </a:solidFill>
            </a:endParaRPr>
          </a:p>
          <a:p>
            <a:pPr eaLnBrk="0" hangingPunct="0">
              <a:defRPr/>
            </a:pPr>
            <a:endParaRPr lang="en-GB" sz="20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273828" y="6193396"/>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39455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13" y="130186"/>
            <a:ext cx="11828571" cy="58785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400" b="1" dirty="0"/>
              <a:t>General observations </a:t>
            </a:r>
          </a:p>
          <a:p>
            <a:pPr eaLnBrk="0" hangingPunct="0">
              <a:defRPr/>
            </a:pPr>
            <a:r>
              <a:rPr lang="en-GB" sz="2200" dirty="0"/>
              <a:t>Evidence indicates three interesting and frequently occurring valuable principles across Church schools.</a:t>
            </a:r>
          </a:p>
          <a:p>
            <a:pPr marL="457200" indent="-457200" eaLnBrk="0" hangingPunct="0">
              <a:buAutoNum type="alphaLcParenR"/>
              <a:defRPr/>
            </a:pPr>
            <a:r>
              <a:rPr lang="en-GB" sz="2200" b="1" dirty="0"/>
              <a:t>Intentionality</a:t>
            </a:r>
            <a:r>
              <a:rPr lang="en-GB" sz="2200" dirty="0"/>
              <a:t> – where action, vision, monitoring and evaluation, spirituality and most other elements of Church school life are approached and carried out with </a:t>
            </a:r>
            <a:r>
              <a:rPr lang="en-GB" sz="2200" b="1" dirty="0"/>
              <a:t>determination, deliberateness, and clear meaning and purpose</a:t>
            </a:r>
            <a:r>
              <a:rPr lang="en-GB" sz="2200" dirty="0"/>
              <a:t>, they appear to be of greater worth to the school community. </a:t>
            </a:r>
          </a:p>
          <a:p>
            <a:pPr marL="457200" indent="-457200" eaLnBrk="0" hangingPunct="0">
              <a:buAutoNum type="alphaLcParenR"/>
              <a:defRPr/>
            </a:pPr>
            <a:r>
              <a:rPr lang="en-GB" sz="2200" b="1" dirty="0"/>
              <a:t>Explicitness</a:t>
            </a:r>
            <a:r>
              <a:rPr lang="en-GB" sz="2200" dirty="0"/>
              <a:t> – building on the benefits of intentionality, when leaders are explicit with others about the fact that the school is a Church school and all that this entails, there appear to be more tangible benefits to the school community when compared with schools where this is regarded as being implicit. </a:t>
            </a:r>
            <a:r>
              <a:rPr lang="en-GB" sz="2200" b="1" dirty="0"/>
              <a:t>The ability for leaders to be explicit requires them, firstly, to have a deep and meaningful understanding of what a Church school is, what it does, and why it does it. </a:t>
            </a:r>
          </a:p>
          <a:p>
            <a:pPr marL="457200" indent="-457200" eaLnBrk="0" hangingPunct="0">
              <a:buAutoNum type="alphaLcParenR"/>
              <a:defRPr/>
            </a:pPr>
            <a:r>
              <a:rPr lang="en-GB" sz="2200" b="1" dirty="0"/>
              <a:t>Understanding why </a:t>
            </a:r>
            <a:r>
              <a:rPr lang="en-GB" sz="2200" dirty="0"/>
              <a:t>– unfortunately yet understandably, compliance remains a key feature of Church school leadership, and it often seems to take precedence over an understanding of why actions are being taken. If the answer to the question ‘why?’ is ‘because of inspection’, then leaders should feel empowered to think again and to determine the true purpose and worth of their actions. </a:t>
            </a:r>
            <a:endParaRPr lang="en-GB" sz="2200" dirty="0">
              <a:solidFill>
                <a:schemeClr val="tx1"/>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3"/>
          <a:stretch>
            <a:fillRect/>
          </a:stretch>
        </p:blipFill>
        <p:spPr>
          <a:xfrm>
            <a:off x="181722" y="6329738"/>
            <a:ext cx="11644369" cy="469433"/>
          </a:xfrm>
          <a:prstGeom prst="rect">
            <a:avLst/>
          </a:prstGeom>
        </p:spPr>
      </p:pic>
      <p:sp>
        <p:nvSpPr>
          <p:cNvPr id="2" name="Rectangle 1">
            <a:extLst>
              <a:ext uri="{FF2B5EF4-FFF2-40B4-BE49-F238E27FC236}">
                <a16:creationId xmlns:a16="http://schemas.microsoft.com/office/drawing/2014/main" id="{BF5A736A-28CE-44D9-BAB6-82B2D61C6BF1}"/>
              </a:ext>
            </a:extLst>
          </p:cNvPr>
          <p:cNvSpPr/>
          <p:nvPr/>
        </p:nvSpPr>
        <p:spPr>
          <a:xfrm>
            <a:off x="1145635" y="5824055"/>
            <a:ext cx="9900745" cy="369332"/>
          </a:xfrm>
          <a:prstGeom prst="rect">
            <a:avLst/>
          </a:prstGeom>
        </p:spPr>
        <p:txBody>
          <a:bodyPr wrap="square">
            <a:spAutoFit/>
          </a:bodyPr>
          <a:lstStyle/>
          <a:p>
            <a:r>
              <a:rPr lang="en-GB" dirty="0">
                <a:hlinkClick r:id="rId4"/>
              </a:rPr>
              <a:t>https://www.churchofengland.org/sites/default/files/2023-09/siams-annual-report-2022-2023.pdf</a:t>
            </a:r>
            <a:r>
              <a:rPr lang="en-GB" dirty="0"/>
              <a:t> </a:t>
            </a:r>
          </a:p>
        </p:txBody>
      </p:sp>
    </p:spTree>
    <p:extLst>
      <p:ext uri="{BB962C8B-B14F-4D97-AF65-F5344CB8AC3E}">
        <p14:creationId xmlns:p14="http://schemas.microsoft.com/office/powerpoint/2010/main" val="21969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1681F-B4F3-4BCB-9C81-C550968482D4}"/>
              </a:ext>
            </a:extLst>
          </p:cNvPr>
          <p:cNvSpPr/>
          <p:nvPr/>
        </p:nvSpPr>
        <p:spPr>
          <a:xfrm>
            <a:off x="277093" y="827688"/>
            <a:ext cx="11637819" cy="5815685"/>
          </a:xfrm>
          <a:prstGeom prst="rect">
            <a:avLst/>
          </a:prstGeom>
          <a:solidFill>
            <a:srgbClr val="3B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TextBox 10"/>
          <p:cNvSpPr txBox="1"/>
          <p:nvPr/>
        </p:nvSpPr>
        <p:spPr>
          <a:xfrm>
            <a:off x="1038821" y="2288978"/>
            <a:ext cx="10114383"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4400" dirty="0">
              <a:solidFill>
                <a:schemeClr val="bg1"/>
              </a:solidFill>
            </a:endParaRPr>
          </a:p>
          <a:p>
            <a:pPr algn="ctr"/>
            <a:r>
              <a:rPr lang="en-GB" sz="4400" dirty="0">
                <a:solidFill>
                  <a:schemeClr val="bg1"/>
                </a:solidFill>
              </a:rPr>
              <a:t>Resources and Support</a:t>
            </a:r>
            <a:endParaRPr lang="en-GB" sz="2000" dirty="0">
              <a:solidFill>
                <a:schemeClr val="bg1"/>
              </a:solidFill>
            </a:endParaRPr>
          </a:p>
        </p:txBody>
      </p:sp>
      <p:pic>
        <p:nvPicPr>
          <p:cNvPr id="2" name="Picture 1">
            <a:extLst>
              <a:ext uri="{FF2B5EF4-FFF2-40B4-BE49-F238E27FC236}">
                <a16:creationId xmlns:a16="http://schemas.microsoft.com/office/drawing/2014/main" id="{5BBBE722-5CEE-413D-8B45-984A4F6E7DD0}"/>
              </a:ext>
            </a:extLst>
          </p:cNvPr>
          <p:cNvPicPr>
            <a:picLocks noChangeAspect="1"/>
          </p:cNvPicPr>
          <p:nvPr/>
        </p:nvPicPr>
        <p:blipFill>
          <a:blip r:embed="rId3"/>
          <a:stretch>
            <a:fillRect/>
          </a:stretch>
        </p:blipFill>
        <p:spPr>
          <a:xfrm>
            <a:off x="277104" y="253292"/>
            <a:ext cx="11644369" cy="469433"/>
          </a:xfrm>
          <a:prstGeom prst="rect">
            <a:avLst/>
          </a:prstGeom>
        </p:spPr>
      </p:pic>
    </p:spTree>
    <p:extLst>
      <p:ext uri="{BB962C8B-B14F-4D97-AF65-F5344CB8AC3E}">
        <p14:creationId xmlns:p14="http://schemas.microsoft.com/office/powerpoint/2010/main" val="40717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p:txBody>
          <a:bodyPr/>
          <a:lstStyle/>
          <a:p>
            <a:r>
              <a:rPr lang="en-US" b="0" dirty="0">
                <a:latin typeface="Source Sans Pro" panose="020B0503030403020204" pitchFamily="34" charset="0"/>
                <a:ea typeface="Source Sans Pro" panose="020B0503030403020204" pitchFamily="34" charset="0"/>
              </a:rPr>
              <a:t>A Fresh Look at Inspection</a:t>
            </a: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959999" y="1934641"/>
            <a:ext cx="10241796" cy="4338063"/>
          </a:xfrm>
          <a:prstGeom prst="rect">
            <a:avLst/>
          </a:prstGeom>
        </p:spPr>
        <p:txBody>
          <a:bodyPr/>
          <a:lstStyle/>
          <a:p>
            <a:pPr marL="0" indent="0" fontAlgn="base">
              <a:buNone/>
            </a:pPr>
            <a:r>
              <a:rPr lang="en-GB" sz="2133" b="1" dirty="0" err="1">
                <a:solidFill>
                  <a:srgbClr val="574852"/>
                </a:solidFill>
                <a:latin typeface="Lucida Grande"/>
              </a:rPr>
              <a:t>grove</a:t>
            </a:r>
            <a:r>
              <a:rPr lang="en-GB" sz="2133" b="1" dirty="0" err="1">
                <a:solidFill>
                  <a:srgbClr val="A893AD"/>
                </a:solidFill>
                <a:latin typeface="Lucida Grande"/>
              </a:rPr>
              <a:t>education</a:t>
            </a:r>
            <a:endParaRPr lang="en-GB" sz="2133" b="1" dirty="0">
              <a:solidFill>
                <a:srgbClr val="574852"/>
              </a:solidFill>
              <a:latin typeface="Lucida Grande"/>
            </a:endParaRPr>
          </a:p>
          <a:p>
            <a:pPr marL="0" indent="0" fontAlgn="base">
              <a:buNone/>
            </a:pPr>
            <a:r>
              <a:rPr lang="en-GB" sz="2133" dirty="0" err="1">
                <a:solidFill>
                  <a:srgbClr val="00849F"/>
                </a:solidFill>
                <a:latin typeface="Source Sans Pro" panose="020B0503030403020204" pitchFamily="34" charset="0"/>
                <a:ea typeface="Source Sans Pro" panose="020B0503030403020204" pitchFamily="34" charset="0"/>
              </a:rPr>
              <a:t>eD</a:t>
            </a:r>
            <a:r>
              <a:rPr lang="en-GB" sz="2133" dirty="0">
                <a:solidFill>
                  <a:srgbClr val="00849F"/>
                </a:solidFill>
                <a:latin typeface="Source Sans Pro" panose="020B0503030403020204" pitchFamily="34" charset="0"/>
                <a:ea typeface="Source Sans Pro" panose="020B0503030403020204" pitchFamily="34" charset="0"/>
              </a:rPr>
              <a:t> 55 A Fresh Look at Church School Inspection: Examining the 2023 SIAMS </a:t>
            </a:r>
          </a:p>
          <a:p>
            <a:pPr marL="0" indent="0" fontAlgn="base">
              <a:buNone/>
            </a:pPr>
            <a:r>
              <a:rPr lang="en-GB" sz="2133" dirty="0">
                <a:solidFill>
                  <a:srgbClr val="00849F"/>
                </a:solidFill>
                <a:latin typeface="Source Sans Pro" panose="020B0503030403020204" pitchFamily="34" charset="0"/>
                <a:ea typeface="Source Sans Pro" panose="020B0503030403020204" pitchFamily="34" charset="0"/>
              </a:rPr>
              <a:t>Framework</a:t>
            </a:r>
          </a:p>
          <a:p>
            <a:pPr algn="l" fontAlgn="base"/>
            <a:endParaRPr lang="en-GB" sz="1867" b="1" dirty="0">
              <a:solidFill>
                <a:srgbClr val="25287D"/>
              </a:solidFill>
              <a:latin typeface="Source Sans Pro" panose="020B0503030403020204" pitchFamily="34" charset="0"/>
              <a:ea typeface="Source Sans Pro" panose="020B0503030403020204" pitchFamily="34" charset="0"/>
            </a:endParaRPr>
          </a:p>
          <a:p>
            <a:pPr algn="l" fontAlgn="base"/>
            <a:r>
              <a:rPr lang="en-GB" sz="1867" dirty="0">
                <a:solidFill>
                  <a:srgbClr val="25287D"/>
                </a:solidFill>
                <a:latin typeface="Source Sans Pro" panose="020B0503030403020204" pitchFamily="34" charset="0"/>
                <a:ea typeface="Source Sans Pro" panose="020B0503030403020204" pitchFamily="34" charset="0"/>
              </a:rPr>
              <a:t>The 2023 SIAMS Framework marks a significant break with previous approaches to the inspection of church schools. It is radically different in its use of qualitative evidence to reach judgments rather than grades. Yet it is radically the same inasmuch as it does not reimagine what it means to be a church school.</a:t>
            </a:r>
          </a:p>
          <a:p>
            <a:pPr algn="l" fontAlgn="base"/>
            <a:r>
              <a:rPr lang="en-GB" sz="1867" dirty="0">
                <a:solidFill>
                  <a:srgbClr val="25287D"/>
                </a:solidFill>
                <a:latin typeface="Source Sans Pro" panose="020B0503030403020204" pitchFamily="34" charset="0"/>
                <a:ea typeface="Source Sans Pro" panose="020B0503030403020204" pitchFamily="34" charset="0"/>
              </a:rPr>
              <a:t>This essential guide examines and explains the key changes and explores how schools can demonstrate their theologically rooted Christian vision and practice.</a:t>
            </a:r>
          </a:p>
          <a:p>
            <a:pPr marL="0" indent="0">
              <a:buNone/>
            </a:pPr>
            <a:endParaRPr lang="en-US" sz="2667" dirty="0">
              <a:latin typeface="Source Sans Pro" panose="020B0503030403020204" pitchFamily="34" charset="0"/>
              <a:ea typeface="Source Sans Pro" panose="020B0503030403020204" pitchFamily="34" charset="0"/>
            </a:endParaRPr>
          </a:p>
        </p:txBody>
      </p:sp>
      <p:pic>
        <p:nvPicPr>
          <p:cNvPr id="1026" name="Picture 2">
            <a:extLst>
              <a:ext uri="{FF2B5EF4-FFF2-40B4-BE49-F238E27FC236}">
                <a16:creationId xmlns:a16="http://schemas.microsoft.com/office/drawing/2014/main" id="{0ED43A04-EDC7-0748-62D1-5C759E4C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871" y="520701"/>
            <a:ext cx="21971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9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45100" y="237936"/>
            <a:ext cx="6629400" cy="2800767"/>
          </a:xfrm>
          <a:prstGeom prst="rect">
            <a:avLst/>
          </a:prstGeom>
          <a:noFill/>
          <a:ln w="57150">
            <a:solidFill>
              <a:schemeClr val="tx1"/>
            </a:solidFill>
          </a:ln>
        </p:spPr>
        <p:txBody>
          <a:bodyPr wrap="square" rtlCol="0">
            <a:spAutoFit/>
          </a:bodyPr>
          <a:lstStyle/>
          <a:p>
            <a:pPr algn="ctr"/>
            <a:r>
              <a:rPr lang="en-GB" sz="8800" b="1" dirty="0">
                <a:solidFill>
                  <a:prstClr val="white"/>
                </a:solidFill>
                <a:effectLst>
                  <a:outerShdw blurRad="38100" dist="38100" dir="2700000" algn="tl">
                    <a:srgbClr val="000000">
                      <a:alpha val="43137"/>
                    </a:srgbClr>
                  </a:outerShdw>
                </a:effectLst>
              </a:rPr>
              <a:t>What is SIAMS?</a:t>
            </a:r>
          </a:p>
        </p:txBody>
      </p:sp>
    </p:spTree>
    <p:extLst>
      <p:ext uri="{BB962C8B-B14F-4D97-AF65-F5344CB8AC3E}">
        <p14:creationId xmlns:p14="http://schemas.microsoft.com/office/powerpoint/2010/main" val="713957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245" y="195189"/>
            <a:ext cx="248657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5400" dirty="0">
                <a:solidFill>
                  <a:srgbClr val="000000"/>
                </a:solidFill>
              </a:rPr>
              <a:t>Reading</a:t>
            </a:r>
          </a:p>
        </p:txBody>
      </p:sp>
      <p:sp>
        <p:nvSpPr>
          <p:cNvPr id="5" name="TextBox 4"/>
          <p:cNvSpPr txBox="1"/>
          <p:nvPr/>
        </p:nvSpPr>
        <p:spPr>
          <a:xfrm>
            <a:off x="174255" y="1341516"/>
            <a:ext cx="6600825"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eaLnBrk="0" hangingPunct="0">
              <a:buFont typeface="Arial" panose="020B0604020202020204" pitchFamily="34" charset="0"/>
              <a:buChar char="•"/>
              <a:defRPr/>
            </a:pPr>
            <a:r>
              <a:rPr lang="en-GB" sz="2000" b="1" dirty="0">
                <a:solidFill>
                  <a:srgbClr val="000000"/>
                </a:solidFill>
              </a:rPr>
              <a:t>Church of England Vision for Education (2016)</a:t>
            </a:r>
          </a:p>
          <a:p>
            <a:pPr marL="342900" indent="-342900" eaLnBrk="0" hangingPunct="0">
              <a:buFont typeface="Arial" panose="020B0604020202020204" pitchFamily="34" charset="0"/>
              <a:buChar char="•"/>
              <a:defRPr/>
            </a:pPr>
            <a:r>
              <a:rPr lang="en-GB" sz="2000" b="1" dirty="0">
                <a:solidFill>
                  <a:srgbClr val="000000"/>
                </a:solidFill>
              </a:rPr>
              <a:t>Our Hope for a Flourishing Schools System: Deeply Christian, Serving the Common Good (2023)</a:t>
            </a:r>
          </a:p>
          <a:p>
            <a:pPr marL="342900" indent="-342900" eaLnBrk="0" hangingPunct="0">
              <a:buFont typeface="Arial" panose="020B0604020202020204" pitchFamily="34" charset="0"/>
              <a:buChar char="•"/>
              <a:defRPr/>
            </a:pPr>
            <a:r>
              <a:rPr lang="en-GB" sz="2000" b="1" dirty="0">
                <a:solidFill>
                  <a:srgbClr val="000000"/>
                </a:solidFill>
              </a:rPr>
              <a:t>Statutory Inspection of Anglican and Methodist Schools: SIAMS Framework (2023)</a:t>
            </a:r>
          </a:p>
          <a:p>
            <a:pPr marL="342900" indent="-342900" eaLnBrk="0" hangingPunct="0">
              <a:buFont typeface="Arial" panose="020B0604020202020204" pitchFamily="34" charset="0"/>
              <a:buChar char="•"/>
              <a:defRPr/>
            </a:pPr>
            <a:r>
              <a:rPr lang="en-GB" sz="2000" b="1" dirty="0">
                <a:solidFill>
                  <a:srgbClr val="000000"/>
                </a:solidFill>
              </a:rPr>
              <a:t>SIAMS Information for Schools </a:t>
            </a:r>
          </a:p>
          <a:p>
            <a:pPr marL="342900" indent="-342900" eaLnBrk="0" hangingPunct="0">
              <a:buFont typeface="Arial" panose="020B0604020202020204" pitchFamily="34" charset="0"/>
              <a:buChar char="•"/>
              <a:defRPr/>
            </a:pPr>
            <a:r>
              <a:rPr lang="en-GB" sz="2000" b="1" dirty="0">
                <a:solidFill>
                  <a:srgbClr val="000000"/>
                </a:solidFill>
              </a:rPr>
              <a:t>The Statement of Entitlement for RE (2019)</a:t>
            </a:r>
          </a:p>
          <a:p>
            <a:pPr marL="342900" indent="-342900" eaLnBrk="0" hangingPunct="0">
              <a:buFont typeface="Arial" panose="020B0604020202020204" pitchFamily="34" charset="0"/>
              <a:buChar char="•"/>
              <a:defRPr/>
            </a:pPr>
            <a:r>
              <a:rPr lang="en-GB" sz="2000" dirty="0">
                <a:solidFill>
                  <a:srgbClr val="000000"/>
                </a:solidFill>
              </a:rPr>
              <a:t>Valuing All God’s Children (Updated 2019)</a:t>
            </a:r>
          </a:p>
          <a:p>
            <a:pPr marL="342900" indent="-342900" eaLnBrk="0" hangingPunct="0">
              <a:buFont typeface="Arial" panose="020B0604020202020204" pitchFamily="34" charset="0"/>
              <a:buChar char="•"/>
              <a:defRPr/>
            </a:pPr>
            <a:r>
              <a:rPr lang="en-GB" sz="2000" dirty="0">
                <a:solidFill>
                  <a:srgbClr val="000000"/>
                </a:solidFill>
              </a:rPr>
              <a:t>Courageous Advocacy (2021)</a:t>
            </a:r>
          </a:p>
          <a:p>
            <a:pPr marL="342900" indent="-342900" eaLnBrk="0" hangingPunct="0">
              <a:buFont typeface="Arial" panose="020B0604020202020204" pitchFamily="34" charset="0"/>
              <a:buChar char="•"/>
              <a:defRPr/>
            </a:pPr>
            <a:r>
              <a:rPr lang="en-GB" sz="2000" dirty="0">
                <a:solidFill>
                  <a:srgbClr val="000000"/>
                </a:solidFill>
              </a:rPr>
              <a:t>Collective Worship Guidance (2021)</a:t>
            </a:r>
          </a:p>
          <a:p>
            <a:pPr marL="342900" indent="-342900" eaLnBrk="0" hangingPunct="0">
              <a:buFont typeface="Arial" panose="020B0604020202020204" pitchFamily="34" charset="0"/>
              <a:buChar char="•"/>
              <a:defRPr/>
            </a:pPr>
            <a:r>
              <a:rPr lang="en-GB" sz="2000" dirty="0">
                <a:solidFill>
                  <a:srgbClr val="000000"/>
                </a:solidFill>
              </a:rPr>
              <a:t>The Fruits of the Spirit - A Church of England Discussion Paper on Character Education (2015)</a:t>
            </a:r>
          </a:p>
          <a:p>
            <a:pPr marL="342900" indent="-342900" eaLnBrk="0" hangingPunct="0">
              <a:buFont typeface="Arial" panose="020B0604020202020204" pitchFamily="34" charset="0"/>
              <a:buChar char="•"/>
              <a:defRPr/>
            </a:pPr>
            <a:r>
              <a:rPr lang="en-GB" sz="2000" dirty="0">
                <a:solidFill>
                  <a:srgbClr val="000000"/>
                </a:solidFill>
              </a:rPr>
              <a:t>Spiritual Development Interpretations of spiritual development in the classroom (2019)</a:t>
            </a:r>
          </a:p>
          <a:p>
            <a:pPr eaLnBrk="0" hangingPunct="0">
              <a:defRPr/>
            </a:pPr>
            <a:endParaRPr lang="en-GB" sz="2000" dirty="0">
              <a:solidFill>
                <a:srgbClr val="000000"/>
              </a:solidFill>
            </a:endParaRPr>
          </a:p>
          <a:p>
            <a:pPr marL="342900" indent="-342900" eaLnBrk="0" hangingPunct="0">
              <a:buFont typeface="Arial" panose="020B0604020202020204" pitchFamily="34" charset="0"/>
              <a:buChar char="•"/>
              <a:defRPr/>
            </a:pPr>
            <a:endParaRPr lang="en-GB" sz="2000" dirty="0">
              <a:solidFill>
                <a:srgbClr val="000000"/>
              </a:solidFill>
            </a:endParaRPr>
          </a:p>
        </p:txBody>
      </p:sp>
      <p:pic>
        <p:nvPicPr>
          <p:cNvPr id="6" name="Picture 5"/>
          <p:cNvPicPr>
            <a:picLocks noChangeAspect="1"/>
          </p:cNvPicPr>
          <p:nvPr/>
        </p:nvPicPr>
        <p:blipFill>
          <a:blip r:embed="rId3"/>
          <a:stretch>
            <a:fillRect/>
          </a:stretch>
        </p:blipFill>
        <p:spPr>
          <a:xfrm>
            <a:off x="7020777" y="509730"/>
            <a:ext cx="1931851" cy="2733750"/>
          </a:xfrm>
          <a:prstGeom prst="rect">
            <a:avLst/>
          </a:prstGeom>
          <a:ln>
            <a:solidFill>
              <a:srgbClr val="7030A0"/>
            </a:solidFill>
          </a:ln>
        </p:spPr>
      </p:pic>
      <p:pic>
        <p:nvPicPr>
          <p:cNvPr id="8" name="Picture 7"/>
          <p:cNvPicPr>
            <a:picLocks noChangeAspect="1"/>
          </p:cNvPicPr>
          <p:nvPr/>
        </p:nvPicPr>
        <p:blipFill rotWithShape="1">
          <a:blip r:embed="rId4"/>
          <a:srcRect l="34796" t="16158" r="36557" b="11020"/>
          <a:stretch/>
        </p:blipFill>
        <p:spPr>
          <a:xfrm>
            <a:off x="9300084" y="504284"/>
            <a:ext cx="1912805" cy="2733751"/>
          </a:xfrm>
          <a:prstGeom prst="rect">
            <a:avLst/>
          </a:prstGeom>
          <a:ln>
            <a:solidFill>
              <a:srgbClr val="7030A0"/>
            </a:solidFill>
          </a:ln>
        </p:spPr>
      </p:pic>
      <p:pic>
        <p:nvPicPr>
          <p:cNvPr id="10" name="Picture 9"/>
          <p:cNvPicPr>
            <a:picLocks noChangeAspect="1"/>
          </p:cNvPicPr>
          <p:nvPr/>
        </p:nvPicPr>
        <p:blipFill>
          <a:blip r:embed="rId5"/>
          <a:stretch>
            <a:fillRect/>
          </a:stretch>
        </p:blipFill>
        <p:spPr>
          <a:xfrm>
            <a:off x="9300085" y="3429017"/>
            <a:ext cx="1929707" cy="2733751"/>
          </a:xfrm>
          <a:prstGeom prst="rect">
            <a:avLst/>
          </a:prstGeom>
          <a:ln>
            <a:solidFill>
              <a:srgbClr val="7030A0"/>
            </a:solidFill>
          </a:ln>
        </p:spPr>
      </p:pic>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6"/>
          <a:stretch>
            <a:fillRect/>
          </a:stretch>
        </p:blipFill>
        <p:spPr>
          <a:xfrm>
            <a:off x="273828" y="6193396"/>
            <a:ext cx="11644369" cy="469433"/>
          </a:xfrm>
          <a:prstGeom prst="rect">
            <a:avLst/>
          </a:prstGeom>
        </p:spPr>
      </p:pic>
      <p:pic>
        <p:nvPicPr>
          <p:cNvPr id="2" name="Picture 1">
            <a:extLst>
              <a:ext uri="{FF2B5EF4-FFF2-40B4-BE49-F238E27FC236}">
                <a16:creationId xmlns:a16="http://schemas.microsoft.com/office/drawing/2014/main" id="{B8076484-C463-4BCD-94E6-20D3CA861CDE}"/>
              </a:ext>
            </a:extLst>
          </p:cNvPr>
          <p:cNvPicPr>
            <a:picLocks noChangeAspect="1"/>
          </p:cNvPicPr>
          <p:nvPr/>
        </p:nvPicPr>
        <p:blipFill>
          <a:blip r:embed="rId7"/>
          <a:stretch>
            <a:fillRect/>
          </a:stretch>
        </p:blipFill>
        <p:spPr>
          <a:xfrm>
            <a:off x="7020787" y="3456414"/>
            <a:ext cx="1908223" cy="2733751"/>
          </a:xfrm>
          <a:prstGeom prst="rect">
            <a:avLst/>
          </a:prstGeom>
          <a:ln>
            <a:solidFill>
              <a:srgbClr val="7030A0"/>
            </a:solidFill>
          </a:ln>
        </p:spPr>
      </p:pic>
    </p:spTree>
    <p:extLst>
      <p:ext uri="{BB962C8B-B14F-4D97-AF65-F5344CB8AC3E}">
        <p14:creationId xmlns:p14="http://schemas.microsoft.com/office/powerpoint/2010/main" val="15402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909" y="419198"/>
            <a:ext cx="6600825" cy="16312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hangingPunct="0">
              <a:defRPr/>
            </a:pPr>
            <a:r>
              <a:rPr lang="en-GB" sz="2000" b="1" dirty="0">
                <a:solidFill>
                  <a:srgbClr val="000000"/>
                </a:solidFill>
              </a:rPr>
              <a:t>Resources from The Church of England Foundation for Educational Leadership – 'Bringing the Vision Alive’ </a:t>
            </a:r>
          </a:p>
          <a:p>
            <a:pPr eaLnBrk="0" hangingPunct="0">
              <a:defRPr/>
            </a:pPr>
            <a:r>
              <a:rPr lang="en-GB" sz="2000" dirty="0">
                <a:hlinkClick r:id="rId3"/>
              </a:rPr>
              <a:t>Order Vision Resources - Foundation For Educational Leadership (cefel.org.uk)</a:t>
            </a:r>
            <a:r>
              <a:rPr lang="en-GB" sz="2000" dirty="0"/>
              <a:t> </a:t>
            </a:r>
            <a:endParaRPr lang="en-GB" sz="2000" dirty="0">
              <a:solidFill>
                <a:srgbClr val="000000"/>
              </a:solidFill>
            </a:endParaRPr>
          </a:p>
          <a:p>
            <a:pPr marL="342900" indent="-342900" eaLnBrk="0" hangingPunct="0">
              <a:buFont typeface="Arial" panose="020B0604020202020204" pitchFamily="34" charset="0"/>
              <a:buChar char="•"/>
              <a:defRPr/>
            </a:pPr>
            <a:endParaRPr lang="en-GB" sz="2000" dirty="0">
              <a:solidFill>
                <a:srgbClr val="000000"/>
              </a:solidFill>
            </a:endParaRPr>
          </a:p>
        </p:txBody>
      </p:sp>
      <p:pic>
        <p:nvPicPr>
          <p:cNvPr id="4" name="Picture 3">
            <a:extLst>
              <a:ext uri="{FF2B5EF4-FFF2-40B4-BE49-F238E27FC236}">
                <a16:creationId xmlns:a16="http://schemas.microsoft.com/office/drawing/2014/main" id="{42A35EE0-4433-4AF8-9DA1-EF76B430F914}"/>
              </a:ext>
            </a:extLst>
          </p:cNvPr>
          <p:cNvPicPr>
            <a:picLocks noChangeAspect="1"/>
          </p:cNvPicPr>
          <p:nvPr/>
        </p:nvPicPr>
        <p:blipFill>
          <a:blip r:embed="rId4"/>
          <a:stretch>
            <a:fillRect/>
          </a:stretch>
        </p:blipFill>
        <p:spPr>
          <a:xfrm>
            <a:off x="273828" y="6193396"/>
            <a:ext cx="11644369" cy="469433"/>
          </a:xfrm>
          <a:prstGeom prst="rect">
            <a:avLst/>
          </a:prstGeom>
        </p:spPr>
      </p:pic>
      <p:pic>
        <p:nvPicPr>
          <p:cNvPr id="2" name="Picture 1">
            <a:extLst>
              <a:ext uri="{FF2B5EF4-FFF2-40B4-BE49-F238E27FC236}">
                <a16:creationId xmlns:a16="http://schemas.microsoft.com/office/drawing/2014/main" id="{A638776E-8170-4B26-9AEE-53DFCA719A16}"/>
              </a:ext>
            </a:extLst>
          </p:cNvPr>
          <p:cNvPicPr>
            <a:picLocks noChangeAspect="1"/>
          </p:cNvPicPr>
          <p:nvPr/>
        </p:nvPicPr>
        <p:blipFill>
          <a:blip r:embed="rId5"/>
          <a:stretch>
            <a:fillRect/>
          </a:stretch>
        </p:blipFill>
        <p:spPr>
          <a:xfrm>
            <a:off x="6652121" y="1234814"/>
            <a:ext cx="4667520" cy="484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6E5A0F1-0A49-4199-AAC7-BE306CBE3188}"/>
              </a:ext>
            </a:extLst>
          </p:cNvPr>
          <p:cNvPicPr>
            <a:picLocks noChangeAspect="1"/>
          </p:cNvPicPr>
          <p:nvPr/>
        </p:nvPicPr>
        <p:blipFill>
          <a:blip r:embed="rId6"/>
          <a:stretch>
            <a:fillRect/>
          </a:stretch>
        </p:blipFill>
        <p:spPr>
          <a:xfrm>
            <a:off x="1441004" y="2239134"/>
            <a:ext cx="4067301" cy="3895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4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84"/>
            <a:ext cx="12192000" cy="68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9600" y="444500"/>
            <a:ext cx="6223000" cy="3477875"/>
          </a:xfrm>
          <a:prstGeom prst="rect">
            <a:avLst/>
          </a:prstGeom>
          <a:noFill/>
          <a:ln w="57150">
            <a:solidFill>
              <a:schemeClr val="tx1"/>
            </a:solidFill>
          </a:ln>
        </p:spPr>
        <p:txBody>
          <a:bodyPr wrap="square" rtlCol="0">
            <a:spAutoFit/>
          </a:bodyPr>
          <a:lstStyle/>
          <a:p>
            <a:pPr algn="ctr"/>
            <a:r>
              <a:rPr lang="en-GB" sz="4400" b="1" dirty="0">
                <a:solidFill>
                  <a:prstClr val="white"/>
                </a:solidFill>
                <a:effectLst>
                  <a:outerShdw blurRad="38100" dist="38100" dir="2700000" algn="tl">
                    <a:srgbClr val="000000">
                      <a:alpha val="43137"/>
                    </a:srgbClr>
                  </a:outerShdw>
                </a:effectLst>
              </a:rPr>
              <a:t>Session</a:t>
            </a:r>
          </a:p>
          <a:p>
            <a:pPr marL="571500" indent="-571500">
              <a:buFont typeface="Arial" panose="020B0604020202020204" pitchFamily="34" charset="0"/>
              <a:buChar char="•"/>
            </a:pPr>
            <a:r>
              <a:rPr lang="en-GB" sz="4400" b="1" dirty="0">
                <a:solidFill>
                  <a:prstClr val="white"/>
                </a:solidFill>
              </a:rPr>
              <a:t>4-5pm</a:t>
            </a:r>
          </a:p>
          <a:p>
            <a:pPr marL="571500" indent="-571500">
              <a:buFont typeface="Arial" panose="020B0604020202020204" pitchFamily="34" charset="0"/>
              <a:buChar char="•"/>
            </a:pPr>
            <a:r>
              <a:rPr lang="en-GB" sz="4400" b="1" dirty="0">
                <a:solidFill>
                  <a:prstClr val="white"/>
                </a:solidFill>
              </a:rPr>
              <a:t>Chat messages</a:t>
            </a:r>
          </a:p>
          <a:p>
            <a:pPr marL="571500" indent="-571500">
              <a:buFont typeface="Arial" panose="020B0604020202020204" pitchFamily="34" charset="0"/>
              <a:buChar char="•"/>
            </a:pPr>
            <a:r>
              <a:rPr lang="en-GB" sz="4400" b="1" dirty="0">
                <a:solidFill>
                  <a:prstClr val="white"/>
                </a:solidFill>
              </a:rPr>
              <a:t>Microphones off</a:t>
            </a:r>
          </a:p>
          <a:p>
            <a:pPr marL="571500" indent="-571500">
              <a:buFont typeface="Arial" panose="020B0604020202020204" pitchFamily="34" charset="0"/>
              <a:buChar char="•"/>
            </a:pPr>
            <a:r>
              <a:rPr lang="en-GB" sz="4400" b="1">
                <a:solidFill>
                  <a:prstClr val="white"/>
                </a:solidFill>
              </a:rPr>
              <a:t>Questions</a:t>
            </a:r>
            <a:endParaRPr lang="en-GB" sz="4400" b="1" dirty="0">
              <a:solidFill>
                <a:prstClr val="white"/>
              </a:solidFill>
            </a:endParaRPr>
          </a:p>
        </p:txBody>
      </p:sp>
      <p:sp>
        <p:nvSpPr>
          <p:cNvPr id="5" name="TextBox 4"/>
          <p:cNvSpPr txBox="1"/>
          <p:nvPr/>
        </p:nvSpPr>
        <p:spPr>
          <a:xfrm>
            <a:off x="190500" y="2879536"/>
            <a:ext cx="5219700" cy="3785652"/>
          </a:xfrm>
          <a:prstGeom prst="rect">
            <a:avLst/>
          </a:prstGeom>
          <a:noFill/>
          <a:ln w="57150">
            <a:solidFill>
              <a:schemeClr val="tx1"/>
            </a:solidFill>
          </a:ln>
        </p:spPr>
        <p:txBody>
          <a:bodyPr wrap="square" rtlCol="0">
            <a:spAutoFit/>
          </a:bodyPr>
          <a:lstStyle/>
          <a:p>
            <a:pPr algn="ctr"/>
            <a:r>
              <a:rPr lang="en-GB" sz="4800" b="1" dirty="0">
                <a:solidFill>
                  <a:prstClr val="white"/>
                </a:solidFill>
                <a:effectLst>
                  <a:outerShdw blurRad="38100" dist="38100" dir="2700000" algn="tl">
                    <a:srgbClr val="000000">
                      <a:alpha val="43137"/>
                    </a:srgbClr>
                  </a:outerShdw>
                </a:effectLst>
              </a:rPr>
              <a:t>Structure</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What is SIAMS</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Practicalities</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IQs</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4112181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3631" y="443334"/>
            <a:ext cx="6929437" cy="389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65197" y="4598656"/>
            <a:ext cx="10515601" cy="1877437"/>
          </a:xfrm>
          <a:prstGeom prst="rect">
            <a:avLst/>
          </a:prstGeom>
          <a:noFill/>
        </p:spPr>
        <p:txBody>
          <a:bodyPr wrap="square" rtlCol="0">
            <a:spAutoFit/>
          </a:bodyPr>
          <a:lstStyle/>
          <a:p>
            <a:pPr algn="ctr"/>
            <a:r>
              <a:rPr lang="en-GB" sz="4800" b="1" dirty="0">
                <a:solidFill>
                  <a:prstClr val="white"/>
                </a:solidFill>
              </a:rPr>
              <a:t>‘Open our eyes to behold your presence</a:t>
            </a:r>
          </a:p>
          <a:p>
            <a:pPr algn="ctr"/>
            <a:r>
              <a:rPr lang="en-GB" sz="4800" b="1" dirty="0">
                <a:solidFill>
                  <a:prstClr val="white"/>
                </a:solidFill>
              </a:rPr>
              <a:t>Strengthen our hands to do your will…’</a:t>
            </a:r>
          </a:p>
          <a:p>
            <a:pPr algn="ctr"/>
            <a:r>
              <a:rPr lang="en-GB" sz="2000" b="1" dirty="0">
                <a:solidFill>
                  <a:prstClr val="white"/>
                </a:solidFill>
              </a:rPr>
              <a:t>(Morning Prayer 04 December 2023)</a:t>
            </a:r>
          </a:p>
        </p:txBody>
      </p:sp>
    </p:spTree>
    <p:extLst>
      <p:ext uri="{BB962C8B-B14F-4D97-AF65-F5344CB8AC3E}">
        <p14:creationId xmlns:p14="http://schemas.microsoft.com/office/powerpoint/2010/main" val="217153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7"/>
            <a:ext cx="12192000" cy="830997"/>
          </a:xfrm>
          <a:prstGeom prst="rect">
            <a:avLst/>
          </a:prstGeom>
          <a:noFill/>
        </p:spPr>
        <p:txBody>
          <a:bodyPr wrap="square" rtlCol="0">
            <a:spAutoFit/>
          </a:bodyPr>
          <a:lstStyle/>
          <a:p>
            <a:pPr algn="ctr"/>
            <a:r>
              <a:rPr lang="en-GB" sz="4800" b="1" dirty="0">
                <a:solidFill>
                  <a:srgbClr val="FFFF00"/>
                </a:solidFill>
              </a:rPr>
              <a:t>SIAMS 2023</a:t>
            </a:r>
          </a:p>
        </p:txBody>
      </p:sp>
      <p:sp>
        <p:nvSpPr>
          <p:cNvPr id="7" name="Rectangle 6"/>
          <p:cNvSpPr/>
          <p:nvPr/>
        </p:nvSpPr>
        <p:spPr>
          <a:xfrm>
            <a:off x="0" y="862642"/>
            <a:ext cx="12192000" cy="5878532"/>
          </a:xfrm>
          <a:prstGeom prst="rect">
            <a:avLst/>
          </a:prstGeom>
        </p:spPr>
        <p:txBody>
          <a:bodyPr wrap="square">
            <a:spAutoFit/>
          </a:bodyPr>
          <a:lstStyle/>
          <a:p>
            <a:pPr marL="571500" indent="-571500">
              <a:buFont typeface="Arial" panose="020B0604020202020204" pitchFamily="34" charset="0"/>
              <a:buChar char="•"/>
            </a:pPr>
            <a:r>
              <a:rPr lang="en-US" sz="4800" b="1" dirty="0">
                <a:solidFill>
                  <a:prstClr val="white"/>
                </a:solidFill>
                <a:effectLst>
                  <a:outerShdw blurRad="38100" dist="38100" dir="2700000" algn="tl">
                    <a:srgbClr val="000000">
                      <a:alpha val="43137"/>
                    </a:srgbClr>
                  </a:outerShdw>
                </a:effectLst>
              </a:rPr>
              <a:t>Statutory Inspection of Anglican and Methodist Schools</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SIAMS-Inspection under s48</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Every 5 years (Covid delay)</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Report published (nationally)</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No link to Ofsted</a:t>
            </a:r>
          </a:p>
          <a:p>
            <a:pPr marL="571500" indent="-571500">
              <a:buFont typeface="Arial" panose="020B0604020202020204" pitchFamily="34" charset="0"/>
              <a:buChar char="•"/>
            </a:pPr>
            <a:r>
              <a:rPr lang="en-GB" sz="4800" b="1" dirty="0">
                <a:solidFill>
                  <a:prstClr val="white"/>
                </a:solidFill>
                <a:effectLst>
                  <a:outerShdw blurRad="38100" dist="38100" dir="2700000" algn="tl">
                    <a:srgbClr val="000000">
                      <a:alpha val="43137"/>
                    </a:srgbClr>
                  </a:outerShdw>
                </a:effectLst>
              </a:rPr>
              <a:t>Documents on C of E website</a:t>
            </a:r>
          </a:p>
          <a:p>
            <a:pPr marL="571500" indent="-571500">
              <a:buFont typeface="Arial" panose="020B0604020202020204" pitchFamily="34" charset="0"/>
              <a:buChar char="•"/>
            </a:pPr>
            <a:endParaRPr lang="en-GB" sz="4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283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4348" y="1231689"/>
            <a:ext cx="10523309"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600" dirty="0">
                <a:solidFill>
                  <a:srgbClr val="000000"/>
                </a:solidFill>
              </a:rPr>
              <a:t>The Church of England has set out a bold </a:t>
            </a:r>
            <a:r>
              <a:rPr lang="en-GB" sz="3600" i="1" dirty="0">
                <a:solidFill>
                  <a:srgbClr val="000000"/>
                </a:solidFill>
              </a:rPr>
              <a:t>Church of England Vision for Education </a:t>
            </a:r>
            <a:r>
              <a:rPr lang="en-GB" sz="3600" dirty="0">
                <a:solidFill>
                  <a:srgbClr val="000000"/>
                </a:solidFill>
              </a:rPr>
              <a:t>that is </a:t>
            </a:r>
            <a:r>
              <a:rPr lang="en-GB" sz="3600" b="1" dirty="0">
                <a:solidFill>
                  <a:srgbClr val="000000"/>
                </a:solidFill>
              </a:rPr>
              <a:t>deeply Christian, </a:t>
            </a:r>
            <a:r>
              <a:rPr lang="en-GB" sz="3600" dirty="0">
                <a:solidFill>
                  <a:srgbClr val="000000"/>
                </a:solidFill>
              </a:rPr>
              <a:t>serving the common good. Our purpose in education is to enable the children, young people and communities we serve to </a:t>
            </a:r>
            <a:r>
              <a:rPr lang="en-GB" sz="3600" b="1" dirty="0">
                <a:solidFill>
                  <a:srgbClr val="000000"/>
                </a:solidFill>
              </a:rPr>
              <a:t>flourish</a:t>
            </a:r>
            <a:r>
              <a:rPr lang="en-GB" sz="3600" dirty="0">
                <a:solidFill>
                  <a:srgbClr val="000000"/>
                </a:solidFill>
              </a:rPr>
              <a:t> as they experience education for wisdom, hope, community and dignity and discover </a:t>
            </a:r>
            <a:r>
              <a:rPr lang="en-GB" sz="3600" b="1" dirty="0">
                <a:solidFill>
                  <a:srgbClr val="000000"/>
                </a:solidFill>
              </a:rPr>
              <a:t>life in all its fullness</a:t>
            </a:r>
            <a:r>
              <a:rPr lang="en-GB" sz="3600" dirty="0">
                <a:solidFill>
                  <a:srgbClr val="000000"/>
                </a:solidFill>
              </a:rPr>
              <a:t> which Jesus offers.</a:t>
            </a:r>
          </a:p>
          <a:p>
            <a:pPr algn="r"/>
            <a:r>
              <a:rPr lang="en-GB" sz="2000" dirty="0">
                <a:solidFill>
                  <a:srgbClr val="000000"/>
                </a:solidFill>
              </a:rPr>
              <a:t>Nigel Genders 2018</a:t>
            </a:r>
          </a:p>
        </p:txBody>
      </p:sp>
      <p:pic>
        <p:nvPicPr>
          <p:cNvPr id="2" name="Picture 1">
            <a:extLst>
              <a:ext uri="{FF2B5EF4-FFF2-40B4-BE49-F238E27FC236}">
                <a16:creationId xmlns:a16="http://schemas.microsoft.com/office/drawing/2014/main" id="{8E6AB14C-8AEE-4700-B79B-C74AB9BE9921}"/>
              </a:ext>
            </a:extLst>
          </p:cNvPr>
          <p:cNvPicPr>
            <a:picLocks noChangeAspect="1"/>
          </p:cNvPicPr>
          <p:nvPr/>
        </p:nvPicPr>
        <p:blipFill>
          <a:blip r:embed="rId3"/>
          <a:stretch>
            <a:fillRect/>
          </a:stretch>
        </p:blipFill>
        <p:spPr>
          <a:xfrm>
            <a:off x="273826" y="5986739"/>
            <a:ext cx="11644369" cy="469433"/>
          </a:xfrm>
          <a:prstGeom prst="rect">
            <a:avLst/>
          </a:prstGeom>
        </p:spPr>
      </p:pic>
    </p:spTree>
    <p:extLst>
      <p:ext uri="{BB962C8B-B14F-4D97-AF65-F5344CB8AC3E}">
        <p14:creationId xmlns:p14="http://schemas.microsoft.com/office/powerpoint/2010/main" val="16699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 y="812"/>
            <a:ext cx="12179019" cy="685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7384" y="404674"/>
            <a:ext cx="10273141" cy="2554545"/>
          </a:xfrm>
          <a:prstGeom prst="rect">
            <a:avLst/>
          </a:prstGeom>
        </p:spPr>
        <p:txBody>
          <a:bodyPr wrap="square">
            <a:spAutoFit/>
          </a:bodyPr>
          <a:lstStyle/>
          <a:p>
            <a:r>
              <a:rPr lang="en-US" sz="4000" b="1" dirty="0">
                <a:solidFill>
                  <a:prstClr val="white"/>
                </a:solidFill>
                <a:effectLst>
                  <a:outerShdw blurRad="38100" dist="38100" dir="2700000" algn="tl">
                    <a:srgbClr val="000000">
                      <a:alpha val="43137"/>
                    </a:srgbClr>
                  </a:outerShdw>
                </a:effectLst>
              </a:rPr>
              <a:t>Flourish (verb)</a:t>
            </a:r>
          </a:p>
          <a:p>
            <a:r>
              <a:rPr lang="en-US" sz="4000" b="1" dirty="0">
                <a:solidFill>
                  <a:prstClr val="white"/>
                </a:solidFill>
                <a:effectLst>
                  <a:outerShdw blurRad="38100" dist="38100" dir="2700000" algn="tl">
                    <a:srgbClr val="000000">
                      <a:alpha val="43137"/>
                    </a:srgbClr>
                  </a:outerShdw>
                </a:effectLst>
              </a:rPr>
              <a:t>‘to grow or develop in a healthy or vigorous way as the result of a particularly favourable environment.</a:t>
            </a:r>
            <a:endParaRPr lang="en-GB" sz="4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247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5287D"/>
      </a:dk1>
      <a:lt1>
        <a:srgbClr val="FFFFFF"/>
      </a:lt1>
      <a:dk2>
        <a:srgbClr val="25287D"/>
      </a:dk2>
      <a:lt2>
        <a:srgbClr val="E7E6E6"/>
      </a:lt2>
      <a:accent1>
        <a:srgbClr val="00839E"/>
      </a:accent1>
      <a:accent2>
        <a:srgbClr val="ECAA01"/>
      </a:accent2>
      <a:accent3>
        <a:srgbClr val="25287D"/>
      </a:accent3>
      <a:accent4>
        <a:srgbClr val="A586B8"/>
      </a:accent4>
      <a:accent5>
        <a:srgbClr val="5B9BD5"/>
      </a:accent5>
      <a:accent6>
        <a:srgbClr val="70AD47"/>
      </a:accent6>
      <a:hlink>
        <a:srgbClr val="00839E"/>
      </a:hlink>
      <a:folHlink>
        <a:srgbClr val="2528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eab5bf4-23a8-4769-a5a3-07ff7dc1a7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B8E0C78B34584AAD160E280F1BBE99" ma:contentTypeVersion="14" ma:contentTypeDescription="Create a new document." ma:contentTypeScope="" ma:versionID="4efedf40f334aee0f20cde811c1ff438">
  <xsd:schema xmlns:xsd="http://www.w3.org/2001/XMLSchema" xmlns:xs="http://www.w3.org/2001/XMLSchema" xmlns:p="http://schemas.microsoft.com/office/2006/metadata/properties" xmlns:ns3="feab5bf4-23a8-4769-a5a3-07ff7dc1a712" xmlns:ns4="e3aaa337-d509-4778-a5e3-80bfefd63441" targetNamespace="http://schemas.microsoft.com/office/2006/metadata/properties" ma:root="true" ma:fieldsID="c05d1b2165583b568311a674f3807a65" ns3:_="" ns4:_="">
    <xsd:import namespace="feab5bf4-23a8-4769-a5a3-07ff7dc1a712"/>
    <xsd:import namespace="e3aaa337-d509-4778-a5e3-80bfefd634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b5bf4-23a8-4769-a5a3-07ff7dc1a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aaa337-d509-4778-a5e3-80bfefd634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BDC79-CC10-46DC-BABF-C42F8FBBCECB}">
  <ds:schemaRefs>
    <ds:schemaRef ds:uri="feab5bf4-23a8-4769-a5a3-07ff7dc1a712"/>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e3aaa337-d509-4778-a5e3-80bfefd6344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9638EF5-869A-4AD8-B71E-3571145CD6FD}">
  <ds:schemaRefs>
    <ds:schemaRef ds:uri="http://schemas.microsoft.com/sharepoint/v3/contenttype/forms"/>
  </ds:schemaRefs>
</ds:datastoreItem>
</file>

<file path=customXml/itemProps3.xml><?xml version="1.0" encoding="utf-8"?>
<ds:datastoreItem xmlns:ds="http://schemas.openxmlformats.org/officeDocument/2006/customXml" ds:itemID="{1A9854E8-AAB3-4ECF-B1D6-485064300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b5bf4-23a8-4769-a5a3-07ff7dc1a712"/>
    <ds:schemaRef ds:uri="e3aaa337-d509-4778-a5e3-80bfefd63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1013</TotalTime>
  <Words>4653</Words>
  <Application>Microsoft Office PowerPoint</Application>
  <PresentationFormat>Widescreen</PresentationFormat>
  <Paragraphs>427</Paragraphs>
  <Slides>63</Slides>
  <Notes>45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63</vt:i4>
      </vt:variant>
    </vt:vector>
  </HeadingPairs>
  <TitlesOfParts>
    <vt:vector size="81" baseType="lpstr">
      <vt:lpstr>Arial</vt:lpstr>
      <vt:lpstr>Cabin</vt:lpstr>
      <vt:lpstr>Calibri</vt:lpstr>
      <vt:lpstr>Calibri Light</vt:lpstr>
      <vt:lpstr>Courier New</vt:lpstr>
      <vt:lpstr>Lucida Grande</vt:lpstr>
      <vt:lpstr>Source Sans Pro</vt:lpstr>
      <vt:lpstr>Source Sans Pro Light</vt:lpstr>
      <vt:lpstr>Source Sans Pro SemiBold</vt:lpstr>
      <vt:lpstr>System Font Regular</vt:lpstr>
      <vt:lpstr>Verdana</vt:lpstr>
      <vt:lpstr>Wingdings</vt:lpstr>
      <vt:lpstr>Office Theme</vt:lpstr>
      <vt:lpstr>1_Office Theme</vt:lpstr>
      <vt:lpstr>11_Office Theme</vt:lpstr>
      <vt:lpstr>9_Office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SIAMS? </vt:lpstr>
      <vt:lpstr>What is SIAMS?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schools and trusts should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Osborne</dc:creator>
  <cp:lastModifiedBy>Andy Pestell</cp:lastModifiedBy>
  <cp:revision>157</cp:revision>
  <cp:lastPrinted>2023-12-04T14:40:12Z</cp:lastPrinted>
  <dcterms:created xsi:type="dcterms:W3CDTF">2021-12-17T11:23:07Z</dcterms:created>
  <dcterms:modified xsi:type="dcterms:W3CDTF">2024-02-06T11:00:38Z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0x0101007DB8E0C78B34584AAD160E280F1BBE99</vt:lpwstr>
  </property>
  <property fmtid="{D5CDD505-2E9C-101B-9397-08002B2CF9AE}" pid="3" name="lcf76f155ced4ddcb4097134ff3c332f">
    <vt:lpwstr/>
  </property>
  <property fmtid="{D5CDD505-2E9C-101B-9397-08002B2CF9AE}" pid="4" name="MediaServiceImageTags">
    <vt:lpwstr/>
  </property>
  <property fmtid="{D5CDD505-2E9C-101B-9397-08002B2CF9AE}" pid="5" name="Dept">
    <vt:lpwstr/>
  </property>
  <property fmtid="{D5CDD505-2E9C-101B-9397-08002B2CF9AE}" pid="6" name="DocumentType">
    <vt:lpwstr/>
  </property>
</Properties>
</file>