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43" r:id="rId2"/>
    <p:sldId id="339" r:id="rId3"/>
    <p:sldId id="344" r:id="rId4"/>
    <p:sldId id="345" r:id="rId5"/>
    <p:sldId id="346" r:id="rId6"/>
    <p:sldId id="347" r:id="rId7"/>
    <p:sldId id="348" r:id="rId8"/>
    <p:sldId id="349" r:id="rId9"/>
    <p:sldId id="350" r:id="rId10"/>
    <p:sldId id="351" r:id="rId11"/>
    <p:sldId id="352" r:id="rId12"/>
    <p:sldId id="355" r:id="rId13"/>
  </p:sldIdLst>
  <p:sldSz cx="9144000" cy="6858000" type="screen4x3"/>
  <p:notesSz cx="6796088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2C8E"/>
    <a:srgbClr val="000000"/>
    <a:srgbClr val="C432A8"/>
    <a:srgbClr val="FF00FF"/>
    <a:srgbClr val="FF9A00"/>
    <a:srgbClr val="66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454" autoAdjust="0"/>
  </p:normalViewPr>
  <p:slideViewPr>
    <p:cSldViewPr snapToGrid="0" snapToObjects="1">
      <p:cViewPr varScale="1">
        <p:scale>
          <a:sx n="65" d="100"/>
          <a:sy n="65" d="100"/>
        </p:scale>
        <p:origin x="153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8854D4E-0B70-4CFE-A67C-5518BCD4415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1E626351-81C8-49BD-96F5-15D0E83D196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49544" y="0"/>
            <a:ext cx="2944971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BB936-858E-49C6-95FB-B6B0E1911E6C}" type="datetimeFigureOut">
              <a:rPr lang="en-GB" smtClean="0"/>
              <a:t>27/06/2018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C9B09AD5-70A8-4B93-8205-4DB7101FBD6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497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1B9D541C-06AA-485C-BB21-B8B50DDCEDC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49544" y="9428584"/>
            <a:ext cx="2944971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36DF5-A1EB-47BA-899A-4DFB1F5FB7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869764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544" y="0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FF1E8-F7A9-A846-B8A7-9B4E5287D1F7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609" y="4715153"/>
            <a:ext cx="54368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544" y="9428583"/>
            <a:ext cx="2944971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15DBCC-9317-AA43-9E8F-AF540D812F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678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fld id="{FF2BA2DB-8FC0-C24C-802B-451086DCE47E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0938" cy="3721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40" y="4713369"/>
            <a:ext cx="4982422" cy="4465796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11866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3D1515-28B4-324A-BB9A-0D8CB6FD3CD2}" type="slidenum">
              <a:rPr lang="en-US" sz="1200">
                <a:cs typeface="Arial" charset="0"/>
              </a:rPr>
              <a:pPr/>
              <a:t>2</a:t>
            </a:fld>
            <a:endParaRPr lang="en-US" sz="120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40" y="4714955"/>
            <a:ext cx="4984009" cy="4467383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Aft>
                <a:spcPts val="1200"/>
              </a:spcAft>
              <a:defRPr/>
            </a:pPr>
            <a:endParaRPr lang="en-GB" sz="100" dirty="0">
              <a:solidFill>
                <a:srgbClr val="000000"/>
              </a:solidFill>
              <a:latin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21309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3D1515-28B4-324A-BB9A-0D8CB6FD3CD2}" type="slidenum">
              <a:rPr lang="en-US" sz="1200">
                <a:cs typeface="Arial" charset="0"/>
              </a:rPr>
              <a:pPr/>
              <a:t>3</a:t>
            </a:fld>
            <a:endParaRPr lang="en-US" sz="120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40" y="4714955"/>
            <a:ext cx="4984009" cy="4467383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40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33D1515-28B4-324A-BB9A-0D8CB6FD3CD2}" type="slidenum">
              <a:rPr lang="en-US" sz="1200">
                <a:cs typeface="Arial" charset="0"/>
              </a:rPr>
              <a:pPr/>
              <a:t>4</a:t>
            </a:fld>
            <a:endParaRPr lang="en-US" sz="1200">
              <a:cs typeface="Arial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2525" cy="3722687"/>
          </a:xfrm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40" y="4714955"/>
            <a:ext cx="4984009" cy="4467383"/>
          </a:xfrm>
          <a:extLs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>
              <a:spcAft>
                <a:spcPts val="1200"/>
              </a:spcAft>
              <a:defRPr/>
            </a:pPr>
            <a:endParaRPr lang="en-GB" sz="100" dirty="0">
              <a:solidFill>
                <a:srgbClr val="000000"/>
              </a:solidFill>
              <a:latin typeface="Gill Sans" charset="0"/>
              <a:cs typeface="Gill San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13617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>
              <a:defRPr/>
            </a:pPr>
            <a:fld id="{FF2BA2DB-8FC0-C24C-802B-451086DCE47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7575" y="744538"/>
            <a:ext cx="4960938" cy="37211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6040" y="4713369"/>
            <a:ext cx="4982422" cy="4465796"/>
          </a:xfrm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pPr eaLnBrk="1" hangingPunct="1"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6490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623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69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926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210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3541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526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570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561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83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935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1513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F47292-C6FF-814C-ABED-E729048CB16D}" type="datetimeFigureOut">
              <a:rPr lang="en-US" smtClean="0"/>
              <a:t>6/27/2018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FC8CED-B743-984B-8F93-C3D467DB521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314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e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emf"/><Relationship Id="rId5" Type="http://schemas.openxmlformats.org/officeDocument/2006/relationships/image" Target="../media/image8.emf"/><Relationship Id="rId4" Type="http://schemas.openxmlformats.org/officeDocument/2006/relationships/image" Target="../media/image7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4.png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667000" y="838200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 sz="2400">
              <a:ea typeface="MS PGothic" charset="0"/>
              <a:cs typeface="MS PGothic" charset="0"/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411368" y="2984954"/>
            <a:ext cx="8424106" cy="30823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45000"/>
              </a:lnSpc>
            </a:pPr>
            <a:r>
              <a:rPr lang="en-GB" sz="4400" b="1" dirty="0">
                <a:solidFill>
                  <a:srgbClr val="A07CD6"/>
                </a:solidFill>
                <a:latin typeface="Gill Sans MT" charset="0"/>
                <a:cs typeface="Arial" charset="0"/>
              </a:rPr>
              <a:t>Giving Review </a:t>
            </a:r>
            <a:r>
              <a:rPr lang="en-GB" sz="4400" b="1" dirty="0" smtClean="0">
                <a:solidFill>
                  <a:srgbClr val="A07CD6"/>
                </a:solidFill>
                <a:latin typeface="Gill Sans MT" charset="0"/>
                <a:cs typeface="Arial" charset="0"/>
              </a:rPr>
              <a:t>Options</a:t>
            </a:r>
          </a:p>
          <a:p>
            <a:pPr algn="r">
              <a:lnSpc>
                <a:spcPct val="145000"/>
              </a:lnSpc>
            </a:pPr>
            <a:endParaRPr lang="en-GB" sz="240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algn="r">
              <a:lnSpc>
                <a:spcPct val="145000"/>
              </a:lnSpc>
            </a:pPr>
            <a:endParaRPr lang="en-GB" sz="2400" b="1" dirty="0" smtClean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algn="r">
              <a:lnSpc>
                <a:spcPct val="145000"/>
              </a:lnSpc>
            </a:pPr>
            <a:r>
              <a:rPr lang="en-GB" sz="2400" b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Nathan Bruce</a:t>
            </a:r>
            <a:endParaRPr lang="en-GB" sz="240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algn="r">
              <a:lnSpc>
                <a:spcPct val="145000"/>
              </a:lnSpc>
            </a:pPr>
            <a:r>
              <a:rPr lang="en-GB" b="1" i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Parish Giving Champion</a:t>
            </a:r>
            <a:endParaRPr lang="en-US" sz="3600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  <p:pic>
        <p:nvPicPr>
          <p:cNvPr id="1536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2988" y="333375"/>
            <a:ext cx="69850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9170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Top Tips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3575" y="1291935"/>
            <a:ext cx="8282628" cy="5245344"/>
          </a:xfrm>
        </p:spPr>
        <p:txBody>
          <a:bodyPr>
            <a:noAutofit/>
          </a:bodyPr>
          <a:lstStyle/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Appoint a respected person to </a:t>
            </a: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lead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Establish a group to support and encourage</a:t>
            </a:r>
            <a:endParaRPr lang="en-GB" sz="2800" dirty="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Explain </a:t>
            </a: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the </a:t>
            </a: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vision, </a:t>
            </a: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what can be achieved if giving </a:t>
            </a: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increases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Make </a:t>
            </a: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time for individual discussions </a:t>
            </a:r>
            <a:endParaRPr lang="en-GB" sz="2800" dirty="0" smtClean="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Celebrate and share success</a:t>
            </a:r>
          </a:p>
        </p:txBody>
      </p:sp>
    </p:spTree>
    <p:extLst>
      <p:ext uri="{BB962C8B-B14F-4D97-AF65-F5344CB8AC3E}">
        <p14:creationId xmlns:p14="http://schemas.microsoft.com/office/powerpoint/2010/main" val="964935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469" y="3410340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Support Materials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3837903" y="1789589"/>
            <a:ext cx="4583757" cy="3619538"/>
          </a:xfrm>
        </p:spPr>
        <p:txBody>
          <a:bodyPr>
            <a:normAutofit fontScale="92500" lnSpcReduction="10000"/>
          </a:bodyPr>
          <a:lstStyle/>
          <a:p>
            <a:r>
              <a:rPr lang="en-GB" b="1" dirty="0" smtClean="0">
                <a:solidFill>
                  <a:srgbClr val="000000"/>
                </a:solidFill>
              </a:rPr>
              <a:t>Full implementation details in the Parish Handbook </a:t>
            </a:r>
            <a:endParaRPr lang="en-GB" b="1" dirty="0">
              <a:solidFill>
                <a:srgbClr val="000000"/>
              </a:solidFill>
            </a:endParaRPr>
          </a:p>
          <a:p>
            <a:endParaRPr lang="en-GB" b="1" dirty="0" smtClean="0">
              <a:solidFill>
                <a:srgbClr val="000000"/>
              </a:solidFill>
            </a:endParaRPr>
          </a:p>
          <a:p>
            <a:r>
              <a:rPr lang="en-GB" dirty="0" smtClean="0">
                <a:solidFill>
                  <a:srgbClr val="000000"/>
                </a:solidFill>
              </a:rPr>
              <a:t>PGS Poster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Leaflet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Letter template</a:t>
            </a:r>
          </a:p>
          <a:p>
            <a:r>
              <a:rPr lang="en-GB" dirty="0" smtClean="0">
                <a:solidFill>
                  <a:srgbClr val="000000"/>
                </a:solidFill>
              </a:rPr>
              <a:t>Offertory tokens</a:t>
            </a:r>
          </a:p>
          <a:p>
            <a:endParaRPr lang="en-GB" dirty="0">
              <a:solidFill>
                <a:srgbClr val="000000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102" y="1523945"/>
            <a:ext cx="3067334" cy="23349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774755" y="4565650"/>
            <a:ext cx="1966794" cy="223505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17063" y="3567776"/>
            <a:ext cx="1746853" cy="86505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3102" y="3822704"/>
            <a:ext cx="1792648" cy="2511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392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429000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2" name="Rectangle 4"/>
          <p:cNvSpPr>
            <a:spLocks noChangeArrowheads="1"/>
          </p:cNvSpPr>
          <p:nvPr/>
        </p:nvSpPr>
        <p:spPr bwMode="auto">
          <a:xfrm>
            <a:off x="2667000" y="838200"/>
            <a:ext cx="464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 sz="2400">
              <a:ea typeface="MS PGothic" charset="0"/>
              <a:cs typeface="MS PGothic" charset="0"/>
            </a:endParaRPr>
          </a:p>
        </p:txBody>
      </p:sp>
      <p:sp>
        <p:nvSpPr>
          <p:cNvPr id="15363" name="Rectangle 6"/>
          <p:cNvSpPr>
            <a:spLocks noChangeArrowheads="1"/>
          </p:cNvSpPr>
          <p:nvPr/>
        </p:nvSpPr>
        <p:spPr bwMode="auto">
          <a:xfrm>
            <a:off x="370421" y="2420874"/>
            <a:ext cx="8424106" cy="9632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>
              <a:lnSpc>
                <a:spcPct val="145000"/>
              </a:lnSpc>
            </a:pPr>
            <a:r>
              <a:rPr lang="en-GB" sz="4400" b="1" dirty="0" smtClean="0">
                <a:solidFill>
                  <a:srgbClr val="A07CD6"/>
                </a:solidFill>
                <a:latin typeface="Gill Sans MT" charset="0"/>
                <a:cs typeface="Arial" charset="0"/>
              </a:rPr>
              <a:t>Thank you! </a:t>
            </a:r>
            <a:endParaRPr lang="en-GB" sz="240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  <p:pic>
        <p:nvPicPr>
          <p:cNvPr id="6" name="Picture 7" descr="Parish Giving Scheme Logo horizontal FINAL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52310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888"/>
            <a:ext cx="16891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TextBox 2"/>
          <p:cNvSpPr txBox="1">
            <a:spLocks noChangeArrowheads="1"/>
          </p:cNvSpPr>
          <p:nvPr/>
        </p:nvSpPr>
        <p:spPr bwMode="auto">
          <a:xfrm>
            <a:off x="250825" y="1412875"/>
            <a:ext cx="8496300" cy="420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GB" sz="1000" dirty="0">
              <a:solidFill>
                <a:srgbClr val="542C8E"/>
              </a:solidFill>
              <a:latin typeface="Gill Sans MT" charset="0"/>
            </a:endParaRPr>
          </a:p>
          <a:p>
            <a:pPr>
              <a:spcAft>
                <a:spcPts val="600"/>
              </a:spcAft>
              <a:defRPr/>
            </a:pPr>
            <a:endParaRPr lang="en-GB" sz="1000" b="1" dirty="0">
              <a:solidFill>
                <a:srgbClr val="000000"/>
              </a:solidFill>
              <a:latin typeface="Gill Sans MT"/>
              <a:cs typeface="Gill Sans MT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Launched in 2005 by Liverpool Diocese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Can assist with a traditional stewardship programme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Full range of materials available on the GIG website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There are three options for churches:</a:t>
            </a:r>
          </a:p>
          <a:p>
            <a:pPr marL="1200150" lvl="1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Stewardship Programme</a:t>
            </a:r>
          </a:p>
          <a:p>
            <a:pPr marL="1200150" lvl="1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Stewardship Tasks</a:t>
            </a:r>
          </a:p>
          <a:p>
            <a:pPr marL="1200150" lvl="1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Annual </a:t>
            </a:r>
            <a:r>
              <a:rPr lang="en-GB" sz="2600" dirty="0" smtClean="0">
                <a:solidFill>
                  <a:srgbClr val="000000"/>
                </a:solidFill>
                <a:latin typeface="Gill Sans" charset="0"/>
                <a:cs typeface="Gill Sans" charset="0"/>
              </a:rPr>
              <a:t>Review</a:t>
            </a:r>
            <a:endParaRPr lang="en-GB" sz="2600" dirty="0">
              <a:solidFill>
                <a:srgbClr val="000000"/>
              </a:solidFill>
              <a:latin typeface="Gill Sans" charset="0"/>
              <a:cs typeface="Gill Sans" charset="0"/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23850" y="188913"/>
            <a:ext cx="84248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800" b="1" dirty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Giving in </a:t>
            </a:r>
            <a:r>
              <a:rPr lang="en-GB" sz="4800" b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Grace</a:t>
            </a:r>
          </a:p>
          <a:p>
            <a:endParaRPr lang="en-GB" sz="105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r>
              <a:rPr lang="en-US" sz="4000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www.givingingrace.org</a:t>
            </a:r>
            <a:endParaRPr lang="en-US" sz="4000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  <p:pic>
        <p:nvPicPr>
          <p:cNvPr id="6" name="Picture 2" descr="Image result for giving in grace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03" t="12318" r="2703" b="17405"/>
          <a:stretch/>
        </p:blipFill>
        <p:spPr bwMode="auto">
          <a:xfrm>
            <a:off x="4909266" y="4798923"/>
            <a:ext cx="3606084" cy="1378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749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Diocese Colour Cross"/>
          <p:cNvPicPr>
            <a:picLocks noChangeAspect="1" noChangeArrowheads="1"/>
          </p:cNvPicPr>
          <p:nvPr/>
        </p:nvPicPr>
        <p:blipFill>
          <a:blip r:embed="rId4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888"/>
            <a:ext cx="16891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TextBox 2"/>
          <p:cNvSpPr txBox="1">
            <a:spLocks noChangeArrowheads="1"/>
          </p:cNvSpPr>
          <p:nvPr/>
        </p:nvSpPr>
        <p:spPr bwMode="auto">
          <a:xfrm>
            <a:off x="141640" y="1221803"/>
            <a:ext cx="8893176" cy="27699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GB" sz="1000" dirty="0">
              <a:solidFill>
                <a:srgbClr val="542C8E"/>
              </a:solidFill>
              <a:latin typeface="Gill Sans MT" charset="0"/>
            </a:endParaRPr>
          </a:p>
          <a:p>
            <a:pPr>
              <a:spcAft>
                <a:spcPts val="600"/>
              </a:spcAft>
              <a:defRPr/>
            </a:pPr>
            <a:endParaRPr lang="en-GB" sz="1000" b="1" dirty="0">
              <a:solidFill>
                <a:srgbClr val="000000"/>
              </a:solidFill>
              <a:latin typeface="Gill Sans MT"/>
              <a:cs typeface="Gill Sans MT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Launched in April 2016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Provides a range of resources </a:t>
            </a:r>
            <a:endParaRPr lang="en-GB" sz="2600" dirty="0" smtClean="0">
              <a:solidFill>
                <a:srgbClr val="000000"/>
              </a:solidFill>
              <a:latin typeface="Gill Sans" charset="0"/>
              <a:cs typeface="Gill Sans" charset="0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 smtClean="0">
                <a:solidFill>
                  <a:srgbClr val="000000"/>
                </a:solidFill>
                <a:latin typeface="Gill Sans" charset="0"/>
                <a:cs typeface="Gill Sans" charset="0"/>
              </a:rPr>
              <a:t>Specific </a:t>
            </a: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focus on building a culture of generosity</a:t>
            </a:r>
          </a:p>
          <a:p>
            <a:pPr marL="457200" indent="-457200">
              <a:spcAft>
                <a:spcPts val="6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Now being </a:t>
            </a:r>
            <a:r>
              <a:rPr lang="en-GB" sz="2600" dirty="0" smtClean="0">
                <a:solidFill>
                  <a:srgbClr val="000000"/>
                </a:solidFill>
                <a:latin typeface="Gill Sans" charset="0"/>
                <a:cs typeface="Gill Sans" charset="0"/>
              </a:rPr>
              <a:t>considered as a resource for national church</a:t>
            </a:r>
            <a:r>
              <a:rPr lang="en-GB" sz="1000" b="1" dirty="0" smtClean="0">
                <a:solidFill>
                  <a:srgbClr val="FF0000"/>
                </a:solidFill>
                <a:latin typeface="Gill Sans" charset="0"/>
                <a:cs typeface="Gill Sans" charset="0"/>
              </a:rPr>
              <a:t>						</a:t>
            </a:r>
            <a:endParaRPr lang="en-GB" sz="1000" b="1" dirty="0">
              <a:solidFill>
                <a:srgbClr val="FF0000"/>
              </a:solidFill>
              <a:latin typeface="Gill Sans" charset="0"/>
              <a:cs typeface="Gill Sans" charset="0"/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23850" y="188913"/>
            <a:ext cx="86741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800" b="1" dirty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The Generous Giving </a:t>
            </a:r>
            <a:r>
              <a:rPr lang="en-GB" sz="4800" b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Project</a:t>
            </a:r>
          </a:p>
          <a:p>
            <a:endParaRPr lang="en-GB" sz="50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algn="ctr"/>
            <a:r>
              <a:rPr lang="en-US" sz="4000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www.thegenerousgivingproject.com</a:t>
            </a:r>
            <a:endParaRPr lang="en-US" sz="4800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9155" t="12611" r="10281" b="5221"/>
          <a:stretch/>
        </p:blipFill>
        <p:spPr>
          <a:xfrm>
            <a:off x="4232768" y="3890629"/>
            <a:ext cx="4765182" cy="27324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67346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7" name="Picture 2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41888"/>
            <a:ext cx="1689100" cy="191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8" name="TextBox 2"/>
          <p:cNvSpPr txBox="1">
            <a:spLocks noChangeArrowheads="1"/>
          </p:cNvSpPr>
          <p:nvPr/>
        </p:nvSpPr>
        <p:spPr bwMode="auto">
          <a:xfrm>
            <a:off x="250825" y="1262747"/>
            <a:ext cx="8496300" cy="57092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endParaRPr lang="en-GB" sz="1000" dirty="0">
              <a:solidFill>
                <a:srgbClr val="542C8E"/>
              </a:solidFill>
              <a:latin typeface="Gill Sans MT" charset="0"/>
            </a:endParaRPr>
          </a:p>
          <a:p>
            <a:pPr>
              <a:spcAft>
                <a:spcPts val="600"/>
              </a:spcAft>
              <a:defRPr/>
            </a:pPr>
            <a:endParaRPr lang="en-GB" sz="1000" b="1" dirty="0">
              <a:solidFill>
                <a:srgbClr val="000000"/>
              </a:solidFill>
              <a:latin typeface="Gill Sans MT"/>
              <a:cs typeface="Gill Sans MT"/>
            </a:endParaRP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Have you ever wondered what your PCC really thinks?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Highly interactive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Explore the subject of financial giving together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Everyone can answer anonymously but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   still have their say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External facilitation provided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Provides the foundation for moving</a:t>
            </a:r>
          </a:p>
          <a:p>
            <a:pPr marL="457200" indent="-457200">
              <a:spcAft>
                <a:spcPts val="1200"/>
              </a:spcAft>
              <a:buFont typeface="Arial"/>
              <a:buChar char="•"/>
              <a:defRPr/>
            </a:pPr>
            <a:r>
              <a:rPr lang="en-GB" sz="2600" dirty="0">
                <a:solidFill>
                  <a:srgbClr val="000000"/>
                </a:solidFill>
                <a:latin typeface="Gill Sans" charset="0"/>
                <a:cs typeface="Gill Sans" charset="0"/>
              </a:rPr>
              <a:t>   forward together in unity</a:t>
            </a:r>
          </a:p>
          <a:p>
            <a:pPr>
              <a:spcAft>
                <a:spcPts val="600"/>
              </a:spcAft>
              <a:defRPr/>
            </a:pPr>
            <a:endParaRPr lang="en-GB" sz="2600" dirty="0">
              <a:solidFill>
                <a:srgbClr val="000000"/>
              </a:solidFill>
              <a:latin typeface="Gill Sans" charset="0"/>
              <a:cs typeface="Gill Sans" charset="0"/>
            </a:endParaRPr>
          </a:p>
        </p:txBody>
      </p:sp>
      <p:sp>
        <p:nvSpPr>
          <p:cNvPr id="45059" name="Rectangle 4"/>
          <p:cNvSpPr>
            <a:spLocks noChangeArrowheads="1"/>
          </p:cNvSpPr>
          <p:nvPr/>
        </p:nvSpPr>
        <p:spPr bwMode="auto">
          <a:xfrm>
            <a:off x="323850" y="188913"/>
            <a:ext cx="8424863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r>
              <a:rPr lang="en-GB" sz="4800" b="1" dirty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Ask the Audience</a:t>
            </a:r>
            <a:endParaRPr lang="en-US" sz="4800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00044" y="3721450"/>
            <a:ext cx="2343955" cy="3289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1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500" y="423527"/>
            <a:ext cx="698500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145000"/>
              </a:lnSpc>
            </a:pPr>
            <a:r>
              <a:rPr lang="en-GB" sz="3200" b="1" dirty="0" smtClean="0">
                <a:solidFill>
                  <a:srgbClr val="A07CD6"/>
                </a:solidFill>
                <a:latin typeface="Gill Sans MT" charset="0"/>
                <a:cs typeface="Arial" charset="0"/>
              </a:rPr>
              <a:t>How to Get Started</a:t>
            </a:r>
          </a:p>
          <a:p>
            <a:pPr>
              <a:lnSpc>
                <a:spcPct val="145000"/>
              </a:lnSpc>
            </a:pPr>
            <a:endParaRPr lang="en-GB" sz="1200" b="1" dirty="0" smtClean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endParaRPr lang="en-GB" dirty="0"/>
          </a:p>
        </p:txBody>
      </p:sp>
      <p:sp>
        <p:nvSpPr>
          <p:cNvPr id="2" name="Rectangle 1"/>
          <p:cNvSpPr/>
          <p:nvPr/>
        </p:nvSpPr>
        <p:spPr>
          <a:xfrm>
            <a:off x="4183039" y="5212064"/>
            <a:ext cx="4572000" cy="1029513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45000"/>
              </a:lnSpc>
            </a:pPr>
            <a:r>
              <a:rPr lang="en-GB" sz="2400" b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Samantha Lee</a:t>
            </a:r>
            <a:endParaRPr lang="en-GB" sz="2400" b="1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algn="r">
              <a:lnSpc>
                <a:spcPct val="145000"/>
              </a:lnSpc>
            </a:pPr>
            <a:r>
              <a:rPr lang="en-GB" b="1" i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Finance </a:t>
            </a:r>
            <a:r>
              <a:rPr lang="en-GB" b="1" i="1" dirty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Resources </a:t>
            </a:r>
            <a:r>
              <a:rPr lang="en-GB" b="1" i="1" dirty="0" smtClean="0">
                <a:solidFill>
                  <a:srgbClr val="542C8E"/>
                </a:solidFill>
                <a:latin typeface="Gill Sans MT" charset="0"/>
                <a:ea typeface="MS PGothic" charset="0"/>
                <a:cs typeface="MS PGothic" charset="0"/>
              </a:rPr>
              <a:t>Co-ordinator</a:t>
            </a:r>
            <a:endParaRPr lang="en-US" sz="3600" dirty="0">
              <a:solidFill>
                <a:srgbClr val="542C8E"/>
              </a:solidFill>
              <a:latin typeface="Gill Sans MT" charset="0"/>
              <a:ea typeface="MS PGothic" charset="0"/>
              <a:cs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50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Step one - register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8398" y="1845917"/>
            <a:ext cx="7728046" cy="404988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PCC to pass a Resolution to join</a:t>
            </a:r>
          </a:p>
          <a:p>
            <a:pPr marL="457200" indent="-4572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PGS lead appointed and working group agreed</a:t>
            </a:r>
          </a:p>
          <a:p>
            <a:pPr marL="457200" indent="-4572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Decide on a giving review</a:t>
            </a:r>
            <a:endParaRPr lang="en-GB" sz="2800" dirty="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 marL="457200" indent="-4572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Complete Registration form and send to Cuthbert House</a:t>
            </a:r>
          </a:p>
          <a:p>
            <a:pPr marL="171450" indent="-171450" algn="l">
              <a:lnSpc>
                <a:spcPct val="145000"/>
              </a:lnSpc>
              <a:buFont typeface="Arial" panose="020B0604020202020204" pitchFamily="34" charset="0"/>
              <a:buChar char="•"/>
            </a:pPr>
            <a:endParaRPr lang="en-GB" sz="1200" dirty="0" smtClean="0">
              <a:solidFill>
                <a:srgbClr val="000000"/>
              </a:solidFill>
              <a:latin typeface="Gill Sans MT" charset="0"/>
              <a:ea typeface="MS PGothic" charset="0"/>
              <a:cs typeface="MS PGothic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0988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Step two- plan launch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830" y="1778676"/>
            <a:ext cx="7945084" cy="4049880"/>
          </a:xfrm>
        </p:spPr>
        <p:txBody>
          <a:bodyPr>
            <a:normAutofit/>
          </a:bodyPr>
          <a:lstStyle/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Church is designated a unique code and gift packs are provided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Sign up PCC members 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Customise gift packs ready for launch</a:t>
            </a:r>
          </a:p>
          <a:p>
            <a:pPr algn="l">
              <a:lnSpc>
                <a:spcPct val="145000"/>
              </a:lnSpc>
            </a:pPr>
            <a:endParaRPr lang="en-GB" sz="2800" dirty="0" smtClean="0">
              <a:latin typeface="Gill Sans MT" charset="0"/>
              <a:cs typeface="Arial" charset="0"/>
            </a:endParaRPr>
          </a:p>
          <a:p>
            <a:pPr marL="171450" indent="-171450" algn="l">
              <a:lnSpc>
                <a:spcPct val="145000"/>
              </a:lnSpc>
              <a:buFont typeface="Arial" panose="020B0604020202020204" pitchFamily="34" charset="0"/>
              <a:buChar char="•"/>
            </a:pPr>
            <a:endParaRPr lang="en-GB" sz="1200" dirty="0" smtClean="0">
              <a:latin typeface="Gill Sans MT" charset="0"/>
              <a:ea typeface="MS PGothic" charset="0"/>
              <a:cs typeface="MS PGothic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3917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 fontScale="90000"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Step three – launch PGS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7339" y="1714281"/>
            <a:ext cx="7945084" cy="4049880"/>
          </a:xfrm>
        </p:spPr>
        <p:txBody>
          <a:bodyPr>
            <a:noAutofit/>
          </a:bodyPr>
          <a:lstStyle/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Deliver Giving Review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Offer PGS as the preferred method of giving and provide gift packs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2800" dirty="0">
                <a:solidFill>
                  <a:srgbClr val="000000"/>
                </a:solidFill>
                <a:latin typeface="Gill Sans MT" charset="0"/>
                <a:cs typeface="Arial" charset="0"/>
              </a:rPr>
              <a:t>Hold a celebration service when people give in their completed forms</a:t>
            </a:r>
            <a:endParaRPr lang="en-GB" sz="2800" dirty="0" smtClean="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endParaRPr lang="en-GB" sz="2800" dirty="0" smtClean="0">
              <a:solidFill>
                <a:srgbClr val="000000"/>
              </a:solidFill>
              <a:latin typeface="Gill Sans MT" charset="0"/>
              <a:cs typeface="Arial" charset="0"/>
            </a:endParaRP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endParaRPr lang="en-GB" sz="2800" dirty="0" smtClean="0">
              <a:latin typeface="Gill Sans MT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89060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Parish Giving Scheme Logo horizontal FINA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3947" y="5543119"/>
            <a:ext cx="3028476" cy="1015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 descr="Diocese Colour Cross"/>
          <p:cNvPicPr>
            <a:picLocks noChangeAspect="1" noChangeArrowheads="1"/>
          </p:cNvPicPr>
          <p:nvPr/>
        </p:nvPicPr>
        <p:blipFill>
          <a:blip r:embed="rId3">
            <a:lum bright="80000" contrast="-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" y="3415355"/>
            <a:ext cx="30226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069" y="257950"/>
            <a:ext cx="7772400" cy="1265995"/>
          </a:xfrm>
        </p:spPr>
        <p:txBody>
          <a:bodyPr>
            <a:normAutofit/>
          </a:bodyPr>
          <a:lstStyle/>
          <a:p>
            <a:pPr algn="l"/>
            <a:r>
              <a:rPr lang="en-GB" sz="5400" b="1" dirty="0" smtClean="0">
                <a:solidFill>
                  <a:srgbClr val="542C8E"/>
                </a:solidFill>
                <a:latin typeface="Gill Sans MT" charset="0"/>
                <a:cs typeface="Arial" charset="0"/>
              </a:rPr>
              <a:t>Step four – ongoing…</a:t>
            </a:r>
            <a:endParaRPr lang="en-GB" sz="5400" dirty="0">
              <a:solidFill>
                <a:srgbClr val="542C8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830" y="1740039"/>
            <a:ext cx="7945084" cy="4049880"/>
          </a:xfrm>
        </p:spPr>
        <p:txBody>
          <a:bodyPr>
            <a:normAutofit fontScale="70000" lnSpcReduction="20000"/>
          </a:bodyPr>
          <a:lstStyle/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Statement </a:t>
            </a:r>
            <a:r>
              <a:rPr lang="en-GB" sz="4400" dirty="0">
                <a:solidFill>
                  <a:srgbClr val="000000"/>
                </a:solidFill>
                <a:latin typeface="Gill Sans MT" charset="0"/>
                <a:cs typeface="Arial" charset="0"/>
              </a:rPr>
              <a:t>receiver gets login details </a:t>
            </a: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to access monthly </a:t>
            </a:r>
            <a:r>
              <a:rPr lang="en-GB" sz="4400" dirty="0">
                <a:solidFill>
                  <a:srgbClr val="000000"/>
                </a:solidFill>
                <a:latin typeface="Gill Sans MT" charset="0"/>
                <a:cs typeface="Arial" charset="0"/>
              </a:rPr>
              <a:t>statements from </a:t>
            </a: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PGS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4400" dirty="0">
                <a:solidFill>
                  <a:srgbClr val="000000"/>
                </a:solidFill>
                <a:latin typeface="Gill Sans MT" charset="0"/>
                <a:cs typeface="Arial" charset="0"/>
              </a:rPr>
              <a:t>Provide a permanent </a:t>
            </a: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display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Ask non PGS church members to join the scheme </a:t>
            </a:r>
          </a:p>
          <a:p>
            <a:pPr marL="571500" indent="-571500" algn="l">
              <a:lnSpc>
                <a:spcPct val="145000"/>
              </a:lnSpc>
              <a:buFont typeface="Arial" panose="020B0604020202020204" pitchFamily="34" charset="0"/>
              <a:buChar char="•"/>
            </a:pPr>
            <a:r>
              <a:rPr lang="en-GB" sz="4400" dirty="0" smtClean="0">
                <a:solidFill>
                  <a:srgbClr val="000000"/>
                </a:solidFill>
                <a:latin typeface="Gill Sans MT" charset="0"/>
                <a:cs typeface="Arial" charset="0"/>
              </a:rPr>
              <a:t>Remember to say thank you</a:t>
            </a:r>
          </a:p>
        </p:txBody>
      </p:sp>
    </p:spTree>
    <p:extLst>
      <p:ext uri="{BB962C8B-B14F-4D97-AF65-F5344CB8AC3E}">
        <p14:creationId xmlns:p14="http://schemas.microsoft.com/office/powerpoint/2010/main" val="1113023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3521</TotalTime>
  <Words>312</Words>
  <Application>Microsoft Office PowerPoint</Application>
  <PresentationFormat>On-screen Show (4:3)</PresentationFormat>
  <Paragraphs>78</Paragraphs>
  <Slides>12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MS PGothic</vt:lpstr>
      <vt:lpstr>MS PGothic</vt:lpstr>
      <vt:lpstr>Arial</vt:lpstr>
      <vt:lpstr>Calibri</vt:lpstr>
      <vt:lpstr>Gill Sans</vt:lpstr>
      <vt:lpstr>Gill Sans MT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Step one - register</vt:lpstr>
      <vt:lpstr>Step two- plan launch</vt:lpstr>
      <vt:lpstr>Step three – launch PGS</vt:lpstr>
      <vt:lpstr>Step four – ongoing…</vt:lpstr>
      <vt:lpstr>Top Tips</vt:lpstr>
      <vt:lpstr>Support Materials</vt:lpstr>
      <vt:lpstr>PowerPoint Presentation</vt:lpstr>
    </vt:vector>
  </TitlesOfParts>
  <Company>Church Commissioners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NCIS002020</dc:creator>
  <cp:lastModifiedBy>Samantha Lee</cp:lastModifiedBy>
  <cp:revision>101</cp:revision>
  <cp:lastPrinted>2018-01-25T08:51:30Z</cp:lastPrinted>
  <dcterms:created xsi:type="dcterms:W3CDTF">2017-06-19T16:14:32Z</dcterms:created>
  <dcterms:modified xsi:type="dcterms:W3CDTF">2018-06-27T14:42:16Z</dcterms:modified>
</cp:coreProperties>
</file>