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40" r:id="rId2"/>
    <p:sldId id="331" r:id="rId3"/>
    <p:sldId id="260" r:id="rId4"/>
    <p:sldId id="312" r:id="rId5"/>
    <p:sldId id="292" r:id="rId6"/>
    <p:sldId id="333" r:id="rId7"/>
    <p:sldId id="332" r:id="rId8"/>
    <p:sldId id="321" r:id="rId9"/>
    <p:sldId id="335" r:id="rId10"/>
    <p:sldId id="323" r:id="rId11"/>
    <p:sldId id="324" r:id="rId12"/>
    <p:sldId id="337" r:id="rId13"/>
    <p:sldId id="338" r:id="rId14"/>
    <p:sldId id="325" r:id="rId15"/>
    <p:sldId id="328" r:id="rId16"/>
    <p:sldId id="320" r:id="rId17"/>
    <p:sldId id="272" r:id="rId18"/>
    <p:sldId id="273" r:id="rId19"/>
    <p:sldId id="285" r:id="rId20"/>
    <p:sldId id="286" r:id="rId21"/>
    <p:sldId id="336" r:id="rId22"/>
  </p:sldIdLst>
  <p:sldSz cx="9144000" cy="6858000" type="screen4x3"/>
  <p:notesSz cx="6796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2C8E"/>
    <a:srgbClr val="000000"/>
    <a:srgbClr val="C432A8"/>
    <a:srgbClr val="FF00FF"/>
    <a:srgbClr val="FF9A00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454" autoAdjust="0"/>
  </p:normalViewPr>
  <p:slideViewPr>
    <p:cSldViewPr snapToGrid="0" snapToObjects="1">
      <p:cViewPr varScale="1">
        <p:scale>
          <a:sx n="65" d="100"/>
          <a:sy n="65" d="100"/>
        </p:scale>
        <p:origin x="15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98854D4E-0B70-4CFE-A67C-5518BCD441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71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E626351-81C8-49BD-96F5-15D0E83D19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544" y="0"/>
            <a:ext cx="2944971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BB936-858E-49C6-95FB-B6B0E1911E6C}" type="datetimeFigureOut">
              <a:rPr lang="en-GB" smtClean="0"/>
              <a:t>08/06/2018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9B09AD5-70A8-4B93-8205-4DB7101FBD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4971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B9D541C-06AA-485C-BB21-B8B50DDCEDC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544" y="9428584"/>
            <a:ext cx="2944971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36DF5-A1EB-47BA-899A-4DFB1F5FB7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976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71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544" y="0"/>
            <a:ext cx="2944971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FF1E8-F7A9-A846-B8A7-9B4E5287D1F7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609" y="4715153"/>
            <a:ext cx="54368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4971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544" y="9428583"/>
            <a:ext cx="2944971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5DBCC-9317-AA43-9E8F-AF540D812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67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fld id="{FF2BA2DB-8FC0-C24C-802B-451086DCE47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040" y="4713369"/>
            <a:ext cx="4982422" cy="4465796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1287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99988FE-443A-EF47-80F7-B2B1AEA2EBD5}" type="slidenum">
              <a:rPr lang="en-US" sz="1200">
                <a:cs typeface="Arial" charset="0"/>
              </a:rPr>
              <a:pPr/>
              <a:t>11</a:t>
            </a:fld>
            <a:endParaRPr lang="en-US" sz="1200">
              <a:cs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040" y="4714955"/>
            <a:ext cx="4984009" cy="4467383"/>
          </a:xfrm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789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9F53AB4-42D1-A142-B4C1-422578DD703C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453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F13FF3-2AD3-4733-85CF-6F5B8E0FF0B8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4694238"/>
            <a:ext cx="4945062" cy="4446587"/>
          </a:xfrm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644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9F2243C-29D1-9549-984B-32C956558FCC}" type="slidenum">
              <a:rPr lang="en-US" sz="1200">
                <a:cs typeface="Arial" charset="0"/>
              </a:rPr>
              <a:pPr/>
              <a:t>14</a:t>
            </a:fld>
            <a:endParaRPr lang="en-US" sz="1200">
              <a:cs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040" y="4714955"/>
            <a:ext cx="4984009" cy="4467383"/>
          </a:xfrm>
          <a:noFill/>
        </p:spPr>
        <p:txBody>
          <a:bodyPr/>
          <a:lstStyle/>
          <a:p>
            <a:pPr eaLnBrk="1" hangingPunct="1"/>
            <a:r>
              <a:rPr lang="en-GB"/>
              <a:t>Also because it is launched alongside a giving initiative</a:t>
            </a:r>
          </a:p>
        </p:txBody>
      </p:sp>
    </p:spTree>
    <p:extLst>
      <p:ext uri="{BB962C8B-B14F-4D97-AF65-F5344CB8AC3E}">
        <p14:creationId xmlns:p14="http://schemas.microsoft.com/office/powerpoint/2010/main" val="4137866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CE54C9-3474-1D44-8F94-629357BF722B}" type="slidenum">
              <a:rPr lang="en-US" sz="1200">
                <a:cs typeface="Arial" charset="0"/>
              </a:rPr>
              <a:pPr/>
              <a:t>15</a:t>
            </a:fld>
            <a:endParaRPr lang="en-US" sz="1200">
              <a:cs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040" y="4714955"/>
            <a:ext cx="4984009" cy="4467383"/>
          </a:xfrm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3808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5DBCC-9317-AA43-9E8F-AF540D812F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680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fld id="{76FE3093-3860-0A4A-9276-E2B546B94B8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693" y="4692738"/>
            <a:ext cx="4942753" cy="4445166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4482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fld id="{7C989EA5-D483-7C4E-9169-9F0255B141B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693" y="4692738"/>
            <a:ext cx="4942753" cy="4445166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/>
              <a:buChar char="•"/>
              <a:defRPr/>
            </a:pPr>
            <a:r>
              <a:rPr lang="en-GB" sz="16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Helen Richardson, Chief</a:t>
            </a:r>
            <a:r>
              <a:rPr lang="en-GB" sz="1600" baseline="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 Executive</a:t>
            </a:r>
            <a:endParaRPr lang="en-GB" sz="12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  <a:defRPr/>
            </a:pPr>
            <a:r>
              <a:rPr lang="en-GB" sz="1600" dirty="0">
                <a:solidFill>
                  <a:srgbClr val="000000"/>
                </a:solidFill>
                <a:latin typeface="Gill Sans MT" panose="020B0502020104020203" pitchFamily="34" charset="0"/>
              </a:rPr>
              <a:t>Helen Taylor,  </a:t>
            </a:r>
            <a:r>
              <a:rPr lang="en-GB" sz="1200" dirty="0">
                <a:solidFill>
                  <a:srgbClr val="000000"/>
                </a:solidFill>
                <a:latin typeface="Gill Sans MT" panose="020B0502020104020203" pitchFamily="34" charset="0"/>
              </a:rPr>
              <a:t>Head of Operations</a:t>
            </a:r>
          </a:p>
          <a:p>
            <a:pPr>
              <a:spcAft>
                <a:spcPts val="600"/>
              </a:spcAft>
              <a:defRPr/>
            </a:pPr>
            <a:endParaRPr lang="en-GB" sz="16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  <a:defRPr/>
            </a:pPr>
            <a:r>
              <a:rPr lang="en-GB" sz="1600" dirty="0">
                <a:solidFill>
                  <a:srgbClr val="000000"/>
                </a:solidFill>
                <a:latin typeface="Gill Sans MT" panose="020B0502020104020203" pitchFamily="34" charset="0"/>
              </a:rPr>
              <a:t>Gail,  Steph,  Kim &amp;  Sue </a:t>
            </a:r>
          </a:p>
          <a:p>
            <a:pPr>
              <a:spcAft>
                <a:spcPts val="600"/>
              </a:spcAft>
              <a:defRPr/>
            </a:pPr>
            <a:endParaRPr lang="en-GB" sz="1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en-GB" sz="1200" dirty="0">
                <a:solidFill>
                  <a:srgbClr val="000000"/>
                </a:solidFill>
                <a:latin typeface="Gill Sans MT" panose="020B0502020104020203" pitchFamily="34" charset="0"/>
              </a:rPr>
              <a:t>Team of 4 Administrators / Customer Services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82644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8485BC9-BA97-3446-B86F-70DDE4A46721}" type="slidenum">
              <a:rPr lang="en-US" sz="1200">
                <a:cs typeface="Arial" charset="0"/>
              </a:rPr>
              <a:pPr/>
              <a:t>19</a:t>
            </a:fld>
            <a:endParaRPr lang="en-US" sz="1200">
              <a:cs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040" y="4714955"/>
            <a:ext cx="4984009" cy="4467383"/>
          </a:xfrm>
          <a:noFill/>
        </p:spPr>
        <p:txBody>
          <a:bodyPr/>
          <a:lstStyle/>
          <a:p>
            <a:pPr eaLnBrk="1" hangingPunct="1"/>
            <a:r>
              <a:rPr lang="en-GB"/>
              <a:t>As a a data controller we take data processing incredibly seriously</a:t>
            </a:r>
          </a:p>
          <a:p>
            <a:pPr eaLnBrk="1" hangingPunct="1"/>
            <a:r>
              <a:rPr lang="en-GB"/>
              <a:t>Personal and Sensitive data </a:t>
            </a:r>
          </a:p>
          <a:p>
            <a:pPr eaLnBrk="1" hangingPunct="1"/>
            <a:r>
              <a:rPr lang="en-GB"/>
              <a:t>No direct marketing </a:t>
            </a:r>
          </a:p>
          <a:p>
            <a:pPr eaLnBrk="1" hangingPunct="1"/>
            <a:r>
              <a:rPr lang="en-GB"/>
              <a:t>Only contact for a genuine purpose</a:t>
            </a:r>
          </a:p>
          <a:p>
            <a:pPr eaLnBrk="1" hangingPunct="1"/>
            <a:r>
              <a:rPr lang="en-GB"/>
              <a:t>Externally audited once a year</a:t>
            </a:r>
          </a:p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1662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33D1515-28B4-324A-BB9A-0D8CB6FD3CD2}" type="slidenum">
              <a:rPr lang="en-US" sz="1200">
                <a:cs typeface="Arial" charset="0"/>
              </a:rPr>
              <a:pPr/>
              <a:t>20</a:t>
            </a:fld>
            <a:endParaRPr lang="en-US" sz="1200">
              <a:cs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040" y="4714955"/>
            <a:ext cx="4984009" cy="4467383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Aft>
                <a:spcPts val="1200"/>
              </a:spcAft>
              <a:defRPr/>
            </a:pPr>
            <a:endParaRPr lang="en-GB" sz="100" dirty="0">
              <a:solidFill>
                <a:srgbClr val="000000"/>
              </a:solidFill>
              <a:latin typeface="Gill Sans" charset="0"/>
              <a:cs typeface="Gill Sans" charset="0"/>
            </a:endParaRPr>
          </a:p>
          <a:p>
            <a:pPr marL="342900" indent="-342900">
              <a:spcAft>
                <a:spcPts val="1200"/>
              </a:spcAft>
              <a:buFont typeface="Wingdings" charset="2"/>
              <a:buChar char="Ø"/>
              <a:defRPr/>
            </a:pPr>
            <a:r>
              <a:rPr lang="en-GB" dirty="0">
                <a:solidFill>
                  <a:srgbClr val="000000"/>
                </a:solidFill>
                <a:latin typeface="Gill Sans" charset="0"/>
                <a:cs typeface="Gill Sans" charset="0"/>
              </a:rPr>
              <a:t>Free at the point of service for parishes </a:t>
            </a:r>
          </a:p>
          <a:p>
            <a:pPr marL="342900" indent="-342900">
              <a:spcAft>
                <a:spcPts val="1200"/>
              </a:spcAft>
              <a:buFont typeface="Wingdings" charset="2"/>
              <a:buChar char="Ø"/>
              <a:defRPr/>
            </a:pPr>
            <a:r>
              <a:rPr lang="en-GB" dirty="0">
                <a:solidFill>
                  <a:srgbClr val="000000"/>
                </a:solidFill>
                <a:latin typeface="Gill Sans" charset="0"/>
                <a:cs typeface="Gill Sans" charset="0"/>
              </a:rPr>
              <a:t>Equivalent to 4 hours of paid volunteer time</a:t>
            </a:r>
          </a:p>
          <a:p>
            <a:pPr marL="342900" indent="-342900">
              <a:spcAft>
                <a:spcPts val="1200"/>
              </a:spcAft>
              <a:buFont typeface="Wingdings" charset="2"/>
              <a:buChar char="Ø"/>
              <a:defRPr/>
            </a:pPr>
            <a:r>
              <a:rPr lang="en-GB" dirty="0">
                <a:solidFill>
                  <a:srgbClr val="000000"/>
                </a:solidFill>
                <a:latin typeface="Gill Sans" charset="0"/>
                <a:cs typeface="Gill Sans" charset="0"/>
              </a:rPr>
              <a:t>Cost of envelope scheme is approx. £60 - £80)  </a:t>
            </a:r>
          </a:p>
          <a:p>
            <a:pPr eaLnBrk="1" hangingPunct="1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3224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7CCF9F9-FF92-6D4F-B88C-64C95265B20C}" type="slidenum">
              <a:rPr lang="en-US" sz="1200">
                <a:cs typeface="Arial" charset="0"/>
              </a:rPr>
              <a:pPr/>
              <a:t>2</a:t>
            </a:fld>
            <a:endParaRPr lang="en-US" sz="1200">
              <a:cs typeface="Arial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040" y="4714955"/>
            <a:ext cx="4984009" cy="4467383"/>
          </a:xfrm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 dirty="0">
                <a:solidFill>
                  <a:srgbClr val="000000"/>
                </a:solidFill>
                <a:latin typeface="Gill Sans MT" charset="0"/>
              </a:rPr>
              <a:t>Separate Charitable Organisation,  Company Limited by guarantee (</a:t>
            </a:r>
            <a:r>
              <a:rPr lang="en-GB" dirty="0"/>
              <a:t>In British and Irish company law, a company limited by guarantee (LBG) is an alternative type of corporation used primarily for non-profit organisations that require legal personality. A company limited by guarantee does not usually have a </a:t>
            </a:r>
            <a:r>
              <a:rPr lang="en-GB" b="1" dirty="0"/>
              <a:t>share </a:t>
            </a:r>
            <a:r>
              <a:rPr lang="en-GB" dirty="0"/>
              <a:t>capital or shareholders, but instead has members who act as guarantors.)</a:t>
            </a:r>
            <a:endParaRPr lang="en-GB" dirty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defRPr/>
            </a:pPr>
            <a:r>
              <a:rPr lang="en-GB" dirty="0">
                <a:solidFill>
                  <a:srgbClr val="000000"/>
                </a:solidFill>
                <a:latin typeface="Gill Sans MT" charset="0"/>
              </a:rPr>
              <a:t>Been going for 9 years now, not a new scheme</a:t>
            </a:r>
          </a:p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2901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fld id="{234F440E-2A7F-A349-8340-1EC4C647873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693" y="4692738"/>
            <a:ext cx="4942753" cy="4445166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793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257D8D5-70F7-0D4C-A2FE-A3A62464B7E8}" type="slidenum">
              <a:rPr lang="en-US" sz="1200">
                <a:cs typeface="Arial" charset="0"/>
              </a:rPr>
              <a:pPr/>
              <a:t>5</a:t>
            </a:fld>
            <a:endParaRPr lang="en-US" sz="1200">
              <a:cs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040" y="4714955"/>
            <a:ext cx="4984009" cy="4467383"/>
          </a:xfrm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174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fld id="{0C66EC65-68BB-D64B-ACD0-0C90F237AA5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040" y="4713369"/>
            <a:ext cx="4982422" cy="4465796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225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fld id="{5E36D191-76E7-A845-86DC-C9A4247E19C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693" y="4692738"/>
            <a:ext cx="4942753" cy="4445166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917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5B1F0CC-E018-A54C-A20F-5EC6F0D8A5ED}" type="slidenum">
              <a:rPr lang="en-US" sz="1200">
                <a:cs typeface="Arial" charset="0"/>
              </a:rPr>
              <a:pPr/>
              <a:t>8</a:t>
            </a:fld>
            <a:endParaRPr lang="en-US" sz="1200">
              <a:cs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040" y="4714955"/>
            <a:ext cx="4984009" cy="4467383"/>
          </a:xfrm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268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B9249F9-01A9-644D-B508-3BB99E483D64}" type="slidenum">
              <a:rPr lang="en-US" sz="1200">
                <a:cs typeface="Arial" charset="0"/>
              </a:rPr>
              <a:pPr/>
              <a:t>9</a:t>
            </a:fld>
            <a:endParaRPr lang="en-US" sz="1200">
              <a:cs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040" y="4714955"/>
            <a:ext cx="4984009" cy="4467383"/>
          </a:xfrm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625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A4B2D15-97F6-674C-B66B-8567B430ED5C}" type="slidenum">
              <a:rPr lang="en-US" sz="1200">
                <a:cs typeface="Arial" charset="0"/>
              </a:rPr>
              <a:pPr/>
              <a:t>10</a:t>
            </a:fld>
            <a:endParaRPr lang="en-US" sz="1200">
              <a:cs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040" y="4714955"/>
            <a:ext cx="4984009" cy="4467383"/>
          </a:xfrm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630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47292-C6FF-814C-ABED-E729048CB16D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8CED-B743-984B-8F93-C3D467DB5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62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47292-C6FF-814C-ABED-E729048CB16D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8CED-B743-984B-8F93-C3D467DB5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93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47292-C6FF-814C-ABED-E729048CB16D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8CED-B743-984B-8F93-C3D467DB5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26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47292-C6FF-814C-ABED-E729048CB16D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8CED-B743-984B-8F93-C3D467DB5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1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47292-C6FF-814C-ABED-E729048CB16D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8CED-B743-984B-8F93-C3D467DB5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54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47292-C6FF-814C-ABED-E729048CB16D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8CED-B743-984B-8F93-C3D467DB5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2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47292-C6FF-814C-ABED-E729048CB16D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8CED-B743-984B-8F93-C3D467DB5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70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47292-C6FF-814C-ABED-E729048CB16D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8CED-B743-984B-8F93-C3D467DB5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61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47292-C6FF-814C-ABED-E729048CB16D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8CED-B743-984B-8F93-C3D467DB5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39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47292-C6FF-814C-ABED-E729048CB16D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8CED-B743-984B-8F93-C3D467DB5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3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47292-C6FF-814C-ABED-E729048CB16D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8CED-B743-984B-8F93-C3D467DB5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13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47292-C6FF-814C-ABED-E729048CB16D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C8CED-B743-984B-8F93-C3D467DB5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1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emf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8" descr="Diocese Colour Cross"/>
          <p:cNvPicPr>
            <a:picLocks noChangeAspect="1" noChangeArrowheads="1"/>
          </p:cNvPicPr>
          <p:nvPr/>
        </p:nvPicPr>
        <p:blipFill>
          <a:blip r:embed="rId3">
            <a:lum bright="80000" contrast="-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022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2667000" y="8382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GB" sz="2400">
              <a:ea typeface="MS PGothic" charset="0"/>
              <a:cs typeface="MS PGothic" charset="0"/>
            </a:endParaRPr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411368" y="2984954"/>
            <a:ext cx="8424106" cy="357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45000"/>
              </a:lnSpc>
            </a:pPr>
            <a:r>
              <a:rPr lang="en-GB" sz="4400" b="1" dirty="0">
                <a:solidFill>
                  <a:srgbClr val="A07CD6"/>
                </a:solidFill>
                <a:latin typeface="Gill Sans MT" charset="0"/>
                <a:cs typeface="Arial" charset="0"/>
              </a:rPr>
              <a:t>An Introduction </a:t>
            </a:r>
          </a:p>
          <a:p>
            <a:pPr algn="ctr">
              <a:lnSpc>
                <a:spcPct val="145000"/>
              </a:lnSpc>
            </a:pPr>
            <a:r>
              <a:rPr lang="en-GB" sz="2800" b="1" dirty="0" smtClean="0">
                <a:solidFill>
                  <a:srgbClr val="542C8E"/>
                </a:solidFill>
                <a:latin typeface="Gill Sans MT" charset="0"/>
                <a:ea typeface="MS PGothic" charset="0"/>
                <a:cs typeface="MS PGothic" charset="0"/>
              </a:rPr>
              <a:t>Diocese of Durham</a:t>
            </a:r>
            <a:endParaRPr lang="en-GB" sz="2400" b="1" dirty="0">
              <a:solidFill>
                <a:srgbClr val="542C8E"/>
              </a:solidFill>
              <a:latin typeface="Gill Sans MT" charset="0"/>
              <a:ea typeface="MS PGothic" charset="0"/>
              <a:cs typeface="MS PGothic" charset="0"/>
            </a:endParaRPr>
          </a:p>
          <a:p>
            <a:pPr algn="r">
              <a:lnSpc>
                <a:spcPct val="145000"/>
              </a:lnSpc>
            </a:pPr>
            <a:endParaRPr lang="en-GB" sz="2400" b="1" dirty="0">
              <a:solidFill>
                <a:srgbClr val="542C8E"/>
              </a:solidFill>
              <a:latin typeface="Gill Sans MT" charset="0"/>
              <a:ea typeface="MS PGothic" charset="0"/>
              <a:cs typeface="MS PGothic" charset="0"/>
            </a:endParaRPr>
          </a:p>
          <a:p>
            <a:pPr algn="r">
              <a:lnSpc>
                <a:spcPct val="145000"/>
              </a:lnSpc>
            </a:pPr>
            <a:r>
              <a:rPr lang="en-GB" sz="2400" b="1" dirty="0">
                <a:solidFill>
                  <a:srgbClr val="542C8E"/>
                </a:solidFill>
                <a:latin typeface="Gill Sans MT" charset="0"/>
                <a:ea typeface="MS PGothic" charset="0"/>
                <a:cs typeface="MS PGothic" charset="0"/>
              </a:rPr>
              <a:t>John Preston</a:t>
            </a:r>
          </a:p>
          <a:p>
            <a:pPr algn="r">
              <a:lnSpc>
                <a:spcPct val="145000"/>
              </a:lnSpc>
            </a:pPr>
            <a:r>
              <a:rPr lang="en-GB" b="1" i="1" dirty="0">
                <a:solidFill>
                  <a:srgbClr val="542C8E"/>
                </a:solidFill>
                <a:latin typeface="Gill Sans MT" charset="0"/>
                <a:ea typeface="MS PGothic" charset="0"/>
                <a:cs typeface="MS PGothic" charset="0"/>
              </a:rPr>
              <a:t>Chair of Trustees &amp;</a:t>
            </a:r>
            <a:br>
              <a:rPr lang="en-GB" b="1" i="1" dirty="0">
                <a:solidFill>
                  <a:srgbClr val="542C8E"/>
                </a:solidFill>
                <a:latin typeface="Gill Sans MT" charset="0"/>
                <a:ea typeface="MS PGothic" charset="0"/>
                <a:cs typeface="MS PGothic" charset="0"/>
              </a:rPr>
            </a:br>
            <a:r>
              <a:rPr lang="en-GB" b="1" i="1" dirty="0">
                <a:solidFill>
                  <a:srgbClr val="542C8E"/>
                </a:solidFill>
                <a:latin typeface="Gill Sans MT" charset="0"/>
                <a:ea typeface="MS PGothic" charset="0"/>
                <a:cs typeface="MS PGothic" charset="0"/>
              </a:rPr>
              <a:t>National Stewardship Officer</a:t>
            </a:r>
            <a:endParaRPr lang="en-US" sz="3600" dirty="0">
              <a:solidFill>
                <a:srgbClr val="542C8E"/>
              </a:solidFill>
              <a:latin typeface="Gill Sans MT" charset="0"/>
              <a:ea typeface="MS PGothic" charset="0"/>
              <a:cs typeface="MS PGothic" charset="0"/>
            </a:endParaRPr>
          </a:p>
        </p:txBody>
      </p:sp>
      <p:pic>
        <p:nvPicPr>
          <p:cNvPr id="15364" name="Picture 7" descr="Parish Giving Scheme Logo horizontal F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33375"/>
            <a:ext cx="69850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50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Diocese Colour Cross"/>
          <p:cNvPicPr>
            <a:picLocks noChangeAspect="1" noChangeArrowheads="1"/>
          </p:cNvPicPr>
          <p:nvPr/>
        </p:nvPicPr>
        <p:blipFill>
          <a:blip r:embed="rId3">
            <a:lum bright="80000" contrast="-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888"/>
            <a:ext cx="168910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3850" y="1800108"/>
            <a:ext cx="84963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GB" sz="1000" dirty="0">
              <a:solidFill>
                <a:srgbClr val="542C8E"/>
              </a:solidFill>
              <a:latin typeface="Gill Sans MT" charset="0"/>
            </a:endParaRPr>
          </a:p>
          <a:p>
            <a:pPr>
              <a:buClr>
                <a:srgbClr val="6200A2"/>
              </a:buClr>
              <a:buFont typeface="Times" charset="0"/>
              <a:buNone/>
              <a:defRPr/>
            </a:pPr>
            <a:endParaRPr lang="en-GB" sz="1000" dirty="0">
              <a:solidFill>
                <a:srgbClr val="000000"/>
              </a:solidFill>
              <a:latin typeface="Gill Sans" charset="0"/>
              <a:cs typeface="Gill Sans" charset="0"/>
            </a:endParaRPr>
          </a:p>
          <a:p>
            <a:pPr algn="ctr">
              <a:spcAft>
                <a:spcPts val="1200"/>
              </a:spcAft>
              <a:buClr>
                <a:srgbClr val="6200A2"/>
              </a:buClr>
              <a:buFont typeface="Times" charset="0"/>
              <a:buNone/>
              <a:defRPr/>
            </a:pPr>
            <a:r>
              <a:rPr lang="en-US" sz="3000" dirty="0">
                <a:solidFill>
                  <a:srgbClr val="000000"/>
                </a:solidFill>
                <a:latin typeface="Gill Sans" charset="0"/>
                <a:ea typeface="MS PGothic" charset="0"/>
              </a:rPr>
              <a:t>55% of donors </a:t>
            </a:r>
          </a:p>
          <a:p>
            <a:pPr algn="ctr">
              <a:spcAft>
                <a:spcPts val="1200"/>
              </a:spcAft>
              <a:buClr>
                <a:srgbClr val="6200A2"/>
              </a:buClr>
              <a:buFont typeface="Times" charset="0"/>
              <a:buNone/>
              <a:defRPr/>
            </a:pPr>
            <a:r>
              <a:rPr lang="en-US" sz="3000" dirty="0">
                <a:solidFill>
                  <a:srgbClr val="000000"/>
                </a:solidFill>
                <a:latin typeface="Gill Sans" charset="0"/>
                <a:ea typeface="MS PGothic" charset="0"/>
              </a:rPr>
              <a:t>tick the inflationary increase box (opt in)</a:t>
            </a:r>
          </a:p>
          <a:p>
            <a:pPr>
              <a:buClr>
                <a:srgbClr val="6200A2"/>
              </a:buClr>
              <a:buFont typeface="Times" charset="0"/>
              <a:buNone/>
              <a:defRPr/>
            </a:pPr>
            <a:endParaRPr lang="en-US" sz="3000" dirty="0">
              <a:solidFill>
                <a:srgbClr val="000000"/>
              </a:solidFill>
              <a:latin typeface="Gill Sans" charset="0"/>
              <a:ea typeface="MS PGothic" charset="0"/>
            </a:endParaRPr>
          </a:p>
          <a:p>
            <a:pPr>
              <a:spcAft>
                <a:spcPts val="600"/>
              </a:spcAft>
              <a:defRPr/>
            </a:pPr>
            <a:endParaRPr lang="en-GB" dirty="0">
              <a:solidFill>
                <a:srgbClr val="000000"/>
              </a:solidFill>
              <a:latin typeface="Gill Sans" charset="0"/>
              <a:cs typeface="Gill Sans" charset="0"/>
            </a:endParaRPr>
          </a:p>
          <a:p>
            <a:pPr marL="514350" indent="-514350" algn="ctr">
              <a:spcAft>
                <a:spcPts val="600"/>
              </a:spcAft>
              <a:buFont typeface="+mj-lt"/>
              <a:buAutoNum type="alphaLcPeriod"/>
              <a:defRPr/>
            </a:pPr>
            <a:r>
              <a:rPr lang="en-GB" sz="3000" b="1" dirty="0">
                <a:solidFill>
                  <a:schemeClr val="accent4"/>
                </a:solidFill>
                <a:latin typeface="Gill Sans" charset="0"/>
                <a:cs typeface="Gill Sans" charset="0"/>
              </a:rPr>
              <a:t>Annual Review</a:t>
            </a:r>
          </a:p>
          <a:p>
            <a:pPr marL="514350" indent="-514350" algn="ctr">
              <a:spcAft>
                <a:spcPts val="600"/>
              </a:spcAft>
              <a:buFont typeface="+mj-lt"/>
              <a:buAutoNum type="alphaLcPeriod"/>
              <a:defRPr/>
            </a:pPr>
            <a:r>
              <a:rPr lang="en-GB" sz="3000" b="1" dirty="0">
                <a:solidFill>
                  <a:schemeClr val="accent4"/>
                </a:solidFill>
                <a:latin typeface="Gill Sans" charset="0"/>
                <a:cs typeface="Gill Sans" charset="0"/>
              </a:rPr>
              <a:t>SUPER INFLATION!!!</a:t>
            </a: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250825" y="260350"/>
            <a:ext cx="84248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GB" sz="4800" b="1">
                <a:solidFill>
                  <a:srgbClr val="542C8E"/>
                </a:solidFill>
                <a:latin typeface="Gill Sans MT" charset="0"/>
                <a:ea typeface="MS PGothic" charset="0"/>
                <a:cs typeface="MS PGothic" charset="0"/>
              </a:rPr>
              <a:t>How many?</a:t>
            </a:r>
            <a:endParaRPr lang="en-US" sz="4800">
              <a:solidFill>
                <a:srgbClr val="542C8E"/>
              </a:solidFill>
              <a:latin typeface="Gill Sans MT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4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Diocese Colour Cross"/>
          <p:cNvPicPr>
            <a:picLocks noChangeAspect="1" noChangeArrowheads="1"/>
          </p:cNvPicPr>
          <p:nvPr/>
        </p:nvPicPr>
        <p:blipFill>
          <a:blip r:embed="rId3">
            <a:lum bright="80000" contrast="-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888"/>
            <a:ext cx="168910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TextBox 2"/>
          <p:cNvSpPr txBox="1">
            <a:spLocks noChangeArrowheads="1"/>
          </p:cNvSpPr>
          <p:nvPr/>
        </p:nvSpPr>
        <p:spPr bwMode="auto">
          <a:xfrm>
            <a:off x="107950" y="2060575"/>
            <a:ext cx="8785225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endParaRPr lang="en-GB" sz="1000" dirty="0">
              <a:solidFill>
                <a:srgbClr val="542C8E"/>
              </a:solidFill>
              <a:latin typeface="Gill Sans MT" charset="0"/>
            </a:endParaRPr>
          </a:p>
          <a:p>
            <a:pPr algn="ctr">
              <a:spcAft>
                <a:spcPts val="600"/>
              </a:spcAft>
            </a:pPr>
            <a:r>
              <a:rPr lang="en-GB" sz="4000" b="1" dirty="0">
                <a:solidFill>
                  <a:srgbClr val="000000"/>
                </a:solidFill>
                <a:latin typeface="Gill Sans" charset="0"/>
                <a:cs typeface="Gill Sans" charset="0"/>
              </a:rPr>
              <a:t>Increases the Level of Giving</a:t>
            </a:r>
          </a:p>
          <a:p>
            <a:pPr algn="ctr">
              <a:spcAft>
                <a:spcPts val="600"/>
              </a:spcAft>
            </a:pPr>
            <a:endParaRPr lang="en-GB" sz="1000" dirty="0">
              <a:solidFill>
                <a:srgbClr val="000000"/>
              </a:solidFill>
              <a:latin typeface="Gill Sans" charset="0"/>
              <a:cs typeface="Gill Sans" charset="0"/>
            </a:endParaRPr>
          </a:p>
          <a:p>
            <a:pPr lvl="1" algn="ctr">
              <a:spcAft>
                <a:spcPts val="600"/>
              </a:spcAft>
            </a:pPr>
            <a:r>
              <a:rPr lang="en-GB" sz="3600" dirty="0">
                <a:solidFill>
                  <a:srgbClr val="000000"/>
                </a:solidFill>
                <a:latin typeface="Gill Sans" charset="0"/>
                <a:cs typeface="Gill Sans" charset="0"/>
              </a:rPr>
              <a:t>How we give influences </a:t>
            </a:r>
          </a:p>
          <a:p>
            <a:pPr lvl="1" algn="ctr">
              <a:spcAft>
                <a:spcPts val="600"/>
              </a:spcAft>
            </a:pPr>
            <a:r>
              <a:rPr lang="en-GB" sz="3600" dirty="0">
                <a:solidFill>
                  <a:srgbClr val="000000"/>
                </a:solidFill>
                <a:latin typeface="Gill Sans" charset="0"/>
                <a:cs typeface="Gill Sans" charset="0"/>
              </a:rPr>
              <a:t>How much we give</a:t>
            </a:r>
          </a:p>
          <a:p>
            <a:pPr algn="ctr">
              <a:spcAft>
                <a:spcPts val="600"/>
              </a:spcAft>
            </a:pPr>
            <a:r>
              <a:rPr lang="en-GB" dirty="0">
                <a:solidFill>
                  <a:srgbClr val="000000"/>
                </a:solidFill>
                <a:latin typeface="Gill Sans" charset="0"/>
                <a:cs typeface="Gill Sans" charset="0"/>
              </a:rPr>
              <a:t> </a:t>
            </a:r>
            <a:endParaRPr lang="en-GB" dirty="0">
              <a:solidFill>
                <a:srgbClr val="542C8E"/>
              </a:solidFill>
              <a:latin typeface="Gill Sans MT" charset="0"/>
            </a:endParaRPr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323850" y="260350"/>
            <a:ext cx="84248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GB" sz="4800" b="1">
                <a:solidFill>
                  <a:srgbClr val="542C8E"/>
                </a:solidFill>
                <a:latin typeface="Gill Sans MT" charset="0"/>
                <a:ea typeface="MS PGothic" charset="0"/>
                <a:cs typeface="MS PGothic" charset="0"/>
              </a:rPr>
              <a:t>Unique Benefit 2</a:t>
            </a:r>
            <a:endParaRPr lang="en-US" sz="4800">
              <a:solidFill>
                <a:srgbClr val="542C8E"/>
              </a:solidFill>
              <a:latin typeface="Gill Sans MT" charset="0"/>
              <a:ea typeface="MS PGothic" charset="0"/>
              <a:cs typeface="MS PGothic" charset="0"/>
            </a:endParaRPr>
          </a:p>
        </p:txBody>
      </p:sp>
      <p:pic>
        <p:nvPicPr>
          <p:cNvPr id="34820" name="Picture 6" descr="Parish Giving Scheme Logo horizontal F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516563"/>
            <a:ext cx="30956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54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1143000" y="1905000"/>
            <a:ext cx="724535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6200A2"/>
              </a:buClr>
            </a:pPr>
            <a:r>
              <a:rPr lang="en-GB" sz="3200" dirty="0">
                <a:solidFill>
                  <a:srgbClr val="000000"/>
                </a:solidFill>
                <a:latin typeface="Gill Sans MT" charset="0"/>
              </a:rPr>
              <a:t>….across all the parishes in Church of England how much cash (collected at the Sunday services) is taken to the bank? </a:t>
            </a:r>
          </a:p>
          <a:p>
            <a:pPr>
              <a:buClr>
                <a:srgbClr val="6200A2"/>
              </a:buClr>
            </a:pPr>
            <a:endParaRPr lang="en-GB" sz="3200" dirty="0">
              <a:solidFill>
                <a:srgbClr val="6200A2"/>
              </a:solidFill>
              <a:latin typeface="Gill Sans MT" charset="0"/>
            </a:endParaRPr>
          </a:p>
          <a:p>
            <a:pPr algn="ctr">
              <a:buClr>
                <a:srgbClr val="6200A2"/>
              </a:buClr>
            </a:pPr>
            <a:r>
              <a:rPr lang="en-GB" sz="7200" b="1" dirty="0">
                <a:solidFill>
                  <a:srgbClr val="6200A2"/>
                </a:solidFill>
                <a:latin typeface="Gill Sans MT" charset="0"/>
              </a:rPr>
              <a:t>£4 MILLION</a:t>
            </a:r>
            <a:r>
              <a:rPr lang="en-US" sz="3200" dirty="0">
                <a:solidFill>
                  <a:srgbClr val="6200A2"/>
                </a:solidFill>
                <a:latin typeface="Gill Sans MT" charset="0"/>
              </a:rPr>
              <a:t> </a:t>
            </a:r>
            <a:r>
              <a:rPr lang="en-US" sz="3200" b="1" dirty="0">
                <a:solidFill>
                  <a:srgbClr val="6200A2"/>
                </a:solidFill>
                <a:latin typeface="Gill Sans MT" charset="0"/>
              </a:rPr>
              <a:t> </a:t>
            </a:r>
          </a:p>
          <a:p>
            <a:pPr>
              <a:buClr>
                <a:srgbClr val="6200A2"/>
              </a:buClr>
              <a:buFont typeface="Times" charset="0"/>
              <a:buNone/>
            </a:pPr>
            <a:endParaRPr lang="en-US" sz="3200" dirty="0">
              <a:solidFill>
                <a:srgbClr val="6200A2"/>
              </a:solidFill>
              <a:latin typeface="Gill Sans MT" charset="0"/>
            </a:endParaRPr>
          </a:p>
        </p:txBody>
      </p:sp>
      <p:pic>
        <p:nvPicPr>
          <p:cNvPr id="26628" name="Picture 5" descr="Parish Giving Scheme Logo horizontal F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445125"/>
            <a:ext cx="30956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3850" y="260350"/>
            <a:ext cx="84248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GB" sz="4800" b="1" dirty="0" smtClean="0">
                <a:solidFill>
                  <a:srgbClr val="542C8E"/>
                </a:solidFill>
                <a:latin typeface="Gill Sans MT" charset="0"/>
                <a:ea typeface="MS PGothic" charset="0"/>
                <a:cs typeface="MS PGothic" charset="0"/>
              </a:rPr>
              <a:t>Every Monday Morning… </a:t>
            </a:r>
            <a:endParaRPr lang="en-US" sz="4800" dirty="0">
              <a:solidFill>
                <a:srgbClr val="542C8E"/>
              </a:solidFill>
              <a:latin typeface="Gill Sans MT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75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iocese Colour Cross"/>
          <p:cNvPicPr>
            <a:picLocks noChangeAspect="1" noChangeArrowheads="1"/>
          </p:cNvPicPr>
          <p:nvPr/>
        </p:nvPicPr>
        <p:blipFill>
          <a:blip r:embed="rId3">
            <a:lum bright="80000" contrast="-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022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2667000" y="8382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468313" y="476250"/>
            <a:ext cx="2867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800" b="1">
                <a:solidFill>
                  <a:srgbClr val="B89CE0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Koinonia:</a:t>
            </a:r>
            <a:endParaRPr lang="en-US" altLang="en-US" sz="4800" b="1">
              <a:solidFill>
                <a:srgbClr val="B89CE0"/>
              </a:solidFill>
              <a:latin typeface="Gill Sans MT" panose="020B0502020104020203" pitchFamily="34" charset="0"/>
              <a:ea typeface="MS PGothic" panose="020B0600070205080204" pitchFamily="34" charset="-128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611188" y="1628775"/>
            <a:ext cx="8353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Clr>
                <a:srgbClr val="6200A2"/>
              </a:buClr>
              <a:buFontTx/>
              <a:buNone/>
            </a:pPr>
            <a:r>
              <a:rPr lang="en-US" altLang="en-US" sz="3000">
                <a:solidFill>
                  <a:srgbClr val="542C8E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Fellowship, communion together – giving in community.</a:t>
            </a:r>
          </a:p>
        </p:txBody>
      </p:sp>
      <p:pic>
        <p:nvPicPr>
          <p:cNvPr id="43014" name="Picture 5" descr="Parish Giving Scheme Logo horizontal F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445125"/>
            <a:ext cx="30956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358900" y="2103438"/>
            <a:ext cx="6997700" cy="2735262"/>
            <a:chOff x="1359536" y="2104207"/>
            <a:chExt cx="6996840" cy="2734547"/>
          </a:xfrm>
        </p:grpSpPr>
        <p:pic>
          <p:nvPicPr>
            <p:cNvPr id="43016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77088">
              <a:off x="1359536" y="2104207"/>
              <a:ext cx="4931545" cy="2734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7" name="Rectangle 5"/>
            <p:cNvSpPr>
              <a:spLocks noChangeArrowheads="1"/>
            </p:cNvSpPr>
            <p:nvPr/>
          </p:nvSpPr>
          <p:spPr bwMode="auto">
            <a:xfrm>
              <a:off x="5617180" y="2969690"/>
              <a:ext cx="273919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buClr>
                  <a:srgbClr val="6200A2"/>
                </a:buClr>
                <a:buFontTx/>
                <a:buNone/>
              </a:pPr>
              <a:r>
                <a:rPr lang="en-US" altLang="en-US" sz="4000">
                  <a:solidFill>
                    <a:srgbClr val="542C8E"/>
                  </a:solidFill>
                  <a:latin typeface="Gill Sans MT" panose="020B0502020104020203" pitchFamily="34" charset="0"/>
                  <a:ea typeface="MS PGothic" panose="020B0600070205080204" pitchFamily="34" charset="-128"/>
                </a:rPr>
                <a:t>Coin in ‘ere!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006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Diocese Colour Cross"/>
          <p:cNvPicPr>
            <a:picLocks noChangeAspect="1" noChangeArrowheads="1"/>
          </p:cNvPicPr>
          <p:nvPr/>
        </p:nvPicPr>
        <p:blipFill>
          <a:blip r:embed="rId3">
            <a:lum bright="80000" contrast="-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888"/>
            <a:ext cx="168910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323850" y="260350"/>
            <a:ext cx="84248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GB" sz="4800" b="1" dirty="0" smtClean="0">
                <a:solidFill>
                  <a:srgbClr val="542C8E"/>
                </a:solidFill>
                <a:latin typeface="Gill Sans MT" charset="0"/>
                <a:ea typeface="MS PGothic" charset="0"/>
                <a:cs typeface="MS PGothic" charset="0"/>
              </a:rPr>
              <a:t>Examples:</a:t>
            </a:r>
            <a:endParaRPr lang="en-US" sz="4800" dirty="0">
              <a:solidFill>
                <a:srgbClr val="542C8E"/>
              </a:solidFill>
              <a:latin typeface="Gill Sans MT" charset="0"/>
              <a:ea typeface="MS PGothic" charset="0"/>
              <a:cs typeface="MS PGothic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035732"/>
              </p:ext>
            </p:extLst>
          </p:nvPr>
        </p:nvGraphicFramePr>
        <p:xfrm>
          <a:off x="179388" y="1916113"/>
          <a:ext cx="8640762" cy="3047382"/>
        </p:xfrm>
        <a:graphic>
          <a:graphicData uri="http://schemas.openxmlformats.org/drawingml/2006/table">
            <a:tbl>
              <a:tblPr/>
              <a:tblGrid>
                <a:gridCol w="25109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414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01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8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87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"/>
                        <a:ea typeface="ＭＳ Ｐゴシック" charset="0"/>
                        <a:cs typeface="Gill Sans"/>
                      </a:endParaRPr>
                    </a:p>
                  </a:txBody>
                  <a:tcPr marL="91452" marR="91452" marT="45615" marB="45615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/>
                          <a:ea typeface="ＭＳ Ｐゴシック" charset="0"/>
                          <a:cs typeface="Gill Sans"/>
                        </a:rPr>
                        <a:t>Portsmouth</a:t>
                      </a:r>
                      <a:endParaRPr kumimoji="0" lang="en-GB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"/>
                        <a:ea typeface="ＭＳ Ｐゴシック" charset="0"/>
                        <a:cs typeface="Gill Sans"/>
                      </a:endParaRPr>
                    </a:p>
                  </a:txBody>
                  <a:tcPr marL="91452" marR="91452" marT="45615" marB="456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/>
                          <a:ea typeface="ＭＳ Ｐゴシック" charset="0"/>
                          <a:cs typeface="Gill Sans"/>
                        </a:rPr>
                        <a:t>Liverpool</a:t>
                      </a:r>
                    </a:p>
                  </a:txBody>
                  <a:tcPr marL="91452" marR="91452" marT="45615" marB="456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/>
                          <a:ea typeface="ＭＳ Ｐゴシック" charset="0"/>
                          <a:cs typeface="Gill Sans"/>
                        </a:rPr>
                        <a:t>Newcastle</a:t>
                      </a:r>
                      <a:endParaRPr kumimoji="0" lang="en-GB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"/>
                        <a:ea typeface="ＭＳ Ｐゴシック" charset="0"/>
                        <a:cs typeface="Gill Sans"/>
                      </a:endParaRPr>
                    </a:p>
                  </a:txBody>
                  <a:tcPr marL="91452" marR="91452" marT="45615" marB="45615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9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ＭＳ Ｐゴシック" charset="0"/>
                          <a:cs typeface="Gill Sans"/>
                        </a:rPr>
                        <a:t>Average Weekly Giving (Diocese)</a:t>
                      </a:r>
                    </a:p>
                  </a:txBody>
                  <a:tcPr marL="91452" marR="91452" marT="45615" marB="45615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ＭＳ Ｐゴシック" charset="0"/>
                          <a:cs typeface="Gill Sans"/>
                        </a:rPr>
                        <a:t>£10.91</a:t>
                      </a:r>
                      <a:endParaRPr kumimoji="0" lang="en-GB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ea typeface="ＭＳ Ｐゴシック" charset="0"/>
                        <a:cs typeface="Gill Sans"/>
                      </a:endParaRPr>
                    </a:p>
                  </a:txBody>
                  <a:tcPr marL="91452" marR="91452" marT="45615" marB="456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ＭＳ Ｐゴシック" charset="0"/>
                          <a:cs typeface="Gill Sans"/>
                        </a:rPr>
                        <a:t>£9.98</a:t>
                      </a:r>
                      <a:endParaRPr kumimoji="0" lang="en-GB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ea typeface="ＭＳ Ｐゴシック" charset="0"/>
                        <a:cs typeface="Gill Sans"/>
                      </a:endParaRPr>
                    </a:p>
                  </a:txBody>
                  <a:tcPr marL="91452" marR="91452" marT="45615" marB="456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ＭＳ Ｐゴシック" charset="0"/>
                          <a:cs typeface="Gill Sans"/>
                        </a:rPr>
                        <a:t>£8.12</a:t>
                      </a:r>
                      <a:endParaRPr kumimoji="0" lang="en-GB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ea typeface="ＭＳ Ｐゴシック" charset="0"/>
                        <a:cs typeface="Gill Sans"/>
                      </a:endParaRPr>
                    </a:p>
                  </a:txBody>
                  <a:tcPr marL="91452" marR="91452" marT="45615" marB="45615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19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ＭＳ Ｐゴシック" charset="0"/>
                          <a:cs typeface="Gill Sans"/>
                        </a:rPr>
                        <a:t>Average Weekly Giving (PGS)</a:t>
                      </a:r>
                    </a:p>
                  </a:txBody>
                  <a:tcPr marL="91452" marR="91452" marT="45615" marB="45615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ＭＳ Ｐゴシック" charset="0"/>
                          <a:cs typeface="Gill Sans"/>
                        </a:rPr>
                        <a:t>£</a:t>
                      </a:r>
                      <a:r>
                        <a:rPr kumimoji="0" lang="en-GB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ＭＳ Ｐゴシック" charset="0"/>
                          <a:cs typeface="Gill Sans"/>
                        </a:rPr>
                        <a:t>15.50</a:t>
                      </a:r>
                      <a:endParaRPr kumimoji="0" lang="en-GB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ea typeface="ＭＳ Ｐゴシック" charset="0"/>
                        <a:cs typeface="Gill San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ea typeface="ＭＳ Ｐゴシック" charset="0"/>
                        <a:cs typeface="Gill San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42C8E"/>
                          </a:solidFill>
                          <a:effectLst/>
                          <a:latin typeface="Gill Sans"/>
                          <a:ea typeface="ＭＳ Ｐゴシック" charset="0"/>
                          <a:cs typeface="Gill Sans"/>
                        </a:rPr>
                        <a:t>+42%</a:t>
                      </a:r>
                      <a:endParaRPr kumimoji="0" lang="en-GB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542C8E"/>
                        </a:solidFill>
                        <a:effectLst/>
                        <a:latin typeface="Gill Sans"/>
                        <a:ea typeface="ＭＳ Ｐゴシック" charset="0"/>
                        <a:cs typeface="Gill Sans"/>
                      </a:endParaRPr>
                    </a:p>
                  </a:txBody>
                  <a:tcPr marL="91452" marR="91452" marT="45615" marB="456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ＭＳ Ｐゴシック" charset="0"/>
                          <a:cs typeface="Gill Sans"/>
                        </a:rPr>
                        <a:t>£</a:t>
                      </a:r>
                      <a:r>
                        <a:rPr kumimoji="0" lang="en-GB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ＭＳ Ｐゴシック" charset="0"/>
                          <a:cs typeface="Gill Sans"/>
                        </a:rPr>
                        <a:t>15.11</a:t>
                      </a:r>
                      <a:endParaRPr kumimoji="0" lang="en-GB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ea typeface="ＭＳ Ｐゴシック" charset="0"/>
                        <a:cs typeface="Gill San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ea typeface="ＭＳ Ｐゴシック" charset="0"/>
                        <a:cs typeface="Gill San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42C8E"/>
                          </a:solidFill>
                          <a:effectLst/>
                          <a:latin typeface="Gill Sans"/>
                          <a:ea typeface="ＭＳ Ｐゴシック" charset="0"/>
                          <a:cs typeface="Gill Sans"/>
                        </a:rPr>
                        <a:t>+51%</a:t>
                      </a:r>
                      <a:endParaRPr kumimoji="0" lang="en-GB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542C8E"/>
                        </a:solidFill>
                        <a:effectLst/>
                        <a:latin typeface="Gill Sans"/>
                        <a:ea typeface="ＭＳ Ｐゴシック" charset="0"/>
                        <a:cs typeface="Gill Sans"/>
                      </a:endParaRPr>
                    </a:p>
                  </a:txBody>
                  <a:tcPr marL="91452" marR="91452" marT="45615" marB="456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ＭＳ Ｐゴシック" charset="0"/>
                          <a:cs typeface="Gill Sans"/>
                        </a:rPr>
                        <a:t>£</a:t>
                      </a:r>
                      <a:r>
                        <a:rPr kumimoji="0" lang="en-GB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ＭＳ Ｐゴシック" charset="0"/>
                          <a:cs typeface="Gill Sans"/>
                        </a:rPr>
                        <a:t>17.27*</a:t>
                      </a:r>
                      <a:endParaRPr kumimoji="0" lang="en-GB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ea typeface="ＭＳ Ｐゴシック" charset="0"/>
                        <a:cs typeface="Gill San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542C8E"/>
                        </a:solidFill>
                        <a:effectLst/>
                        <a:latin typeface="Gill Sans"/>
                        <a:ea typeface="ＭＳ Ｐゴシック" charset="0"/>
                        <a:cs typeface="Gill San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42C8E"/>
                          </a:solidFill>
                          <a:effectLst/>
                          <a:latin typeface="Gill Sans"/>
                          <a:ea typeface="ＭＳ Ｐゴシック" charset="0"/>
                          <a:cs typeface="Gill Sans"/>
                        </a:rPr>
                        <a:t>+113%</a:t>
                      </a:r>
                      <a:endParaRPr kumimoji="0" lang="en-GB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542C8E"/>
                        </a:solidFill>
                        <a:effectLst/>
                        <a:latin typeface="Gill Sans"/>
                        <a:ea typeface="ＭＳ Ｐゴシック" charset="0"/>
                        <a:cs typeface="Gill Sans"/>
                      </a:endParaRPr>
                    </a:p>
                  </a:txBody>
                  <a:tcPr marL="91452" marR="91452" marT="45615" marB="45615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6886" name="Rectangle 4"/>
          <p:cNvSpPr>
            <a:spLocks noChangeArrowheads="1"/>
          </p:cNvSpPr>
          <p:nvPr/>
        </p:nvSpPr>
        <p:spPr bwMode="auto">
          <a:xfrm>
            <a:off x="250825" y="5626893"/>
            <a:ext cx="55451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6200A2"/>
              </a:buClr>
              <a:buFont typeface="Times" charset="0"/>
              <a:buNone/>
            </a:pPr>
            <a:r>
              <a:rPr lang="en-US" dirty="0">
                <a:solidFill>
                  <a:srgbClr val="542C8E"/>
                </a:solidFill>
                <a:latin typeface="Gill Sans MT" charset="0"/>
                <a:ea typeface="MS PGothic" charset="0"/>
                <a:cs typeface="MS PGothic" charset="0"/>
              </a:rPr>
              <a:t>Source: </a:t>
            </a:r>
            <a:r>
              <a:rPr lang="en-US" dirty="0" smtClean="0">
                <a:solidFill>
                  <a:srgbClr val="542C8E"/>
                </a:solidFill>
                <a:latin typeface="Gill Sans MT" charset="0"/>
                <a:ea typeface="MS PGothic" charset="0"/>
                <a:cs typeface="MS PGothic" charset="0"/>
              </a:rPr>
              <a:t>2016 </a:t>
            </a:r>
            <a:r>
              <a:rPr lang="en-US" dirty="0">
                <a:solidFill>
                  <a:srgbClr val="542C8E"/>
                </a:solidFill>
                <a:latin typeface="Gill Sans MT" charset="0"/>
                <a:ea typeface="MS PGothic" charset="0"/>
                <a:cs typeface="MS PGothic" charset="0"/>
              </a:rPr>
              <a:t>Parish Finance Returns, </a:t>
            </a:r>
            <a:br>
              <a:rPr lang="en-US" dirty="0">
                <a:solidFill>
                  <a:srgbClr val="542C8E"/>
                </a:solidFill>
                <a:latin typeface="Gill Sans MT" charset="0"/>
                <a:ea typeface="MS PGothic" charset="0"/>
                <a:cs typeface="MS PGothic" charset="0"/>
              </a:rPr>
            </a:br>
            <a:r>
              <a:rPr lang="en-US" dirty="0">
                <a:solidFill>
                  <a:srgbClr val="542C8E"/>
                </a:solidFill>
                <a:latin typeface="Gill Sans MT" charset="0"/>
                <a:ea typeface="MS PGothic" charset="0"/>
                <a:cs typeface="MS PGothic" charset="0"/>
              </a:rPr>
              <a:t>PGS data for </a:t>
            </a:r>
            <a:r>
              <a:rPr lang="en-US" dirty="0" smtClean="0">
                <a:solidFill>
                  <a:srgbClr val="542C8E"/>
                </a:solidFill>
                <a:latin typeface="Gill Sans MT" charset="0"/>
                <a:ea typeface="MS PGothic" charset="0"/>
                <a:cs typeface="MS PGothic" charset="0"/>
              </a:rPr>
              <a:t>2018</a:t>
            </a:r>
            <a:br>
              <a:rPr lang="en-US" dirty="0" smtClean="0">
                <a:solidFill>
                  <a:srgbClr val="542C8E"/>
                </a:solidFill>
                <a:latin typeface="Gill Sans MT" charset="0"/>
                <a:ea typeface="MS PGothic" charset="0"/>
                <a:cs typeface="MS PGothic" charset="0"/>
              </a:rPr>
            </a:br>
            <a:r>
              <a:rPr lang="en-US" dirty="0" smtClean="0">
                <a:solidFill>
                  <a:srgbClr val="542C8E"/>
                </a:solidFill>
                <a:latin typeface="Gill Sans MT" charset="0"/>
                <a:ea typeface="MS PGothic" charset="0"/>
                <a:cs typeface="MS PGothic" charset="0"/>
              </a:rPr>
              <a:t>Newcastle – currently only c200 givers</a:t>
            </a:r>
            <a:endParaRPr lang="en-US" dirty="0">
              <a:solidFill>
                <a:srgbClr val="542C8E"/>
              </a:solidFill>
              <a:latin typeface="Gill Sans MT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41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Diocese Colour Cross"/>
          <p:cNvPicPr>
            <a:picLocks noChangeAspect="1" noChangeArrowheads="1"/>
          </p:cNvPicPr>
          <p:nvPr/>
        </p:nvPicPr>
        <p:blipFill>
          <a:blip r:embed="rId3">
            <a:lum bright="80000" contrast="-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888"/>
            <a:ext cx="168910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TextBox 2"/>
          <p:cNvSpPr txBox="1">
            <a:spLocks noChangeArrowheads="1"/>
          </p:cNvSpPr>
          <p:nvPr/>
        </p:nvSpPr>
        <p:spPr bwMode="auto">
          <a:xfrm>
            <a:off x="395288" y="2060575"/>
            <a:ext cx="8497887" cy="226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endParaRPr lang="en-GB" sz="1000" dirty="0">
              <a:solidFill>
                <a:srgbClr val="542C8E"/>
              </a:solidFill>
              <a:latin typeface="Gill Sans MT" charset="0"/>
            </a:endParaRPr>
          </a:p>
          <a:p>
            <a:pPr algn="ctr">
              <a:spcAft>
                <a:spcPts val="600"/>
              </a:spcAft>
            </a:pPr>
            <a:r>
              <a:rPr lang="en-GB" sz="4000" b="1" dirty="0">
                <a:solidFill>
                  <a:srgbClr val="000000"/>
                </a:solidFill>
                <a:latin typeface="Gill Sans" charset="0"/>
                <a:cs typeface="Gill Sans" charset="0"/>
              </a:rPr>
              <a:t>Delivered Locally</a:t>
            </a:r>
          </a:p>
          <a:p>
            <a:pPr algn="ctr">
              <a:spcAft>
                <a:spcPts val="600"/>
              </a:spcAft>
            </a:pPr>
            <a:endParaRPr lang="en-GB" sz="1400" b="1" dirty="0">
              <a:solidFill>
                <a:srgbClr val="000000"/>
              </a:solidFill>
              <a:latin typeface="Gill Sans" charset="0"/>
              <a:cs typeface="Gill Sans" charset="0"/>
            </a:endParaRPr>
          </a:p>
          <a:p>
            <a:pPr algn="ctr">
              <a:spcAft>
                <a:spcPts val="600"/>
              </a:spcAft>
            </a:pPr>
            <a:r>
              <a:rPr lang="en-GB" sz="3400" dirty="0">
                <a:solidFill>
                  <a:srgbClr val="000000"/>
                </a:solidFill>
                <a:latin typeface="Gill Sans" charset="0"/>
                <a:cs typeface="Gill Sans" charset="0"/>
              </a:rPr>
              <a:t>Administered Centrally </a:t>
            </a:r>
          </a:p>
          <a:p>
            <a:pPr algn="ctr">
              <a:spcAft>
                <a:spcPts val="600"/>
              </a:spcAft>
            </a:pPr>
            <a:r>
              <a:rPr lang="en-GB" dirty="0">
                <a:solidFill>
                  <a:srgbClr val="000000"/>
                </a:solidFill>
                <a:latin typeface="Gill Sans" charset="0"/>
                <a:cs typeface="Gill Sans" charset="0"/>
              </a:rPr>
              <a:t> </a:t>
            </a:r>
            <a:endParaRPr lang="en-GB" dirty="0">
              <a:solidFill>
                <a:srgbClr val="542C8E"/>
              </a:solidFill>
              <a:latin typeface="Gill Sans MT" charset="0"/>
            </a:endParaRPr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323850" y="260350"/>
            <a:ext cx="84248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GB" sz="4800" b="1">
                <a:solidFill>
                  <a:srgbClr val="542C8E"/>
                </a:solidFill>
                <a:latin typeface="Gill Sans MT" charset="0"/>
                <a:ea typeface="MS PGothic" charset="0"/>
                <a:cs typeface="MS PGothic" charset="0"/>
              </a:rPr>
              <a:t>Unique Benefit 3</a:t>
            </a:r>
            <a:endParaRPr lang="en-US" sz="4800">
              <a:solidFill>
                <a:srgbClr val="542C8E"/>
              </a:solidFill>
              <a:latin typeface="Gill Sans MT" charset="0"/>
              <a:ea typeface="MS PGothic" charset="0"/>
              <a:cs typeface="MS PGothic" charset="0"/>
            </a:endParaRPr>
          </a:p>
        </p:txBody>
      </p:sp>
      <p:pic>
        <p:nvPicPr>
          <p:cNvPr id="38916" name="Picture 6" descr="Parish Giving Scheme Logo horizontal F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516563"/>
            <a:ext cx="30956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8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84263" y="650818"/>
            <a:ext cx="8059737" cy="6053195"/>
            <a:chOff x="1084263" y="650818"/>
            <a:chExt cx="8059737" cy="6053195"/>
          </a:xfrm>
        </p:grpSpPr>
        <p:sp>
          <p:nvSpPr>
            <p:cNvPr id="29697" name="Freeform 7"/>
            <p:cNvSpPr>
              <a:spLocks/>
            </p:cNvSpPr>
            <p:nvPr/>
          </p:nvSpPr>
          <p:spPr bwMode="auto">
            <a:xfrm>
              <a:off x="1084263" y="5794375"/>
              <a:ext cx="933450" cy="909638"/>
            </a:xfrm>
            <a:custGeom>
              <a:avLst/>
              <a:gdLst>
                <a:gd name="T0" fmla="*/ 2147483647 w 123"/>
                <a:gd name="T1" fmla="*/ 2147483647 h 118"/>
                <a:gd name="T2" fmla="*/ 2147483647 w 123"/>
                <a:gd name="T3" fmla="*/ 2147483647 h 118"/>
                <a:gd name="T4" fmla="*/ 2147483647 w 123"/>
                <a:gd name="T5" fmla="*/ 2147483647 h 118"/>
                <a:gd name="T6" fmla="*/ 2147483647 w 123"/>
                <a:gd name="T7" fmla="*/ 2147483647 h 118"/>
                <a:gd name="T8" fmla="*/ 2147483647 w 123"/>
                <a:gd name="T9" fmla="*/ 2147483647 h 118"/>
                <a:gd name="T10" fmla="*/ 2147483647 w 123"/>
                <a:gd name="T11" fmla="*/ 2147483647 h 118"/>
                <a:gd name="T12" fmla="*/ 2147483647 w 123"/>
                <a:gd name="T13" fmla="*/ 2147483647 h 118"/>
                <a:gd name="T14" fmla="*/ 2147483647 w 123"/>
                <a:gd name="T15" fmla="*/ 2147483647 h 118"/>
                <a:gd name="T16" fmla="*/ 2147483647 w 123"/>
                <a:gd name="T17" fmla="*/ 2147483647 h 118"/>
                <a:gd name="T18" fmla="*/ 2147483647 w 123"/>
                <a:gd name="T19" fmla="*/ 2147483647 h 118"/>
                <a:gd name="T20" fmla="*/ 2147483647 w 123"/>
                <a:gd name="T21" fmla="*/ 2147483647 h 118"/>
                <a:gd name="T22" fmla="*/ 2147483647 w 123"/>
                <a:gd name="T23" fmla="*/ 2147483647 h 118"/>
                <a:gd name="T24" fmla="*/ 2147483647 w 123"/>
                <a:gd name="T25" fmla="*/ 2147483647 h 118"/>
                <a:gd name="T26" fmla="*/ 2147483647 w 123"/>
                <a:gd name="T27" fmla="*/ 2147483647 h 118"/>
                <a:gd name="T28" fmla="*/ 2147483647 w 123"/>
                <a:gd name="T29" fmla="*/ 2147483647 h 118"/>
                <a:gd name="T30" fmla="*/ 2147483647 w 123"/>
                <a:gd name="T31" fmla="*/ 0 h 118"/>
                <a:gd name="T32" fmla="*/ 2147483647 w 123"/>
                <a:gd name="T33" fmla="*/ 2147483647 h 118"/>
                <a:gd name="T34" fmla="*/ 2147483647 w 123"/>
                <a:gd name="T35" fmla="*/ 2147483647 h 118"/>
                <a:gd name="T36" fmla="*/ 2147483647 w 123"/>
                <a:gd name="T37" fmla="*/ 2147483647 h 118"/>
                <a:gd name="T38" fmla="*/ 2147483647 w 123"/>
                <a:gd name="T39" fmla="*/ 2147483647 h 118"/>
                <a:gd name="T40" fmla="*/ 2147483647 w 123"/>
                <a:gd name="T41" fmla="*/ 2147483647 h 118"/>
                <a:gd name="T42" fmla="*/ 2147483647 w 123"/>
                <a:gd name="T43" fmla="*/ 2147483647 h 118"/>
                <a:gd name="T44" fmla="*/ 2147483647 w 123"/>
                <a:gd name="T45" fmla="*/ 2147483647 h 118"/>
                <a:gd name="T46" fmla="*/ 2147483647 w 123"/>
                <a:gd name="T47" fmla="*/ 2147483647 h 118"/>
                <a:gd name="T48" fmla="*/ 2147483647 w 123"/>
                <a:gd name="T49" fmla="*/ 2147483647 h 118"/>
                <a:gd name="T50" fmla="*/ 2147483647 w 123"/>
                <a:gd name="T51" fmla="*/ 2147483647 h 118"/>
                <a:gd name="T52" fmla="*/ 2147483647 w 123"/>
                <a:gd name="T53" fmla="*/ 2147483647 h 118"/>
                <a:gd name="T54" fmla="*/ 2147483647 w 123"/>
                <a:gd name="T55" fmla="*/ 2147483647 h 118"/>
                <a:gd name="T56" fmla="*/ 2147483647 w 123"/>
                <a:gd name="T57" fmla="*/ 2147483647 h 118"/>
                <a:gd name="T58" fmla="*/ 2147483647 w 123"/>
                <a:gd name="T59" fmla="*/ 2147483647 h 118"/>
                <a:gd name="T60" fmla="*/ 2147483647 w 123"/>
                <a:gd name="T61" fmla="*/ 2147483647 h 118"/>
                <a:gd name="T62" fmla="*/ 2147483647 w 123"/>
                <a:gd name="T63" fmla="*/ 2147483647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23" h="118">
                  <a:moveTo>
                    <a:pt x="46" y="118"/>
                  </a:moveTo>
                  <a:cubicBezTo>
                    <a:pt x="45" y="118"/>
                    <a:pt x="45" y="118"/>
                    <a:pt x="44" y="118"/>
                  </a:cubicBezTo>
                  <a:cubicBezTo>
                    <a:pt x="43" y="114"/>
                    <a:pt x="43" y="110"/>
                    <a:pt x="43" y="107"/>
                  </a:cubicBezTo>
                  <a:cubicBezTo>
                    <a:pt x="33" y="101"/>
                    <a:pt x="30" y="98"/>
                    <a:pt x="20" y="99"/>
                  </a:cubicBezTo>
                  <a:cubicBezTo>
                    <a:pt x="19" y="102"/>
                    <a:pt x="19" y="104"/>
                    <a:pt x="18" y="107"/>
                  </a:cubicBezTo>
                  <a:cubicBezTo>
                    <a:pt x="0" y="105"/>
                    <a:pt x="18" y="91"/>
                    <a:pt x="24" y="87"/>
                  </a:cubicBezTo>
                  <a:cubicBezTo>
                    <a:pt x="26" y="88"/>
                    <a:pt x="29" y="89"/>
                    <a:pt x="32" y="89"/>
                  </a:cubicBezTo>
                  <a:cubicBezTo>
                    <a:pt x="32" y="88"/>
                    <a:pt x="32" y="88"/>
                    <a:pt x="32" y="87"/>
                  </a:cubicBezTo>
                  <a:cubicBezTo>
                    <a:pt x="37" y="85"/>
                    <a:pt x="43" y="85"/>
                    <a:pt x="45" y="77"/>
                  </a:cubicBezTo>
                  <a:cubicBezTo>
                    <a:pt x="46" y="77"/>
                    <a:pt x="48" y="77"/>
                    <a:pt x="49" y="77"/>
                  </a:cubicBezTo>
                  <a:cubicBezTo>
                    <a:pt x="52" y="70"/>
                    <a:pt x="53" y="64"/>
                    <a:pt x="60" y="61"/>
                  </a:cubicBezTo>
                  <a:cubicBezTo>
                    <a:pt x="63" y="54"/>
                    <a:pt x="64" y="47"/>
                    <a:pt x="66" y="45"/>
                  </a:cubicBezTo>
                  <a:cubicBezTo>
                    <a:pt x="68" y="46"/>
                    <a:pt x="71" y="47"/>
                    <a:pt x="73" y="48"/>
                  </a:cubicBezTo>
                  <a:cubicBezTo>
                    <a:pt x="73" y="47"/>
                    <a:pt x="72" y="46"/>
                    <a:pt x="72" y="44"/>
                  </a:cubicBezTo>
                  <a:cubicBezTo>
                    <a:pt x="79" y="41"/>
                    <a:pt x="95" y="24"/>
                    <a:pt x="98" y="17"/>
                  </a:cubicBezTo>
                  <a:cubicBezTo>
                    <a:pt x="99" y="3"/>
                    <a:pt x="99" y="3"/>
                    <a:pt x="101" y="0"/>
                  </a:cubicBezTo>
                  <a:cubicBezTo>
                    <a:pt x="105" y="4"/>
                    <a:pt x="104" y="13"/>
                    <a:pt x="104" y="20"/>
                  </a:cubicBezTo>
                  <a:cubicBezTo>
                    <a:pt x="106" y="20"/>
                    <a:pt x="108" y="20"/>
                    <a:pt x="110" y="20"/>
                  </a:cubicBezTo>
                  <a:cubicBezTo>
                    <a:pt x="109" y="25"/>
                    <a:pt x="109" y="25"/>
                    <a:pt x="111" y="29"/>
                  </a:cubicBezTo>
                  <a:cubicBezTo>
                    <a:pt x="112" y="29"/>
                    <a:pt x="114" y="29"/>
                    <a:pt x="115" y="29"/>
                  </a:cubicBezTo>
                  <a:cubicBezTo>
                    <a:pt x="116" y="37"/>
                    <a:pt x="119" y="57"/>
                    <a:pt x="122" y="64"/>
                  </a:cubicBezTo>
                  <a:cubicBezTo>
                    <a:pt x="121" y="64"/>
                    <a:pt x="120" y="65"/>
                    <a:pt x="120" y="65"/>
                  </a:cubicBezTo>
                  <a:cubicBezTo>
                    <a:pt x="120" y="67"/>
                    <a:pt x="120" y="68"/>
                    <a:pt x="120" y="70"/>
                  </a:cubicBezTo>
                  <a:cubicBezTo>
                    <a:pt x="121" y="70"/>
                    <a:pt x="122" y="70"/>
                    <a:pt x="123" y="71"/>
                  </a:cubicBezTo>
                  <a:cubicBezTo>
                    <a:pt x="123" y="71"/>
                    <a:pt x="122" y="72"/>
                    <a:pt x="122" y="73"/>
                  </a:cubicBezTo>
                  <a:cubicBezTo>
                    <a:pt x="115" y="66"/>
                    <a:pt x="90" y="72"/>
                    <a:pt x="83" y="73"/>
                  </a:cubicBezTo>
                  <a:cubicBezTo>
                    <a:pt x="81" y="75"/>
                    <a:pt x="81" y="75"/>
                    <a:pt x="79" y="84"/>
                  </a:cubicBezTo>
                  <a:cubicBezTo>
                    <a:pt x="72" y="87"/>
                    <a:pt x="69" y="86"/>
                    <a:pt x="64" y="92"/>
                  </a:cubicBezTo>
                  <a:cubicBezTo>
                    <a:pt x="63" y="91"/>
                    <a:pt x="63" y="91"/>
                    <a:pt x="62" y="85"/>
                  </a:cubicBezTo>
                  <a:cubicBezTo>
                    <a:pt x="61" y="86"/>
                    <a:pt x="59" y="87"/>
                    <a:pt x="57" y="87"/>
                  </a:cubicBezTo>
                  <a:cubicBezTo>
                    <a:pt x="56" y="94"/>
                    <a:pt x="57" y="106"/>
                    <a:pt x="54" y="112"/>
                  </a:cubicBezTo>
                  <a:cubicBezTo>
                    <a:pt x="49" y="113"/>
                    <a:pt x="49" y="114"/>
                    <a:pt x="46" y="118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98" name="Freeform 8"/>
            <p:cNvSpPr>
              <a:spLocks/>
            </p:cNvSpPr>
            <p:nvPr/>
          </p:nvSpPr>
          <p:spPr bwMode="auto">
            <a:xfrm>
              <a:off x="3663950" y="5638800"/>
              <a:ext cx="258763" cy="307975"/>
            </a:xfrm>
            <a:custGeom>
              <a:avLst/>
              <a:gdLst>
                <a:gd name="T0" fmla="*/ 2147483647 w 34"/>
                <a:gd name="T1" fmla="*/ 2147483647 h 40"/>
                <a:gd name="T2" fmla="*/ 2147483647 w 34"/>
                <a:gd name="T3" fmla="*/ 2147483647 h 40"/>
                <a:gd name="T4" fmla="*/ 2147483647 w 34"/>
                <a:gd name="T5" fmla="*/ 2147483647 h 40"/>
                <a:gd name="T6" fmla="*/ 2147483647 w 34"/>
                <a:gd name="T7" fmla="*/ 2147483647 h 40"/>
                <a:gd name="T8" fmla="*/ 0 w 34"/>
                <a:gd name="T9" fmla="*/ 2147483647 h 40"/>
                <a:gd name="T10" fmla="*/ 2147483647 w 34"/>
                <a:gd name="T11" fmla="*/ 2147483647 h 40"/>
                <a:gd name="T12" fmla="*/ 2147483647 w 34"/>
                <a:gd name="T13" fmla="*/ 2147483647 h 40"/>
                <a:gd name="T14" fmla="*/ 2147483647 w 34"/>
                <a:gd name="T15" fmla="*/ 2147483647 h 40"/>
                <a:gd name="T16" fmla="*/ 2147483647 w 34"/>
                <a:gd name="T17" fmla="*/ 2147483647 h 40"/>
                <a:gd name="T18" fmla="*/ 2147483647 w 34"/>
                <a:gd name="T19" fmla="*/ 2147483647 h 40"/>
                <a:gd name="T20" fmla="*/ 2147483647 w 34"/>
                <a:gd name="T21" fmla="*/ 2147483647 h 40"/>
                <a:gd name="T22" fmla="*/ 2147483647 w 34"/>
                <a:gd name="T23" fmla="*/ 2147483647 h 40"/>
                <a:gd name="T24" fmla="*/ 2147483647 w 34"/>
                <a:gd name="T25" fmla="*/ 2147483647 h 40"/>
                <a:gd name="T26" fmla="*/ 2147483647 w 34"/>
                <a:gd name="T27" fmla="*/ 2147483647 h 40"/>
                <a:gd name="T28" fmla="*/ 2147483647 w 34"/>
                <a:gd name="T29" fmla="*/ 2147483647 h 40"/>
                <a:gd name="T30" fmla="*/ 2147483647 w 34"/>
                <a:gd name="T31" fmla="*/ 2147483647 h 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4" h="40">
                  <a:moveTo>
                    <a:pt x="17" y="39"/>
                  </a:moveTo>
                  <a:cubicBezTo>
                    <a:pt x="17" y="36"/>
                    <a:pt x="17" y="34"/>
                    <a:pt x="18" y="32"/>
                  </a:cubicBezTo>
                  <a:cubicBezTo>
                    <a:pt x="15" y="32"/>
                    <a:pt x="13" y="32"/>
                    <a:pt x="10" y="33"/>
                  </a:cubicBezTo>
                  <a:cubicBezTo>
                    <a:pt x="10" y="35"/>
                    <a:pt x="10" y="36"/>
                    <a:pt x="10" y="38"/>
                  </a:cubicBezTo>
                  <a:cubicBezTo>
                    <a:pt x="7" y="37"/>
                    <a:pt x="3" y="36"/>
                    <a:pt x="0" y="34"/>
                  </a:cubicBezTo>
                  <a:cubicBezTo>
                    <a:pt x="0" y="21"/>
                    <a:pt x="0" y="21"/>
                    <a:pt x="2" y="13"/>
                  </a:cubicBezTo>
                  <a:cubicBezTo>
                    <a:pt x="10" y="9"/>
                    <a:pt x="10" y="9"/>
                    <a:pt x="17" y="9"/>
                  </a:cubicBezTo>
                  <a:cubicBezTo>
                    <a:pt x="17" y="7"/>
                    <a:pt x="18" y="6"/>
                    <a:pt x="19" y="5"/>
                  </a:cubicBezTo>
                  <a:cubicBezTo>
                    <a:pt x="21" y="5"/>
                    <a:pt x="23" y="5"/>
                    <a:pt x="26" y="5"/>
                  </a:cubicBezTo>
                  <a:cubicBezTo>
                    <a:pt x="26" y="3"/>
                    <a:pt x="26" y="2"/>
                    <a:pt x="26" y="1"/>
                  </a:cubicBezTo>
                  <a:cubicBezTo>
                    <a:pt x="31" y="0"/>
                    <a:pt x="31" y="0"/>
                    <a:pt x="34" y="1"/>
                  </a:cubicBezTo>
                  <a:cubicBezTo>
                    <a:pt x="32" y="5"/>
                    <a:pt x="32" y="5"/>
                    <a:pt x="27" y="9"/>
                  </a:cubicBezTo>
                  <a:cubicBezTo>
                    <a:pt x="25" y="17"/>
                    <a:pt x="26" y="27"/>
                    <a:pt x="25" y="35"/>
                  </a:cubicBezTo>
                  <a:cubicBezTo>
                    <a:pt x="23" y="35"/>
                    <a:pt x="21" y="34"/>
                    <a:pt x="19" y="34"/>
                  </a:cubicBezTo>
                  <a:cubicBezTo>
                    <a:pt x="19" y="36"/>
                    <a:pt x="19" y="38"/>
                    <a:pt x="19" y="40"/>
                  </a:cubicBezTo>
                  <a:cubicBezTo>
                    <a:pt x="18" y="39"/>
                    <a:pt x="17" y="39"/>
                    <a:pt x="17" y="39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99" name="Freeform 9"/>
            <p:cNvSpPr>
              <a:spLocks/>
            </p:cNvSpPr>
            <p:nvPr/>
          </p:nvSpPr>
          <p:spPr bwMode="auto">
            <a:xfrm>
              <a:off x="2687638" y="5197475"/>
              <a:ext cx="849312" cy="941388"/>
            </a:xfrm>
            <a:custGeom>
              <a:avLst/>
              <a:gdLst>
                <a:gd name="T0" fmla="*/ 2147483647 w 112"/>
                <a:gd name="T1" fmla="*/ 2147483647 h 122"/>
                <a:gd name="T2" fmla="*/ 2147483647 w 112"/>
                <a:gd name="T3" fmla="*/ 2147483647 h 122"/>
                <a:gd name="T4" fmla="*/ 2147483647 w 112"/>
                <a:gd name="T5" fmla="*/ 2147483647 h 122"/>
                <a:gd name="T6" fmla="*/ 2147483647 w 112"/>
                <a:gd name="T7" fmla="*/ 2147483647 h 122"/>
                <a:gd name="T8" fmla="*/ 0 w 112"/>
                <a:gd name="T9" fmla="*/ 2147483647 h 122"/>
                <a:gd name="T10" fmla="*/ 2147483647 w 112"/>
                <a:gd name="T11" fmla="*/ 2147483647 h 122"/>
                <a:gd name="T12" fmla="*/ 2147483647 w 112"/>
                <a:gd name="T13" fmla="*/ 2147483647 h 122"/>
                <a:gd name="T14" fmla="*/ 2147483647 w 112"/>
                <a:gd name="T15" fmla="*/ 2147483647 h 122"/>
                <a:gd name="T16" fmla="*/ 2147483647 w 112"/>
                <a:gd name="T17" fmla="*/ 2147483647 h 122"/>
                <a:gd name="T18" fmla="*/ 2147483647 w 112"/>
                <a:gd name="T19" fmla="*/ 2147483647 h 122"/>
                <a:gd name="T20" fmla="*/ 2147483647 w 112"/>
                <a:gd name="T21" fmla="*/ 2147483647 h 122"/>
                <a:gd name="T22" fmla="*/ 2147483647 w 112"/>
                <a:gd name="T23" fmla="*/ 2147483647 h 122"/>
                <a:gd name="T24" fmla="*/ 2147483647 w 112"/>
                <a:gd name="T25" fmla="*/ 2147483647 h 122"/>
                <a:gd name="T26" fmla="*/ 2147483647 w 112"/>
                <a:gd name="T27" fmla="*/ 2147483647 h 122"/>
                <a:gd name="T28" fmla="*/ 2147483647 w 112"/>
                <a:gd name="T29" fmla="*/ 2147483647 h 122"/>
                <a:gd name="T30" fmla="*/ 2147483647 w 112"/>
                <a:gd name="T31" fmla="*/ 2147483647 h 122"/>
                <a:gd name="T32" fmla="*/ 2147483647 w 112"/>
                <a:gd name="T33" fmla="*/ 0 h 122"/>
                <a:gd name="T34" fmla="*/ 2147483647 w 112"/>
                <a:gd name="T35" fmla="*/ 2147483647 h 122"/>
                <a:gd name="T36" fmla="*/ 2147483647 w 112"/>
                <a:gd name="T37" fmla="*/ 2147483647 h 122"/>
                <a:gd name="T38" fmla="*/ 2147483647 w 112"/>
                <a:gd name="T39" fmla="*/ 2147483647 h 122"/>
                <a:gd name="T40" fmla="*/ 2147483647 w 112"/>
                <a:gd name="T41" fmla="*/ 2147483647 h 122"/>
                <a:gd name="T42" fmla="*/ 2147483647 w 112"/>
                <a:gd name="T43" fmla="*/ 2147483647 h 122"/>
                <a:gd name="T44" fmla="*/ 2147483647 w 112"/>
                <a:gd name="T45" fmla="*/ 2147483647 h 122"/>
                <a:gd name="T46" fmla="*/ 2147483647 w 112"/>
                <a:gd name="T47" fmla="*/ 2147483647 h 122"/>
                <a:gd name="T48" fmla="*/ 2147483647 w 112"/>
                <a:gd name="T49" fmla="*/ 2147483647 h 122"/>
                <a:gd name="T50" fmla="*/ 2147483647 w 112"/>
                <a:gd name="T51" fmla="*/ 2147483647 h 122"/>
                <a:gd name="T52" fmla="*/ 2147483647 w 112"/>
                <a:gd name="T53" fmla="*/ 2147483647 h 122"/>
                <a:gd name="T54" fmla="*/ 2147483647 w 112"/>
                <a:gd name="T55" fmla="*/ 2147483647 h 122"/>
                <a:gd name="T56" fmla="*/ 2147483647 w 112"/>
                <a:gd name="T57" fmla="*/ 2147483647 h 122"/>
                <a:gd name="T58" fmla="*/ 2147483647 w 112"/>
                <a:gd name="T59" fmla="*/ 2147483647 h 122"/>
                <a:gd name="T60" fmla="*/ 2147483647 w 112"/>
                <a:gd name="T61" fmla="*/ 2147483647 h 12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12" h="122">
                  <a:moveTo>
                    <a:pt x="45" y="122"/>
                  </a:moveTo>
                  <a:cubicBezTo>
                    <a:pt x="43" y="121"/>
                    <a:pt x="42" y="120"/>
                    <a:pt x="40" y="120"/>
                  </a:cubicBezTo>
                  <a:cubicBezTo>
                    <a:pt x="38" y="112"/>
                    <a:pt x="17" y="104"/>
                    <a:pt x="10" y="104"/>
                  </a:cubicBezTo>
                  <a:cubicBezTo>
                    <a:pt x="9" y="101"/>
                    <a:pt x="9" y="99"/>
                    <a:pt x="8" y="97"/>
                  </a:cubicBezTo>
                  <a:cubicBezTo>
                    <a:pt x="2" y="95"/>
                    <a:pt x="4" y="90"/>
                    <a:pt x="0" y="86"/>
                  </a:cubicBezTo>
                  <a:cubicBezTo>
                    <a:pt x="0" y="85"/>
                    <a:pt x="1" y="84"/>
                    <a:pt x="1" y="84"/>
                  </a:cubicBezTo>
                  <a:cubicBezTo>
                    <a:pt x="7" y="89"/>
                    <a:pt x="4" y="94"/>
                    <a:pt x="15" y="94"/>
                  </a:cubicBezTo>
                  <a:cubicBezTo>
                    <a:pt x="21" y="91"/>
                    <a:pt x="28" y="89"/>
                    <a:pt x="34" y="86"/>
                  </a:cubicBezTo>
                  <a:cubicBezTo>
                    <a:pt x="34" y="84"/>
                    <a:pt x="34" y="83"/>
                    <a:pt x="34" y="81"/>
                  </a:cubicBezTo>
                  <a:cubicBezTo>
                    <a:pt x="46" y="75"/>
                    <a:pt x="59" y="75"/>
                    <a:pt x="52" y="54"/>
                  </a:cubicBezTo>
                  <a:cubicBezTo>
                    <a:pt x="62" y="40"/>
                    <a:pt x="57" y="36"/>
                    <a:pt x="58" y="20"/>
                  </a:cubicBezTo>
                  <a:cubicBezTo>
                    <a:pt x="62" y="19"/>
                    <a:pt x="66" y="19"/>
                    <a:pt x="70" y="18"/>
                  </a:cubicBezTo>
                  <a:cubicBezTo>
                    <a:pt x="71" y="11"/>
                    <a:pt x="71" y="11"/>
                    <a:pt x="73" y="7"/>
                  </a:cubicBezTo>
                  <a:cubicBezTo>
                    <a:pt x="74" y="7"/>
                    <a:pt x="76" y="7"/>
                    <a:pt x="77" y="7"/>
                  </a:cubicBezTo>
                  <a:cubicBezTo>
                    <a:pt x="77" y="5"/>
                    <a:pt x="78" y="3"/>
                    <a:pt x="78" y="2"/>
                  </a:cubicBezTo>
                  <a:cubicBezTo>
                    <a:pt x="84" y="5"/>
                    <a:pt x="84" y="5"/>
                    <a:pt x="91" y="6"/>
                  </a:cubicBezTo>
                  <a:cubicBezTo>
                    <a:pt x="92" y="4"/>
                    <a:pt x="93" y="2"/>
                    <a:pt x="94" y="0"/>
                  </a:cubicBezTo>
                  <a:cubicBezTo>
                    <a:pt x="110" y="4"/>
                    <a:pt x="105" y="5"/>
                    <a:pt x="107" y="20"/>
                  </a:cubicBezTo>
                  <a:cubicBezTo>
                    <a:pt x="108" y="20"/>
                    <a:pt x="110" y="20"/>
                    <a:pt x="112" y="20"/>
                  </a:cubicBezTo>
                  <a:cubicBezTo>
                    <a:pt x="110" y="30"/>
                    <a:pt x="107" y="37"/>
                    <a:pt x="97" y="38"/>
                  </a:cubicBezTo>
                  <a:cubicBezTo>
                    <a:pt x="100" y="49"/>
                    <a:pt x="105" y="62"/>
                    <a:pt x="101" y="74"/>
                  </a:cubicBezTo>
                  <a:cubicBezTo>
                    <a:pt x="95" y="73"/>
                    <a:pt x="89" y="71"/>
                    <a:pt x="82" y="70"/>
                  </a:cubicBezTo>
                  <a:cubicBezTo>
                    <a:pt x="82" y="73"/>
                    <a:pt x="82" y="75"/>
                    <a:pt x="82" y="78"/>
                  </a:cubicBezTo>
                  <a:cubicBezTo>
                    <a:pt x="85" y="78"/>
                    <a:pt x="87" y="78"/>
                    <a:pt x="89" y="78"/>
                  </a:cubicBezTo>
                  <a:cubicBezTo>
                    <a:pt x="86" y="88"/>
                    <a:pt x="84" y="95"/>
                    <a:pt x="83" y="106"/>
                  </a:cubicBezTo>
                  <a:cubicBezTo>
                    <a:pt x="82" y="105"/>
                    <a:pt x="81" y="104"/>
                    <a:pt x="80" y="102"/>
                  </a:cubicBezTo>
                  <a:cubicBezTo>
                    <a:pt x="78" y="102"/>
                    <a:pt x="76" y="102"/>
                    <a:pt x="74" y="102"/>
                  </a:cubicBezTo>
                  <a:cubicBezTo>
                    <a:pt x="75" y="109"/>
                    <a:pt x="74" y="110"/>
                    <a:pt x="81" y="112"/>
                  </a:cubicBezTo>
                  <a:cubicBezTo>
                    <a:pt x="79" y="120"/>
                    <a:pt x="79" y="120"/>
                    <a:pt x="77" y="122"/>
                  </a:cubicBezTo>
                  <a:cubicBezTo>
                    <a:pt x="64" y="119"/>
                    <a:pt x="58" y="118"/>
                    <a:pt x="45" y="117"/>
                  </a:cubicBezTo>
                  <a:cubicBezTo>
                    <a:pt x="45" y="119"/>
                    <a:pt x="45" y="120"/>
                    <a:pt x="45" y="122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0" name="Freeform 10"/>
            <p:cNvSpPr>
              <a:spLocks/>
            </p:cNvSpPr>
            <p:nvPr/>
          </p:nvSpPr>
          <p:spPr bwMode="auto">
            <a:xfrm>
              <a:off x="2678113" y="3151188"/>
              <a:ext cx="287337" cy="287337"/>
            </a:xfrm>
            <a:custGeom>
              <a:avLst/>
              <a:gdLst>
                <a:gd name="T0" fmla="*/ 2147483647 w 38"/>
                <a:gd name="T1" fmla="*/ 2147483647 h 37"/>
                <a:gd name="T2" fmla="*/ 2147483647 w 38"/>
                <a:gd name="T3" fmla="*/ 2147483647 h 37"/>
                <a:gd name="T4" fmla="*/ 2147483647 w 38"/>
                <a:gd name="T5" fmla="*/ 2147483647 h 37"/>
                <a:gd name="T6" fmla="*/ 2147483647 w 38"/>
                <a:gd name="T7" fmla="*/ 2147483647 h 37"/>
                <a:gd name="T8" fmla="*/ 2147483647 w 38"/>
                <a:gd name="T9" fmla="*/ 0 h 37"/>
                <a:gd name="T10" fmla="*/ 2147483647 w 38"/>
                <a:gd name="T11" fmla="*/ 2147483647 h 37"/>
                <a:gd name="T12" fmla="*/ 2147483647 w 38"/>
                <a:gd name="T13" fmla="*/ 2147483647 h 37"/>
                <a:gd name="T14" fmla="*/ 2147483647 w 38"/>
                <a:gd name="T15" fmla="*/ 2147483647 h 37"/>
                <a:gd name="T16" fmla="*/ 2147483647 w 38"/>
                <a:gd name="T17" fmla="*/ 2147483647 h 37"/>
                <a:gd name="T18" fmla="*/ 2147483647 w 38"/>
                <a:gd name="T19" fmla="*/ 2147483647 h 37"/>
                <a:gd name="T20" fmla="*/ 2147483647 w 38"/>
                <a:gd name="T21" fmla="*/ 2147483647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37">
                  <a:moveTo>
                    <a:pt x="16" y="37"/>
                  </a:moveTo>
                  <a:cubicBezTo>
                    <a:pt x="14" y="37"/>
                    <a:pt x="13" y="36"/>
                    <a:pt x="11" y="35"/>
                  </a:cubicBezTo>
                  <a:cubicBezTo>
                    <a:pt x="11" y="34"/>
                    <a:pt x="11" y="33"/>
                    <a:pt x="11" y="33"/>
                  </a:cubicBezTo>
                  <a:cubicBezTo>
                    <a:pt x="10" y="32"/>
                    <a:pt x="9" y="32"/>
                    <a:pt x="8" y="31"/>
                  </a:cubicBezTo>
                  <a:cubicBezTo>
                    <a:pt x="4" y="19"/>
                    <a:pt x="0" y="6"/>
                    <a:pt x="14" y="0"/>
                  </a:cubicBezTo>
                  <a:cubicBezTo>
                    <a:pt x="21" y="10"/>
                    <a:pt x="31" y="1"/>
                    <a:pt x="32" y="14"/>
                  </a:cubicBezTo>
                  <a:cubicBezTo>
                    <a:pt x="33" y="14"/>
                    <a:pt x="34" y="14"/>
                    <a:pt x="35" y="14"/>
                  </a:cubicBezTo>
                  <a:cubicBezTo>
                    <a:pt x="36" y="22"/>
                    <a:pt x="38" y="27"/>
                    <a:pt x="38" y="29"/>
                  </a:cubicBezTo>
                  <a:cubicBezTo>
                    <a:pt x="35" y="30"/>
                    <a:pt x="32" y="31"/>
                    <a:pt x="30" y="33"/>
                  </a:cubicBezTo>
                  <a:cubicBezTo>
                    <a:pt x="29" y="34"/>
                    <a:pt x="29" y="35"/>
                    <a:pt x="28" y="36"/>
                  </a:cubicBezTo>
                  <a:cubicBezTo>
                    <a:pt x="24" y="36"/>
                    <a:pt x="20" y="37"/>
                    <a:pt x="16" y="37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1" name="Freeform 11"/>
            <p:cNvSpPr>
              <a:spLocks/>
            </p:cNvSpPr>
            <p:nvPr/>
          </p:nvSpPr>
          <p:spPr bwMode="auto">
            <a:xfrm>
              <a:off x="3232150" y="4102100"/>
              <a:ext cx="250825" cy="315913"/>
            </a:xfrm>
            <a:custGeom>
              <a:avLst/>
              <a:gdLst>
                <a:gd name="T0" fmla="*/ 2147483647 w 33"/>
                <a:gd name="T1" fmla="*/ 2147483647 h 41"/>
                <a:gd name="T2" fmla="*/ 2147483647 w 33"/>
                <a:gd name="T3" fmla="*/ 2147483647 h 41"/>
                <a:gd name="T4" fmla="*/ 2147483647 w 33"/>
                <a:gd name="T5" fmla="*/ 2147483647 h 41"/>
                <a:gd name="T6" fmla="*/ 0 w 33"/>
                <a:gd name="T7" fmla="*/ 2147483647 h 41"/>
                <a:gd name="T8" fmla="*/ 2147483647 w 33"/>
                <a:gd name="T9" fmla="*/ 2147483647 h 41"/>
                <a:gd name="T10" fmla="*/ 2147483647 w 33"/>
                <a:gd name="T11" fmla="*/ 2147483647 h 41"/>
                <a:gd name="T12" fmla="*/ 2147483647 w 33"/>
                <a:gd name="T13" fmla="*/ 2147483647 h 41"/>
                <a:gd name="T14" fmla="*/ 2147483647 w 33"/>
                <a:gd name="T15" fmla="*/ 2147483647 h 41"/>
                <a:gd name="T16" fmla="*/ 2147483647 w 33"/>
                <a:gd name="T17" fmla="*/ 0 h 41"/>
                <a:gd name="T18" fmla="*/ 2147483647 w 33"/>
                <a:gd name="T19" fmla="*/ 2147483647 h 41"/>
                <a:gd name="T20" fmla="*/ 2147483647 w 33"/>
                <a:gd name="T21" fmla="*/ 2147483647 h 41"/>
                <a:gd name="T22" fmla="*/ 2147483647 w 33"/>
                <a:gd name="T23" fmla="*/ 2147483647 h 41"/>
                <a:gd name="T24" fmla="*/ 2147483647 w 33"/>
                <a:gd name="T25" fmla="*/ 2147483647 h 41"/>
                <a:gd name="T26" fmla="*/ 2147483647 w 33"/>
                <a:gd name="T27" fmla="*/ 2147483647 h 41"/>
                <a:gd name="T28" fmla="*/ 2147483647 w 33"/>
                <a:gd name="T29" fmla="*/ 2147483647 h 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3" h="41">
                  <a:moveTo>
                    <a:pt x="13" y="41"/>
                  </a:moveTo>
                  <a:cubicBezTo>
                    <a:pt x="12" y="40"/>
                    <a:pt x="10" y="39"/>
                    <a:pt x="8" y="39"/>
                  </a:cubicBezTo>
                  <a:cubicBezTo>
                    <a:pt x="8" y="37"/>
                    <a:pt x="8" y="36"/>
                    <a:pt x="8" y="34"/>
                  </a:cubicBezTo>
                  <a:cubicBezTo>
                    <a:pt x="2" y="34"/>
                    <a:pt x="2" y="34"/>
                    <a:pt x="0" y="32"/>
                  </a:cubicBezTo>
                  <a:cubicBezTo>
                    <a:pt x="1" y="24"/>
                    <a:pt x="1" y="24"/>
                    <a:pt x="3" y="21"/>
                  </a:cubicBezTo>
                  <a:cubicBezTo>
                    <a:pt x="5" y="21"/>
                    <a:pt x="8" y="21"/>
                    <a:pt x="10" y="20"/>
                  </a:cubicBezTo>
                  <a:cubicBezTo>
                    <a:pt x="16" y="14"/>
                    <a:pt x="17" y="13"/>
                    <a:pt x="25" y="10"/>
                  </a:cubicBezTo>
                  <a:cubicBezTo>
                    <a:pt x="25" y="8"/>
                    <a:pt x="25" y="6"/>
                    <a:pt x="25" y="4"/>
                  </a:cubicBezTo>
                  <a:cubicBezTo>
                    <a:pt x="29" y="2"/>
                    <a:pt x="29" y="2"/>
                    <a:pt x="29" y="0"/>
                  </a:cubicBezTo>
                  <a:cubicBezTo>
                    <a:pt x="30" y="1"/>
                    <a:pt x="31" y="2"/>
                    <a:pt x="33" y="2"/>
                  </a:cubicBezTo>
                  <a:cubicBezTo>
                    <a:pt x="33" y="11"/>
                    <a:pt x="30" y="18"/>
                    <a:pt x="23" y="23"/>
                  </a:cubicBezTo>
                  <a:cubicBezTo>
                    <a:pt x="23" y="28"/>
                    <a:pt x="23" y="33"/>
                    <a:pt x="23" y="39"/>
                  </a:cubicBezTo>
                  <a:cubicBezTo>
                    <a:pt x="21" y="39"/>
                    <a:pt x="20" y="39"/>
                    <a:pt x="19" y="39"/>
                  </a:cubicBezTo>
                  <a:cubicBezTo>
                    <a:pt x="19" y="39"/>
                    <a:pt x="19" y="40"/>
                    <a:pt x="19" y="41"/>
                  </a:cubicBezTo>
                  <a:cubicBezTo>
                    <a:pt x="17" y="41"/>
                    <a:pt x="15" y="41"/>
                    <a:pt x="13" y="41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2" name="Freeform 12"/>
            <p:cNvSpPr>
              <a:spLocks/>
            </p:cNvSpPr>
            <p:nvPr/>
          </p:nvSpPr>
          <p:spPr bwMode="auto">
            <a:xfrm>
              <a:off x="3376613" y="3051175"/>
              <a:ext cx="493712" cy="417513"/>
            </a:xfrm>
            <a:custGeom>
              <a:avLst/>
              <a:gdLst>
                <a:gd name="T0" fmla="*/ 2147483647 w 65"/>
                <a:gd name="T1" fmla="*/ 2147483647 h 54"/>
                <a:gd name="T2" fmla="*/ 2147483647 w 65"/>
                <a:gd name="T3" fmla="*/ 2147483647 h 54"/>
                <a:gd name="T4" fmla="*/ 0 w 65"/>
                <a:gd name="T5" fmla="*/ 2147483647 h 54"/>
                <a:gd name="T6" fmla="*/ 2147483647 w 65"/>
                <a:gd name="T7" fmla="*/ 2147483647 h 54"/>
                <a:gd name="T8" fmla="*/ 2147483647 w 65"/>
                <a:gd name="T9" fmla="*/ 2147483647 h 54"/>
                <a:gd name="T10" fmla="*/ 2147483647 w 65"/>
                <a:gd name="T11" fmla="*/ 2147483647 h 54"/>
                <a:gd name="T12" fmla="*/ 2147483647 w 65"/>
                <a:gd name="T13" fmla="*/ 2147483647 h 54"/>
                <a:gd name="T14" fmla="*/ 2147483647 w 65"/>
                <a:gd name="T15" fmla="*/ 2147483647 h 54"/>
                <a:gd name="T16" fmla="*/ 2147483647 w 65"/>
                <a:gd name="T17" fmla="*/ 0 h 54"/>
                <a:gd name="T18" fmla="*/ 2147483647 w 65"/>
                <a:gd name="T19" fmla="*/ 2147483647 h 54"/>
                <a:gd name="T20" fmla="*/ 2147483647 w 65"/>
                <a:gd name="T21" fmla="*/ 2147483647 h 54"/>
                <a:gd name="T22" fmla="*/ 2147483647 w 65"/>
                <a:gd name="T23" fmla="*/ 2147483647 h 54"/>
                <a:gd name="T24" fmla="*/ 2147483647 w 65"/>
                <a:gd name="T25" fmla="*/ 2147483647 h 54"/>
                <a:gd name="T26" fmla="*/ 2147483647 w 65"/>
                <a:gd name="T27" fmla="*/ 2147483647 h 54"/>
                <a:gd name="T28" fmla="*/ 2147483647 w 65"/>
                <a:gd name="T29" fmla="*/ 2147483647 h 54"/>
                <a:gd name="T30" fmla="*/ 2147483647 w 65"/>
                <a:gd name="T31" fmla="*/ 2147483647 h 54"/>
                <a:gd name="T32" fmla="*/ 2147483647 w 65"/>
                <a:gd name="T33" fmla="*/ 2147483647 h 54"/>
                <a:gd name="T34" fmla="*/ 2147483647 w 65"/>
                <a:gd name="T35" fmla="*/ 2147483647 h 5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5" h="54">
                  <a:moveTo>
                    <a:pt x="36" y="54"/>
                  </a:moveTo>
                  <a:cubicBezTo>
                    <a:pt x="25" y="46"/>
                    <a:pt x="20" y="50"/>
                    <a:pt x="7" y="50"/>
                  </a:cubicBezTo>
                  <a:cubicBezTo>
                    <a:pt x="7" y="39"/>
                    <a:pt x="3" y="39"/>
                    <a:pt x="0" y="33"/>
                  </a:cubicBezTo>
                  <a:cubicBezTo>
                    <a:pt x="8" y="33"/>
                    <a:pt x="8" y="33"/>
                    <a:pt x="13" y="31"/>
                  </a:cubicBezTo>
                  <a:cubicBezTo>
                    <a:pt x="13" y="30"/>
                    <a:pt x="13" y="29"/>
                    <a:pt x="13" y="28"/>
                  </a:cubicBezTo>
                  <a:cubicBezTo>
                    <a:pt x="27" y="22"/>
                    <a:pt x="37" y="20"/>
                    <a:pt x="42" y="5"/>
                  </a:cubicBezTo>
                  <a:cubicBezTo>
                    <a:pt x="44" y="5"/>
                    <a:pt x="45" y="5"/>
                    <a:pt x="46" y="5"/>
                  </a:cubicBezTo>
                  <a:cubicBezTo>
                    <a:pt x="46" y="4"/>
                    <a:pt x="46" y="3"/>
                    <a:pt x="46" y="1"/>
                  </a:cubicBezTo>
                  <a:cubicBezTo>
                    <a:pt x="48" y="1"/>
                    <a:pt x="50" y="0"/>
                    <a:pt x="51" y="0"/>
                  </a:cubicBezTo>
                  <a:cubicBezTo>
                    <a:pt x="52" y="2"/>
                    <a:pt x="53" y="3"/>
                    <a:pt x="53" y="5"/>
                  </a:cubicBezTo>
                  <a:cubicBezTo>
                    <a:pt x="55" y="5"/>
                    <a:pt x="57" y="4"/>
                    <a:pt x="59" y="4"/>
                  </a:cubicBezTo>
                  <a:cubicBezTo>
                    <a:pt x="59" y="6"/>
                    <a:pt x="60" y="8"/>
                    <a:pt x="60" y="9"/>
                  </a:cubicBezTo>
                  <a:cubicBezTo>
                    <a:pt x="62" y="9"/>
                    <a:pt x="63" y="9"/>
                    <a:pt x="65" y="9"/>
                  </a:cubicBezTo>
                  <a:cubicBezTo>
                    <a:pt x="65" y="10"/>
                    <a:pt x="65" y="11"/>
                    <a:pt x="65" y="12"/>
                  </a:cubicBezTo>
                  <a:cubicBezTo>
                    <a:pt x="59" y="16"/>
                    <a:pt x="50" y="30"/>
                    <a:pt x="49" y="37"/>
                  </a:cubicBezTo>
                  <a:cubicBezTo>
                    <a:pt x="47" y="37"/>
                    <a:pt x="46" y="37"/>
                    <a:pt x="44" y="37"/>
                  </a:cubicBezTo>
                  <a:cubicBezTo>
                    <a:pt x="42" y="43"/>
                    <a:pt x="41" y="48"/>
                    <a:pt x="39" y="54"/>
                  </a:cubicBezTo>
                  <a:cubicBezTo>
                    <a:pt x="38" y="54"/>
                    <a:pt x="37" y="54"/>
                    <a:pt x="36" y="54"/>
                  </a:cubicBezTo>
                </a:path>
              </a:pathLst>
            </a:custGeom>
            <a:solidFill>
              <a:srgbClr val="C432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3" name="Freeform 13"/>
            <p:cNvSpPr>
              <a:spLocks/>
            </p:cNvSpPr>
            <p:nvPr/>
          </p:nvSpPr>
          <p:spPr bwMode="auto">
            <a:xfrm>
              <a:off x="3073400" y="1839913"/>
              <a:ext cx="560388" cy="501650"/>
            </a:xfrm>
            <a:custGeom>
              <a:avLst/>
              <a:gdLst>
                <a:gd name="T0" fmla="*/ 2147483647 w 74"/>
                <a:gd name="T1" fmla="*/ 2147483647 h 65"/>
                <a:gd name="T2" fmla="*/ 2147483647 w 74"/>
                <a:gd name="T3" fmla="*/ 2147483647 h 65"/>
                <a:gd name="T4" fmla="*/ 2147483647 w 74"/>
                <a:gd name="T5" fmla="*/ 2147483647 h 65"/>
                <a:gd name="T6" fmla="*/ 2147483647 w 74"/>
                <a:gd name="T7" fmla="*/ 2147483647 h 65"/>
                <a:gd name="T8" fmla="*/ 2147483647 w 74"/>
                <a:gd name="T9" fmla="*/ 2147483647 h 65"/>
                <a:gd name="T10" fmla="*/ 0 w 74"/>
                <a:gd name="T11" fmla="*/ 2147483647 h 65"/>
                <a:gd name="T12" fmla="*/ 2147483647 w 74"/>
                <a:gd name="T13" fmla="*/ 2147483647 h 65"/>
                <a:gd name="T14" fmla="*/ 2147483647 w 74"/>
                <a:gd name="T15" fmla="*/ 2147483647 h 65"/>
                <a:gd name="T16" fmla="*/ 2147483647 w 74"/>
                <a:gd name="T17" fmla="*/ 2147483647 h 65"/>
                <a:gd name="T18" fmla="*/ 2147483647 w 74"/>
                <a:gd name="T19" fmla="*/ 2147483647 h 65"/>
                <a:gd name="T20" fmla="*/ 2147483647 w 74"/>
                <a:gd name="T21" fmla="*/ 2147483647 h 65"/>
                <a:gd name="T22" fmla="*/ 2147483647 w 74"/>
                <a:gd name="T23" fmla="*/ 2147483647 h 65"/>
                <a:gd name="T24" fmla="*/ 2147483647 w 74"/>
                <a:gd name="T25" fmla="*/ 2147483647 h 65"/>
                <a:gd name="T26" fmla="*/ 2147483647 w 74"/>
                <a:gd name="T27" fmla="*/ 0 h 65"/>
                <a:gd name="T28" fmla="*/ 2147483647 w 74"/>
                <a:gd name="T29" fmla="*/ 2147483647 h 65"/>
                <a:gd name="T30" fmla="*/ 2147483647 w 74"/>
                <a:gd name="T31" fmla="*/ 2147483647 h 65"/>
                <a:gd name="T32" fmla="*/ 2147483647 w 74"/>
                <a:gd name="T33" fmla="*/ 2147483647 h 65"/>
                <a:gd name="T34" fmla="*/ 2147483647 w 74"/>
                <a:gd name="T35" fmla="*/ 2147483647 h 65"/>
                <a:gd name="T36" fmla="*/ 2147483647 w 74"/>
                <a:gd name="T37" fmla="*/ 2147483647 h 65"/>
                <a:gd name="T38" fmla="*/ 2147483647 w 74"/>
                <a:gd name="T39" fmla="*/ 2147483647 h 65"/>
                <a:gd name="T40" fmla="*/ 2147483647 w 74"/>
                <a:gd name="T41" fmla="*/ 2147483647 h 65"/>
                <a:gd name="T42" fmla="*/ 2147483647 w 74"/>
                <a:gd name="T43" fmla="*/ 2147483647 h 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4" h="65">
                  <a:moveTo>
                    <a:pt x="52" y="65"/>
                  </a:moveTo>
                  <a:cubicBezTo>
                    <a:pt x="51" y="65"/>
                    <a:pt x="50" y="64"/>
                    <a:pt x="49" y="64"/>
                  </a:cubicBezTo>
                  <a:cubicBezTo>
                    <a:pt x="49" y="63"/>
                    <a:pt x="49" y="62"/>
                    <a:pt x="49" y="62"/>
                  </a:cubicBezTo>
                  <a:cubicBezTo>
                    <a:pt x="39" y="56"/>
                    <a:pt x="38" y="57"/>
                    <a:pt x="27" y="58"/>
                  </a:cubicBezTo>
                  <a:cubicBezTo>
                    <a:pt x="25" y="56"/>
                    <a:pt x="25" y="56"/>
                    <a:pt x="23" y="51"/>
                  </a:cubicBezTo>
                  <a:cubicBezTo>
                    <a:pt x="15" y="46"/>
                    <a:pt x="6" y="45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1" y="36"/>
                    <a:pt x="2" y="36"/>
                    <a:pt x="3" y="36"/>
                  </a:cubicBezTo>
                  <a:cubicBezTo>
                    <a:pt x="4" y="34"/>
                    <a:pt x="4" y="32"/>
                    <a:pt x="5" y="30"/>
                  </a:cubicBezTo>
                  <a:cubicBezTo>
                    <a:pt x="7" y="29"/>
                    <a:pt x="7" y="29"/>
                    <a:pt x="19" y="28"/>
                  </a:cubicBezTo>
                  <a:cubicBezTo>
                    <a:pt x="20" y="23"/>
                    <a:pt x="19" y="22"/>
                    <a:pt x="23" y="19"/>
                  </a:cubicBezTo>
                  <a:cubicBezTo>
                    <a:pt x="26" y="19"/>
                    <a:pt x="28" y="19"/>
                    <a:pt x="31" y="20"/>
                  </a:cubicBezTo>
                  <a:cubicBezTo>
                    <a:pt x="33" y="6"/>
                    <a:pt x="33" y="6"/>
                    <a:pt x="35" y="3"/>
                  </a:cubicBezTo>
                  <a:cubicBezTo>
                    <a:pt x="45" y="8"/>
                    <a:pt x="52" y="7"/>
                    <a:pt x="60" y="0"/>
                  </a:cubicBezTo>
                  <a:cubicBezTo>
                    <a:pt x="60" y="1"/>
                    <a:pt x="61" y="1"/>
                    <a:pt x="62" y="1"/>
                  </a:cubicBezTo>
                  <a:cubicBezTo>
                    <a:pt x="64" y="20"/>
                    <a:pt x="67" y="27"/>
                    <a:pt x="68" y="35"/>
                  </a:cubicBezTo>
                  <a:cubicBezTo>
                    <a:pt x="70" y="36"/>
                    <a:pt x="72" y="36"/>
                    <a:pt x="74" y="37"/>
                  </a:cubicBezTo>
                  <a:cubicBezTo>
                    <a:pt x="74" y="41"/>
                    <a:pt x="74" y="45"/>
                    <a:pt x="74" y="49"/>
                  </a:cubicBezTo>
                  <a:cubicBezTo>
                    <a:pt x="69" y="53"/>
                    <a:pt x="69" y="53"/>
                    <a:pt x="66" y="58"/>
                  </a:cubicBezTo>
                  <a:cubicBezTo>
                    <a:pt x="64" y="59"/>
                    <a:pt x="63" y="60"/>
                    <a:pt x="61" y="60"/>
                  </a:cubicBezTo>
                  <a:cubicBezTo>
                    <a:pt x="60" y="61"/>
                    <a:pt x="60" y="62"/>
                    <a:pt x="60" y="64"/>
                  </a:cubicBezTo>
                  <a:cubicBezTo>
                    <a:pt x="57" y="64"/>
                    <a:pt x="54" y="64"/>
                    <a:pt x="52" y="65"/>
                  </a:cubicBezTo>
                </a:path>
              </a:pathLst>
            </a:custGeom>
            <a:solidFill>
              <a:srgbClr val="C432A8"/>
            </a:solidFill>
            <a:ln>
              <a:solidFill>
                <a:srgbClr val="C432A8"/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4" name="Freeform 14"/>
            <p:cNvSpPr>
              <a:spLocks/>
            </p:cNvSpPr>
            <p:nvPr/>
          </p:nvSpPr>
          <p:spPr bwMode="auto">
            <a:xfrm>
              <a:off x="2905125" y="1050925"/>
              <a:ext cx="593725" cy="1065213"/>
            </a:xfrm>
            <a:custGeom>
              <a:avLst/>
              <a:gdLst>
                <a:gd name="T0" fmla="*/ 2147483647 w 78"/>
                <a:gd name="T1" fmla="*/ 2147483647 h 138"/>
                <a:gd name="T2" fmla="*/ 2147483647 w 78"/>
                <a:gd name="T3" fmla="*/ 2147483647 h 138"/>
                <a:gd name="T4" fmla="*/ 2147483647 w 78"/>
                <a:gd name="T5" fmla="*/ 2147483647 h 138"/>
                <a:gd name="T6" fmla="*/ 2147483647 w 78"/>
                <a:gd name="T7" fmla="*/ 2147483647 h 138"/>
                <a:gd name="T8" fmla="*/ 2147483647 w 78"/>
                <a:gd name="T9" fmla="*/ 2147483647 h 138"/>
                <a:gd name="T10" fmla="*/ 0 w 78"/>
                <a:gd name="T11" fmla="*/ 2147483647 h 138"/>
                <a:gd name="T12" fmla="*/ 2147483647 w 78"/>
                <a:gd name="T13" fmla="*/ 2147483647 h 138"/>
                <a:gd name="T14" fmla="*/ 2147483647 w 78"/>
                <a:gd name="T15" fmla="*/ 2147483647 h 138"/>
                <a:gd name="T16" fmla="*/ 2147483647 w 78"/>
                <a:gd name="T17" fmla="*/ 2147483647 h 138"/>
                <a:gd name="T18" fmla="*/ 2147483647 w 78"/>
                <a:gd name="T19" fmla="*/ 2147483647 h 138"/>
                <a:gd name="T20" fmla="*/ 2147483647 w 78"/>
                <a:gd name="T21" fmla="*/ 2147483647 h 138"/>
                <a:gd name="T22" fmla="*/ 2147483647 w 78"/>
                <a:gd name="T23" fmla="*/ 2147483647 h 138"/>
                <a:gd name="T24" fmla="*/ 2147483647 w 78"/>
                <a:gd name="T25" fmla="*/ 0 h 138"/>
                <a:gd name="T26" fmla="*/ 2147483647 w 78"/>
                <a:gd name="T27" fmla="*/ 2147483647 h 138"/>
                <a:gd name="T28" fmla="*/ 2147483647 w 78"/>
                <a:gd name="T29" fmla="*/ 2147483647 h 138"/>
                <a:gd name="T30" fmla="*/ 2147483647 w 78"/>
                <a:gd name="T31" fmla="*/ 2147483647 h 138"/>
                <a:gd name="T32" fmla="*/ 2147483647 w 78"/>
                <a:gd name="T33" fmla="*/ 2147483647 h 138"/>
                <a:gd name="T34" fmla="*/ 2147483647 w 78"/>
                <a:gd name="T35" fmla="*/ 2147483647 h 138"/>
                <a:gd name="T36" fmla="*/ 2147483647 w 78"/>
                <a:gd name="T37" fmla="*/ 2147483647 h 138"/>
                <a:gd name="T38" fmla="*/ 2147483647 w 78"/>
                <a:gd name="T39" fmla="*/ 2147483647 h 138"/>
                <a:gd name="T40" fmla="*/ 2147483647 w 78"/>
                <a:gd name="T41" fmla="*/ 2147483647 h 138"/>
                <a:gd name="T42" fmla="*/ 2147483647 w 78"/>
                <a:gd name="T43" fmla="*/ 2147483647 h 138"/>
                <a:gd name="T44" fmla="*/ 2147483647 w 78"/>
                <a:gd name="T45" fmla="*/ 2147483647 h 138"/>
                <a:gd name="T46" fmla="*/ 2147483647 w 78"/>
                <a:gd name="T47" fmla="*/ 2147483647 h 138"/>
                <a:gd name="T48" fmla="*/ 2147483647 w 78"/>
                <a:gd name="T49" fmla="*/ 2147483647 h 1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8" h="138">
                  <a:moveTo>
                    <a:pt x="13" y="138"/>
                  </a:moveTo>
                  <a:cubicBezTo>
                    <a:pt x="8" y="123"/>
                    <a:pt x="1" y="114"/>
                    <a:pt x="11" y="100"/>
                  </a:cubicBezTo>
                  <a:cubicBezTo>
                    <a:pt x="11" y="97"/>
                    <a:pt x="11" y="93"/>
                    <a:pt x="12" y="90"/>
                  </a:cubicBezTo>
                  <a:cubicBezTo>
                    <a:pt x="9" y="90"/>
                    <a:pt x="6" y="91"/>
                    <a:pt x="4" y="91"/>
                  </a:cubicBezTo>
                  <a:cubicBezTo>
                    <a:pt x="3" y="88"/>
                    <a:pt x="3" y="86"/>
                    <a:pt x="2" y="84"/>
                  </a:cubicBezTo>
                  <a:cubicBezTo>
                    <a:pt x="1" y="83"/>
                    <a:pt x="1" y="83"/>
                    <a:pt x="0" y="83"/>
                  </a:cubicBezTo>
                  <a:cubicBezTo>
                    <a:pt x="4" y="71"/>
                    <a:pt x="6" y="57"/>
                    <a:pt x="21" y="59"/>
                  </a:cubicBezTo>
                  <a:cubicBezTo>
                    <a:pt x="21" y="57"/>
                    <a:pt x="21" y="54"/>
                    <a:pt x="21" y="52"/>
                  </a:cubicBezTo>
                  <a:cubicBezTo>
                    <a:pt x="22" y="52"/>
                    <a:pt x="23" y="52"/>
                    <a:pt x="24" y="52"/>
                  </a:cubicBezTo>
                  <a:cubicBezTo>
                    <a:pt x="26" y="48"/>
                    <a:pt x="26" y="48"/>
                    <a:pt x="29" y="46"/>
                  </a:cubicBezTo>
                  <a:cubicBezTo>
                    <a:pt x="30" y="35"/>
                    <a:pt x="28" y="28"/>
                    <a:pt x="25" y="18"/>
                  </a:cubicBezTo>
                  <a:cubicBezTo>
                    <a:pt x="27" y="18"/>
                    <a:pt x="30" y="18"/>
                    <a:pt x="32" y="18"/>
                  </a:cubicBezTo>
                  <a:cubicBezTo>
                    <a:pt x="31" y="9"/>
                    <a:pt x="34" y="7"/>
                    <a:pt x="39" y="0"/>
                  </a:cubicBezTo>
                  <a:cubicBezTo>
                    <a:pt x="44" y="5"/>
                    <a:pt x="48" y="14"/>
                    <a:pt x="51" y="21"/>
                  </a:cubicBezTo>
                  <a:cubicBezTo>
                    <a:pt x="69" y="26"/>
                    <a:pt x="68" y="42"/>
                    <a:pt x="68" y="59"/>
                  </a:cubicBezTo>
                  <a:cubicBezTo>
                    <a:pt x="69" y="59"/>
                    <a:pt x="70" y="59"/>
                    <a:pt x="71" y="59"/>
                  </a:cubicBezTo>
                  <a:cubicBezTo>
                    <a:pt x="72" y="66"/>
                    <a:pt x="69" y="69"/>
                    <a:pt x="73" y="75"/>
                  </a:cubicBezTo>
                  <a:cubicBezTo>
                    <a:pt x="74" y="88"/>
                    <a:pt x="77" y="94"/>
                    <a:pt x="78" y="100"/>
                  </a:cubicBezTo>
                  <a:cubicBezTo>
                    <a:pt x="76" y="102"/>
                    <a:pt x="75" y="104"/>
                    <a:pt x="73" y="106"/>
                  </a:cubicBezTo>
                  <a:cubicBezTo>
                    <a:pt x="69" y="102"/>
                    <a:pt x="60" y="103"/>
                    <a:pt x="55" y="102"/>
                  </a:cubicBezTo>
                  <a:cubicBezTo>
                    <a:pt x="53" y="106"/>
                    <a:pt x="53" y="106"/>
                    <a:pt x="51" y="119"/>
                  </a:cubicBezTo>
                  <a:cubicBezTo>
                    <a:pt x="47" y="119"/>
                    <a:pt x="43" y="118"/>
                    <a:pt x="39" y="118"/>
                  </a:cubicBezTo>
                  <a:cubicBezTo>
                    <a:pt x="39" y="121"/>
                    <a:pt x="39" y="124"/>
                    <a:pt x="39" y="127"/>
                  </a:cubicBezTo>
                  <a:cubicBezTo>
                    <a:pt x="34" y="128"/>
                    <a:pt x="29" y="128"/>
                    <a:pt x="24" y="129"/>
                  </a:cubicBezTo>
                  <a:cubicBezTo>
                    <a:pt x="21" y="138"/>
                    <a:pt x="21" y="137"/>
                    <a:pt x="13" y="138"/>
                  </a:cubicBezTo>
                </a:path>
              </a:pathLst>
            </a:custGeom>
            <a:solidFill>
              <a:srgbClr val="0070C0"/>
            </a:solidFill>
            <a:ln w="9525">
              <a:solidFill>
                <a:srgbClr val="66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Freeform 15"/>
            <p:cNvSpPr>
              <a:spLocks/>
            </p:cNvSpPr>
            <p:nvPr/>
          </p:nvSpPr>
          <p:spPr bwMode="auto">
            <a:xfrm>
              <a:off x="2935288" y="3090863"/>
              <a:ext cx="334962" cy="292100"/>
            </a:xfrm>
            <a:custGeom>
              <a:avLst/>
              <a:gdLst>
                <a:gd name="T0" fmla="*/ 2147483647 w 44"/>
                <a:gd name="T1" fmla="*/ 2147483647 h 38"/>
                <a:gd name="T2" fmla="*/ 2147483647 w 44"/>
                <a:gd name="T3" fmla="*/ 2147483647 h 38"/>
                <a:gd name="T4" fmla="*/ 2147483647 w 44"/>
                <a:gd name="T5" fmla="*/ 2147483647 h 38"/>
                <a:gd name="T6" fmla="*/ 2147483647 w 44"/>
                <a:gd name="T7" fmla="*/ 2147483647 h 38"/>
                <a:gd name="T8" fmla="*/ 2147483647 w 44"/>
                <a:gd name="T9" fmla="*/ 2147483647 h 38"/>
                <a:gd name="T10" fmla="*/ 2147483647 w 44"/>
                <a:gd name="T11" fmla="*/ 2147483647 h 38"/>
                <a:gd name="T12" fmla="*/ 2147483647 w 44"/>
                <a:gd name="T13" fmla="*/ 2147483647 h 38"/>
                <a:gd name="T14" fmla="*/ 2147483647 w 44"/>
                <a:gd name="T15" fmla="*/ 0 h 38"/>
                <a:gd name="T16" fmla="*/ 2147483647 w 44"/>
                <a:gd name="T17" fmla="*/ 0 h 38"/>
                <a:gd name="T18" fmla="*/ 2147483647 w 44"/>
                <a:gd name="T19" fmla="*/ 2147483647 h 38"/>
                <a:gd name="T20" fmla="*/ 2147483647 w 44"/>
                <a:gd name="T21" fmla="*/ 2147483647 h 38"/>
                <a:gd name="T22" fmla="*/ 2147483647 w 44"/>
                <a:gd name="T23" fmla="*/ 2147483647 h 38"/>
                <a:gd name="T24" fmla="*/ 2147483647 w 44"/>
                <a:gd name="T25" fmla="*/ 2147483647 h 38"/>
                <a:gd name="T26" fmla="*/ 2147483647 w 44"/>
                <a:gd name="T27" fmla="*/ 2147483647 h 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4" h="38">
                  <a:moveTo>
                    <a:pt x="21" y="38"/>
                  </a:moveTo>
                  <a:cubicBezTo>
                    <a:pt x="21" y="36"/>
                    <a:pt x="21" y="34"/>
                    <a:pt x="21" y="32"/>
                  </a:cubicBezTo>
                  <a:cubicBezTo>
                    <a:pt x="13" y="33"/>
                    <a:pt x="12" y="34"/>
                    <a:pt x="8" y="35"/>
                  </a:cubicBezTo>
                  <a:cubicBezTo>
                    <a:pt x="4" y="28"/>
                    <a:pt x="4" y="26"/>
                    <a:pt x="4" y="19"/>
                  </a:cubicBezTo>
                  <a:cubicBezTo>
                    <a:pt x="3" y="19"/>
                    <a:pt x="2" y="19"/>
                    <a:pt x="1" y="19"/>
                  </a:cubicBezTo>
                  <a:cubicBezTo>
                    <a:pt x="0" y="15"/>
                    <a:pt x="0" y="15"/>
                    <a:pt x="2" y="6"/>
                  </a:cubicBezTo>
                  <a:cubicBezTo>
                    <a:pt x="13" y="6"/>
                    <a:pt x="15" y="8"/>
                    <a:pt x="21" y="7"/>
                  </a:cubicBezTo>
                  <a:cubicBezTo>
                    <a:pt x="21" y="5"/>
                    <a:pt x="21" y="2"/>
                    <a:pt x="21" y="0"/>
                  </a:cubicBezTo>
                  <a:cubicBezTo>
                    <a:pt x="24" y="0"/>
                    <a:pt x="27" y="0"/>
                    <a:pt x="31" y="0"/>
                  </a:cubicBezTo>
                  <a:cubicBezTo>
                    <a:pt x="31" y="2"/>
                    <a:pt x="32" y="3"/>
                    <a:pt x="32" y="5"/>
                  </a:cubicBezTo>
                  <a:cubicBezTo>
                    <a:pt x="37" y="7"/>
                    <a:pt x="37" y="7"/>
                    <a:pt x="39" y="14"/>
                  </a:cubicBezTo>
                  <a:cubicBezTo>
                    <a:pt x="40" y="14"/>
                    <a:pt x="42" y="15"/>
                    <a:pt x="43" y="15"/>
                  </a:cubicBezTo>
                  <a:cubicBezTo>
                    <a:pt x="43" y="18"/>
                    <a:pt x="44" y="20"/>
                    <a:pt x="44" y="23"/>
                  </a:cubicBezTo>
                  <a:cubicBezTo>
                    <a:pt x="33" y="28"/>
                    <a:pt x="33" y="36"/>
                    <a:pt x="21" y="38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6" name="Freeform 17"/>
            <p:cNvSpPr>
              <a:spLocks/>
            </p:cNvSpPr>
            <p:nvPr/>
          </p:nvSpPr>
          <p:spPr bwMode="auto">
            <a:xfrm>
              <a:off x="1812925" y="2449513"/>
              <a:ext cx="220663" cy="309562"/>
            </a:xfrm>
            <a:custGeom>
              <a:avLst/>
              <a:gdLst>
                <a:gd name="T0" fmla="*/ 2147483647 w 29"/>
                <a:gd name="T1" fmla="*/ 2147483647 h 40"/>
                <a:gd name="T2" fmla="*/ 0 w 29"/>
                <a:gd name="T3" fmla="*/ 2147483647 h 40"/>
                <a:gd name="T4" fmla="*/ 2147483647 w 29"/>
                <a:gd name="T5" fmla="*/ 2147483647 h 40"/>
                <a:gd name="T6" fmla="*/ 2147483647 w 29"/>
                <a:gd name="T7" fmla="*/ 2147483647 h 40"/>
                <a:gd name="T8" fmla="*/ 2147483647 w 29"/>
                <a:gd name="T9" fmla="*/ 0 h 40"/>
                <a:gd name="T10" fmla="*/ 2147483647 w 29"/>
                <a:gd name="T11" fmla="*/ 2147483647 h 40"/>
                <a:gd name="T12" fmla="*/ 2147483647 w 29"/>
                <a:gd name="T13" fmla="*/ 2147483647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" h="40">
                  <a:moveTo>
                    <a:pt x="3" y="40"/>
                  </a:moveTo>
                  <a:cubicBezTo>
                    <a:pt x="2" y="39"/>
                    <a:pt x="1" y="38"/>
                    <a:pt x="0" y="37"/>
                  </a:cubicBezTo>
                  <a:cubicBezTo>
                    <a:pt x="1" y="34"/>
                    <a:pt x="2" y="31"/>
                    <a:pt x="3" y="28"/>
                  </a:cubicBezTo>
                  <a:cubicBezTo>
                    <a:pt x="4" y="28"/>
                    <a:pt x="4" y="28"/>
                    <a:pt x="5" y="28"/>
                  </a:cubicBezTo>
                  <a:cubicBezTo>
                    <a:pt x="12" y="18"/>
                    <a:pt x="17" y="9"/>
                    <a:pt x="25" y="0"/>
                  </a:cubicBezTo>
                  <a:cubicBezTo>
                    <a:pt x="25" y="7"/>
                    <a:pt x="26" y="10"/>
                    <a:pt x="29" y="17"/>
                  </a:cubicBezTo>
                  <a:cubicBezTo>
                    <a:pt x="22" y="25"/>
                    <a:pt x="15" y="40"/>
                    <a:pt x="3" y="4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7" name="Freeform 18"/>
            <p:cNvSpPr>
              <a:spLocks/>
            </p:cNvSpPr>
            <p:nvPr/>
          </p:nvSpPr>
          <p:spPr bwMode="auto">
            <a:xfrm>
              <a:off x="3611563" y="3306763"/>
              <a:ext cx="349250" cy="639762"/>
            </a:xfrm>
            <a:custGeom>
              <a:avLst/>
              <a:gdLst>
                <a:gd name="T0" fmla="*/ 2147483647 w 46"/>
                <a:gd name="T1" fmla="*/ 2147483647 h 83"/>
                <a:gd name="T2" fmla="*/ 2147483647 w 46"/>
                <a:gd name="T3" fmla="*/ 2147483647 h 83"/>
                <a:gd name="T4" fmla="*/ 0 w 46"/>
                <a:gd name="T5" fmla="*/ 2147483647 h 83"/>
                <a:gd name="T6" fmla="*/ 2147483647 w 46"/>
                <a:gd name="T7" fmla="*/ 2147483647 h 83"/>
                <a:gd name="T8" fmla="*/ 2147483647 w 46"/>
                <a:gd name="T9" fmla="*/ 2147483647 h 83"/>
                <a:gd name="T10" fmla="*/ 2147483647 w 46"/>
                <a:gd name="T11" fmla="*/ 2147483647 h 83"/>
                <a:gd name="T12" fmla="*/ 2147483647 w 46"/>
                <a:gd name="T13" fmla="*/ 2147483647 h 83"/>
                <a:gd name="T14" fmla="*/ 2147483647 w 46"/>
                <a:gd name="T15" fmla="*/ 0 h 83"/>
                <a:gd name="T16" fmla="*/ 2147483647 w 46"/>
                <a:gd name="T17" fmla="*/ 0 h 83"/>
                <a:gd name="T18" fmla="*/ 2147483647 w 46"/>
                <a:gd name="T19" fmla="*/ 2147483647 h 83"/>
                <a:gd name="T20" fmla="*/ 2147483647 w 46"/>
                <a:gd name="T21" fmla="*/ 2147483647 h 83"/>
                <a:gd name="T22" fmla="*/ 2147483647 w 46"/>
                <a:gd name="T23" fmla="*/ 2147483647 h 83"/>
                <a:gd name="T24" fmla="*/ 2147483647 w 46"/>
                <a:gd name="T25" fmla="*/ 2147483647 h 83"/>
                <a:gd name="T26" fmla="*/ 2147483647 w 46"/>
                <a:gd name="T27" fmla="*/ 2147483647 h 83"/>
                <a:gd name="T28" fmla="*/ 2147483647 w 46"/>
                <a:gd name="T29" fmla="*/ 2147483647 h 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83">
                  <a:moveTo>
                    <a:pt x="7" y="83"/>
                  </a:moveTo>
                  <a:cubicBezTo>
                    <a:pt x="3" y="75"/>
                    <a:pt x="3" y="62"/>
                    <a:pt x="3" y="54"/>
                  </a:cubicBezTo>
                  <a:cubicBezTo>
                    <a:pt x="2" y="54"/>
                    <a:pt x="1" y="53"/>
                    <a:pt x="0" y="53"/>
                  </a:cubicBezTo>
                  <a:cubicBezTo>
                    <a:pt x="0" y="49"/>
                    <a:pt x="0" y="46"/>
                    <a:pt x="1" y="42"/>
                  </a:cubicBezTo>
                  <a:cubicBezTo>
                    <a:pt x="4" y="41"/>
                    <a:pt x="7" y="40"/>
                    <a:pt x="10" y="39"/>
                  </a:cubicBezTo>
                  <a:cubicBezTo>
                    <a:pt x="10" y="25"/>
                    <a:pt x="11" y="20"/>
                    <a:pt x="15" y="7"/>
                  </a:cubicBezTo>
                  <a:cubicBezTo>
                    <a:pt x="17" y="7"/>
                    <a:pt x="19" y="7"/>
                    <a:pt x="21" y="7"/>
                  </a:cubicBezTo>
                  <a:cubicBezTo>
                    <a:pt x="21" y="5"/>
                    <a:pt x="21" y="3"/>
                    <a:pt x="21" y="0"/>
                  </a:cubicBezTo>
                  <a:cubicBezTo>
                    <a:pt x="22" y="0"/>
                    <a:pt x="23" y="0"/>
                    <a:pt x="24" y="0"/>
                  </a:cubicBezTo>
                  <a:cubicBezTo>
                    <a:pt x="24" y="1"/>
                    <a:pt x="24" y="3"/>
                    <a:pt x="25" y="4"/>
                  </a:cubicBezTo>
                  <a:cubicBezTo>
                    <a:pt x="27" y="4"/>
                    <a:pt x="28" y="4"/>
                    <a:pt x="30" y="4"/>
                  </a:cubicBezTo>
                  <a:cubicBezTo>
                    <a:pt x="35" y="18"/>
                    <a:pt x="35" y="18"/>
                    <a:pt x="37" y="31"/>
                  </a:cubicBezTo>
                  <a:cubicBezTo>
                    <a:pt x="44" y="31"/>
                    <a:pt x="44" y="31"/>
                    <a:pt x="46" y="32"/>
                  </a:cubicBezTo>
                  <a:cubicBezTo>
                    <a:pt x="44" y="34"/>
                    <a:pt x="41" y="35"/>
                    <a:pt x="39" y="37"/>
                  </a:cubicBezTo>
                  <a:cubicBezTo>
                    <a:pt x="39" y="58"/>
                    <a:pt x="32" y="83"/>
                    <a:pt x="7" y="83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8" name="Freeform 19"/>
            <p:cNvSpPr>
              <a:spLocks/>
            </p:cNvSpPr>
            <p:nvPr/>
          </p:nvSpPr>
          <p:spPr bwMode="auto">
            <a:xfrm>
              <a:off x="3475038" y="3862388"/>
              <a:ext cx="471487" cy="509587"/>
            </a:xfrm>
            <a:custGeom>
              <a:avLst/>
              <a:gdLst>
                <a:gd name="T0" fmla="*/ 2147483647 w 62"/>
                <a:gd name="T1" fmla="*/ 2147483647 h 66"/>
                <a:gd name="T2" fmla="*/ 2147483647 w 62"/>
                <a:gd name="T3" fmla="*/ 2147483647 h 66"/>
                <a:gd name="T4" fmla="*/ 2147483647 w 62"/>
                <a:gd name="T5" fmla="*/ 2147483647 h 66"/>
                <a:gd name="T6" fmla="*/ 2147483647 w 62"/>
                <a:gd name="T7" fmla="*/ 2147483647 h 66"/>
                <a:gd name="T8" fmla="*/ 2147483647 w 62"/>
                <a:gd name="T9" fmla="*/ 2147483647 h 66"/>
                <a:gd name="T10" fmla="*/ 2147483647 w 62"/>
                <a:gd name="T11" fmla="*/ 2147483647 h 66"/>
                <a:gd name="T12" fmla="*/ 2147483647 w 62"/>
                <a:gd name="T13" fmla="*/ 2147483647 h 66"/>
                <a:gd name="T14" fmla="*/ 2147483647 w 62"/>
                <a:gd name="T15" fmla="*/ 2147483647 h 66"/>
                <a:gd name="T16" fmla="*/ 2147483647 w 62"/>
                <a:gd name="T17" fmla="*/ 2147483647 h 66"/>
                <a:gd name="T18" fmla="*/ 2147483647 w 62"/>
                <a:gd name="T19" fmla="*/ 2147483647 h 66"/>
                <a:gd name="T20" fmla="*/ 0 w 62"/>
                <a:gd name="T21" fmla="*/ 2147483647 h 66"/>
                <a:gd name="T22" fmla="*/ 2147483647 w 62"/>
                <a:gd name="T23" fmla="*/ 2147483647 h 66"/>
                <a:gd name="T24" fmla="*/ 2147483647 w 62"/>
                <a:gd name="T25" fmla="*/ 2147483647 h 66"/>
                <a:gd name="T26" fmla="*/ 2147483647 w 62"/>
                <a:gd name="T27" fmla="*/ 2147483647 h 66"/>
                <a:gd name="T28" fmla="*/ 2147483647 w 62"/>
                <a:gd name="T29" fmla="*/ 2147483647 h 66"/>
                <a:gd name="T30" fmla="*/ 2147483647 w 62"/>
                <a:gd name="T31" fmla="*/ 2147483647 h 66"/>
                <a:gd name="T32" fmla="*/ 2147483647 w 62"/>
                <a:gd name="T33" fmla="*/ 0 h 66"/>
                <a:gd name="T34" fmla="*/ 2147483647 w 62"/>
                <a:gd name="T35" fmla="*/ 2147483647 h 66"/>
                <a:gd name="T36" fmla="*/ 2147483647 w 62"/>
                <a:gd name="T37" fmla="*/ 2147483647 h 66"/>
                <a:gd name="T38" fmla="*/ 2147483647 w 62"/>
                <a:gd name="T39" fmla="*/ 2147483647 h 66"/>
                <a:gd name="T40" fmla="*/ 2147483647 w 62"/>
                <a:gd name="T41" fmla="*/ 2147483647 h 66"/>
                <a:gd name="T42" fmla="*/ 2147483647 w 62"/>
                <a:gd name="T43" fmla="*/ 2147483647 h 66"/>
                <a:gd name="T44" fmla="*/ 2147483647 w 62"/>
                <a:gd name="T45" fmla="*/ 2147483647 h 66"/>
                <a:gd name="T46" fmla="*/ 2147483647 w 62"/>
                <a:gd name="T47" fmla="*/ 2147483647 h 66"/>
                <a:gd name="T48" fmla="*/ 2147483647 w 62"/>
                <a:gd name="T49" fmla="*/ 2147483647 h 66"/>
                <a:gd name="T50" fmla="*/ 2147483647 w 62"/>
                <a:gd name="T51" fmla="*/ 2147483647 h 6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2" h="66">
                  <a:moveTo>
                    <a:pt x="31" y="66"/>
                  </a:moveTo>
                  <a:cubicBezTo>
                    <a:pt x="30" y="65"/>
                    <a:pt x="29" y="63"/>
                    <a:pt x="29" y="61"/>
                  </a:cubicBezTo>
                  <a:cubicBezTo>
                    <a:pt x="28" y="61"/>
                    <a:pt x="26" y="60"/>
                    <a:pt x="25" y="60"/>
                  </a:cubicBezTo>
                  <a:cubicBezTo>
                    <a:pt x="25" y="58"/>
                    <a:pt x="24" y="56"/>
                    <a:pt x="24" y="55"/>
                  </a:cubicBezTo>
                  <a:cubicBezTo>
                    <a:pt x="23" y="55"/>
                    <a:pt x="22" y="55"/>
                    <a:pt x="21" y="55"/>
                  </a:cubicBezTo>
                  <a:cubicBezTo>
                    <a:pt x="21" y="53"/>
                    <a:pt x="20" y="51"/>
                    <a:pt x="20" y="49"/>
                  </a:cubicBezTo>
                  <a:cubicBezTo>
                    <a:pt x="16" y="47"/>
                    <a:pt x="16" y="47"/>
                    <a:pt x="11" y="47"/>
                  </a:cubicBezTo>
                  <a:cubicBezTo>
                    <a:pt x="10" y="46"/>
                    <a:pt x="10" y="44"/>
                    <a:pt x="9" y="43"/>
                  </a:cubicBezTo>
                  <a:cubicBezTo>
                    <a:pt x="7" y="42"/>
                    <a:pt x="6" y="42"/>
                    <a:pt x="4" y="41"/>
                  </a:cubicBezTo>
                  <a:cubicBezTo>
                    <a:pt x="4" y="37"/>
                    <a:pt x="3" y="33"/>
                    <a:pt x="3" y="29"/>
                  </a:cubicBezTo>
                  <a:cubicBezTo>
                    <a:pt x="2" y="29"/>
                    <a:pt x="1" y="29"/>
                    <a:pt x="0" y="28"/>
                  </a:cubicBezTo>
                  <a:cubicBezTo>
                    <a:pt x="2" y="26"/>
                    <a:pt x="2" y="26"/>
                    <a:pt x="5" y="20"/>
                  </a:cubicBezTo>
                  <a:cubicBezTo>
                    <a:pt x="6" y="19"/>
                    <a:pt x="8" y="19"/>
                    <a:pt x="9" y="18"/>
                  </a:cubicBezTo>
                  <a:cubicBezTo>
                    <a:pt x="10" y="12"/>
                    <a:pt x="15" y="11"/>
                    <a:pt x="19" y="6"/>
                  </a:cubicBezTo>
                  <a:cubicBezTo>
                    <a:pt x="20" y="9"/>
                    <a:pt x="21" y="11"/>
                    <a:pt x="21" y="13"/>
                  </a:cubicBezTo>
                  <a:cubicBezTo>
                    <a:pt x="35" y="14"/>
                    <a:pt x="36" y="12"/>
                    <a:pt x="42" y="13"/>
                  </a:cubicBezTo>
                  <a:cubicBezTo>
                    <a:pt x="52" y="0"/>
                    <a:pt x="52" y="0"/>
                    <a:pt x="53" y="0"/>
                  </a:cubicBezTo>
                  <a:cubicBezTo>
                    <a:pt x="56" y="6"/>
                    <a:pt x="59" y="12"/>
                    <a:pt x="62" y="18"/>
                  </a:cubicBezTo>
                  <a:cubicBezTo>
                    <a:pt x="59" y="19"/>
                    <a:pt x="57" y="19"/>
                    <a:pt x="55" y="20"/>
                  </a:cubicBezTo>
                  <a:cubicBezTo>
                    <a:pt x="54" y="32"/>
                    <a:pt x="54" y="32"/>
                    <a:pt x="52" y="40"/>
                  </a:cubicBezTo>
                  <a:cubicBezTo>
                    <a:pt x="54" y="40"/>
                    <a:pt x="55" y="40"/>
                    <a:pt x="56" y="40"/>
                  </a:cubicBezTo>
                  <a:cubicBezTo>
                    <a:pt x="57" y="44"/>
                    <a:pt x="58" y="45"/>
                    <a:pt x="58" y="48"/>
                  </a:cubicBezTo>
                  <a:cubicBezTo>
                    <a:pt x="57" y="49"/>
                    <a:pt x="57" y="49"/>
                    <a:pt x="50" y="49"/>
                  </a:cubicBezTo>
                  <a:cubicBezTo>
                    <a:pt x="48" y="51"/>
                    <a:pt x="47" y="53"/>
                    <a:pt x="46" y="55"/>
                  </a:cubicBezTo>
                  <a:cubicBezTo>
                    <a:pt x="44" y="55"/>
                    <a:pt x="42" y="55"/>
                    <a:pt x="40" y="55"/>
                  </a:cubicBezTo>
                  <a:cubicBezTo>
                    <a:pt x="39" y="60"/>
                    <a:pt x="35" y="62"/>
                    <a:pt x="31" y="66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9" name="Freeform 20"/>
            <p:cNvSpPr>
              <a:spLocks/>
            </p:cNvSpPr>
            <p:nvPr/>
          </p:nvSpPr>
          <p:spPr bwMode="auto">
            <a:xfrm>
              <a:off x="2662238" y="3584575"/>
              <a:ext cx="790575" cy="749300"/>
            </a:xfrm>
            <a:custGeom>
              <a:avLst/>
              <a:gdLst>
                <a:gd name="T0" fmla="*/ 2147483647 w 104"/>
                <a:gd name="T1" fmla="*/ 2147483647 h 97"/>
                <a:gd name="T2" fmla="*/ 2147483647 w 104"/>
                <a:gd name="T3" fmla="*/ 2147483647 h 97"/>
                <a:gd name="T4" fmla="*/ 2147483647 w 104"/>
                <a:gd name="T5" fmla="*/ 2147483647 h 97"/>
                <a:gd name="T6" fmla="*/ 2147483647 w 104"/>
                <a:gd name="T7" fmla="*/ 2147483647 h 97"/>
                <a:gd name="T8" fmla="*/ 2147483647 w 104"/>
                <a:gd name="T9" fmla="*/ 2147483647 h 97"/>
                <a:gd name="T10" fmla="*/ 2147483647 w 104"/>
                <a:gd name="T11" fmla="*/ 2147483647 h 97"/>
                <a:gd name="T12" fmla="*/ 2147483647 w 104"/>
                <a:gd name="T13" fmla="*/ 2147483647 h 97"/>
                <a:gd name="T14" fmla="*/ 2147483647 w 104"/>
                <a:gd name="T15" fmla="*/ 2147483647 h 97"/>
                <a:gd name="T16" fmla="*/ 2147483647 w 104"/>
                <a:gd name="T17" fmla="*/ 2147483647 h 97"/>
                <a:gd name="T18" fmla="*/ 2147483647 w 104"/>
                <a:gd name="T19" fmla="*/ 2147483647 h 97"/>
                <a:gd name="T20" fmla="*/ 2147483647 w 104"/>
                <a:gd name="T21" fmla="*/ 2147483647 h 97"/>
                <a:gd name="T22" fmla="*/ 2147483647 w 104"/>
                <a:gd name="T23" fmla="*/ 2147483647 h 97"/>
                <a:gd name="T24" fmla="*/ 2147483647 w 104"/>
                <a:gd name="T25" fmla="*/ 2147483647 h 97"/>
                <a:gd name="T26" fmla="*/ 0 w 104"/>
                <a:gd name="T27" fmla="*/ 2147483647 h 97"/>
                <a:gd name="T28" fmla="*/ 0 w 104"/>
                <a:gd name="T29" fmla="*/ 2147483647 h 97"/>
                <a:gd name="T30" fmla="*/ 2147483647 w 104"/>
                <a:gd name="T31" fmla="*/ 2147483647 h 97"/>
                <a:gd name="T32" fmla="*/ 2147483647 w 104"/>
                <a:gd name="T33" fmla="*/ 2147483647 h 97"/>
                <a:gd name="T34" fmla="*/ 2147483647 w 104"/>
                <a:gd name="T35" fmla="*/ 2147483647 h 97"/>
                <a:gd name="T36" fmla="*/ 2147483647 w 104"/>
                <a:gd name="T37" fmla="*/ 2147483647 h 97"/>
                <a:gd name="T38" fmla="*/ 2147483647 w 104"/>
                <a:gd name="T39" fmla="*/ 2147483647 h 97"/>
                <a:gd name="T40" fmla="*/ 2147483647 w 104"/>
                <a:gd name="T41" fmla="*/ 2147483647 h 97"/>
                <a:gd name="T42" fmla="*/ 2147483647 w 104"/>
                <a:gd name="T43" fmla="*/ 2147483647 h 97"/>
                <a:gd name="T44" fmla="*/ 2147483647 w 104"/>
                <a:gd name="T45" fmla="*/ 2147483647 h 97"/>
                <a:gd name="T46" fmla="*/ 2147483647 w 104"/>
                <a:gd name="T47" fmla="*/ 2147483647 h 97"/>
                <a:gd name="T48" fmla="*/ 2147483647 w 104"/>
                <a:gd name="T49" fmla="*/ 2147483647 h 97"/>
                <a:gd name="T50" fmla="*/ 2147483647 w 104"/>
                <a:gd name="T51" fmla="*/ 2147483647 h 97"/>
                <a:gd name="T52" fmla="*/ 2147483647 w 104"/>
                <a:gd name="T53" fmla="*/ 0 h 97"/>
                <a:gd name="T54" fmla="*/ 2147483647 w 104"/>
                <a:gd name="T55" fmla="*/ 2147483647 h 97"/>
                <a:gd name="T56" fmla="*/ 2147483647 w 104"/>
                <a:gd name="T57" fmla="*/ 2147483647 h 97"/>
                <a:gd name="T58" fmla="*/ 2147483647 w 104"/>
                <a:gd name="T59" fmla="*/ 2147483647 h 97"/>
                <a:gd name="T60" fmla="*/ 2147483647 w 104"/>
                <a:gd name="T61" fmla="*/ 2147483647 h 97"/>
                <a:gd name="T62" fmla="*/ 2147483647 w 104"/>
                <a:gd name="T63" fmla="*/ 2147483647 h 97"/>
                <a:gd name="T64" fmla="*/ 2147483647 w 104"/>
                <a:gd name="T65" fmla="*/ 2147483647 h 97"/>
                <a:gd name="T66" fmla="*/ 2147483647 w 104"/>
                <a:gd name="T67" fmla="*/ 2147483647 h 97"/>
                <a:gd name="T68" fmla="*/ 2147483647 w 104"/>
                <a:gd name="T69" fmla="*/ 2147483647 h 97"/>
                <a:gd name="T70" fmla="*/ 2147483647 w 104"/>
                <a:gd name="T71" fmla="*/ 2147483647 h 97"/>
                <a:gd name="T72" fmla="*/ 2147483647 w 104"/>
                <a:gd name="T73" fmla="*/ 2147483647 h 97"/>
                <a:gd name="T74" fmla="*/ 2147483647 w 104"/>
                <a:gd name="T75" fmla="*/ 2147483647 h 97"/>
                <a:gd name="T76" fmla="*/ 2147483647 w 104"/>
                <a:gd name="T77" fmla="*/ 2147483647 h 97"/>
                <a:gd name="T78" fmla="*/ 2147483647 w 104"/>
                <a:gd name="T79" fmla="*/ 2147483647 h 97"/>
                <a:gd name="T80" fmla="*/ 2147483647 w 104"/>
                <a:gd name="T81" fmla="*/ 2147483647 h 97"/>
                <a:gd name="T82" fmla="*/ 2147483647 w 104"/>
                <a:gd name="T83" fmla="*/ 2147483647 h 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04" h="97">
                  <a:moveTo>
                    <a:pt x="60" y="97"/>
                  </a:moveTo>
                  <a:cubicBezTo>
                    <a:pt x="59" y="96"/>
                    <a:pt x="58" y="96"/>
                    <a:pt x="57" y="96"/>
                  </a:cubicBezTo>
                  <a:cubicBezTo>
                    <a:pt x="58" y="89"/>
                    <a:pt x="58" y="89"/>
                    <a:pt x="64" y="88"/>
                  </a:cubicBezTo>
                  <a:cubicBezTo>
                    <a:pt x="64" y="86"/>
                    <a:pt x="64" y="84"/>
                    <a:pt x="64" y="83"/>
                  </a:cubicBezTo>
                  <a:cubicBezTo>
                    <a:pt x="61" y="81"/>
                    <a:pt x="59" y="80"/>
                    <a:pt x="57" y="79"/>
                  </a:cubicBezTo>
                  <a:cubicBezTo>
                    <a:pt x="56" y="78"/>
                    <a:pt x="56" y="77"/>
                    <a:pt x="56" y="76"/>
                  </a:cubicBezTo>
                  <a:cubicBezTo>
                    <a:pt x="52" y="76"/>
                    <a:pt x="48" y="76"/>
                    <a:pt x="44" y="76"/>
                  </a:cubicBezTo>
                  <a:cubicBezTo>
                    <a:pt x="44" y="75"/>
                    <a:pt x="44" y="73"/>
                    <a:pt x="44" y="72"/>
                  </a:cubicBezTo>
                  <a:cubicBezTo>
                    <a:pt x="41" y="71"/>
                    <a:pt x="37" y="71"/>
                    <a:pt x="34" y="71"/>
                  </a:cubicBezTo>
                  <a:cubicBezTo>
                    <a:pt x="34" y="70"/>
                    <a:pt x="34" y="69"/>
                    <a:pt x="34" y="68"/>
                  </a:cubicBezTo>
                  <a:cubicBezTo>
                    <a:pt x="29" y="66"/>
                    <a:pt x="24" y="64"/>
                    <a:pt x="20" y="62"/>
                  </a:cubicBezTo>
                  <a:cubicBezTo>
                    <a:pt x="20" y="62"/>
                    <a:pt x="20" y="61"/>
                    <a:pt x="20" y="60"/>
                  </a:cubicBezTo>
                  <a:cubicBezTo>
                    <a:pt x="17" y="60"/>
                    <a:pt x="14" y="59"/>
                    <a:pt x="12" y="59"/>
                  </a:cubicBezTo>
                  <a:cubicBezTo>
                    <a:pt x="7" y="52"/>
                    <a:pt x="7" y="52"/>
                    <a:pt x="0" y="49"/>
                  </a:cubicBezTo>
                  <a:cubicBezTo>
                    <a:pt x="0" y="47"/>
                    <a:pt x="0" y="44"/>
                    <a:pt x="0" y="42"/>
                  </a:cubicBezTo>
                  <a:cubicBezTo>
                    <a:pt x="5" y="39"/>
                    <a:pt x="5" y="39"/>
                    <a:pt x="18" y="36"/>
                  </a:cubicBezTo>
                  <a:cubicBezTo>
                    <a:pt x="19" y="37"/>
                    <a:pt x="19" y="38"/>
                    <a:pt x="20" y="39"/>
                  </a:cubicBezTo>
                  <a:cubicBezTo>
                    <a:pt x="22" y="39"/>
                    <a:pt x="24" y="39"/>
                    <a:pt x="27" y="38"/>
                  </a:cubicBezTo>
                  <a:cubicBezTo>
                    <a:pt x="28" y="35"/>
                    <a:pt x="28" y="32"/>
                    <a:pt x="29" y="29"/>
                  </a:cubicBezTo>
                  <a:cubicBezTo>
                    <a:pt x="32" y="29"/>
                    <a:pt x="34" y="30"/>
                    <a:pt x="37" y="30"/>
                  </a:cubicBezTo>
                  <a:cubicBezTo>
                    <a:pt x="37" y="31"/>
                    <a:pt x="37" y="32"/>
                    <a:pt x="37" y="33"/>
                  </a:cubicBezTo>
                  <a:cubicBezTo>
                    <a:pt x="39" y="33"/>
                    <a:pt x="41" y="33"/>
                    <a:pt x="44" y="33"/>
                  </a:cubicBezTo>
                  <a:cubicBezTo>
                    <a:pt x="44" y="32"/>
                    <a:pt x="45" y="31"/>
                    <a:pt x="45" y="30"/>
                  </a:cubicBezTo>
                  <a:cubicBezTo>
                    <a:pt x="47" y="29"/>
                    <a:pt x="50" y="28"/>
                    <a:pt x="52" y="27"/>
                  </a:cubicBezTo>
                  <a:cubicBezTo>
                    <a:pt x="52" y="24"/>
                    <a:pt x="53" y="22"/>
                    <a:pt x="53" y="20"/>
                  </a:cubicBezTo>
                  <a:cubicBezTo>
                    <a:pt x="63" y="16"/>
                    <a:pt x="64" y="16"/>
                    <a:pt x="68" y="7"/>
                  </a:cubicBezTo>
                  <a:cubicBezTo>
                    <a:pt x="78" y="2"/>
                    <a:pt x="78" y="2"/>
                    <a:pt x="79" y="0"/>
                  </a:cubicBezTo>
                  <a:cubicBezTo>
                    <a:pt x="81" y="3"/>
                    <a:pt x="81" y="3"/>
                    <a:pt x="87" y="3"/>
                  </a:cubicBezTo>
                  <a:cubicBezTo>
                    <a:pt x="88" y="10"/>
                    <a:pt x="90" y="17"/>
                    <a:pt x="92" y="24"/>
                  </a:cubicBezTo>
                  <a:cubicBezTo>
                    <a:pt x="85" y="38"/>
                    <a:pt x="89" y="40"/>
                    <a:pt x="102" y="45"/>
                  </a:cubicBezTo>
                  <a:cubicBezTo>
                    <a:pt x="103" y="47"/>
                    <a:pt x="104" y="50"/>
                    <a:pt x="104" y="52"/>
                  </a:cubicBezTo>
                  <a:cubicBezTo>
                    <a:pt x="102" y="53"/>
                    <a:pt x="99" y="54"/>
                    <a:pt x="97" y="56"/>
                  </a:cubicBezTo>
                  <a:cubicBezTo>
                    <a:pt x="97" y="57"/>
                    <a:pt x="96" y="59"/>
                    <a:pt x="96" y="61"/>
                  </a:cubicBezTo>
                  <a:cubicBezTo>
                    <a:pt x="99" y="62"/>
                    <a:pt x="101" y="63"/>
                    <a:pt x="104" y="64"/>
                  </a:cubicBezTo>
                  <a:cubicBezTo>
                    <a:pt x="101" y="69"/>
                    <a:pt x="98" y="68"/>
                    <a:pt x="96" y="75"/>
                  </a:cubicBezTo>
                  <a:cubicBezTo>
                    <a:pt x="94" y="76"/>
                    <a:pt x="91" y="77"/>
                    <a:pt x="88" y="77"/>
                  </a:cubicBezTo>
                  <a:cubicBezTo>
                    <a:pt x="88" y="78"/>
                    <a:pt x="88" y="79"/>
                    <a:pt x="88" y="80"/>
                  </a:cubicBezTo>
                  <a:cubicBezTo>
                    <a:pt x="81" y="83"/>
                    <a:pt x="84" y="85"/>
                    <a:pt x="75" y="85"/>
                  </a:cubicBezTo>
                  <a:cubicBezTo>
                    <a:pt x="75" y="84"/>
                    <a:pt x="75" y="83"/>
                    <a:pt x="75" y="81"/>
                  </a:cubicBezTo>
                  <a:cubicBezTo>
                    <a:pt x="72" y="82"/>
                    <a:pt x="69" y="83"/>
                    <a:pt x="67" y="83"/>
                  </a:cubicBezTo>
                  <a:cubicBezTo>
                    <a:pt x="64" y="89"/>
                    <a:pt x="63" y="89"/>
                    <a:pt x="64" y="97"/>
                  </a:cubicBezTo>
                  <a:cubicBezTo>
                    <a:pt x="63" y="97"/>
                    <a:pt x="61" y="97"/>
                    <a:pt x="60" y="97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0" name="Freeform 22"/>
            <p:cNvSpPr>
              <a:spLocks/>
            </p:cNvSpPr>
            <p:nvPr/>
          </p:nvSpPr>
          <p:spPr bwMode="auto">
            <a:xfrm>
              <a:off x="3513138" y="2217738"/>
              <a:ext cx="812800" cy="919162"/>
            </a:xfrm>
            <a:custGeom>
              <a:avLst/>
              <a:gdLst>
                <a:gd name="T0" fmla="*/ 2147483647 w 107"/>
                <a:gd name="T1" fmla="*/ 2147483647 h 119"/>
                <a:gd name="T2" fmla="*/ 2147483647 w 107"/>
                <a:gd name="T3" fmla="*/ 2147483647 h 119"/>
                <a:gd name="T4" fmla="*/ 2147483647 w 107"/>
                <a:gd name="T5" fmla="*/ 2147483647 h 119"/>
                <a:gd name="T6" fmla="*/ 2147483647 w 107"/>
                <a:gd name="T7" fmla="*/ 2147483647 h 119"/>
                <a:gd name="T8" fmla="*/ 2147483647 w 107"/>
                <a:gd name="T9" fmla="*/ 2147483647 h 119"/>
                <a:gd name="T10" fmla="*/ 2147483647 w 107"/>
                <a:gd name="T11" fmla="*/ 2147483647 h 119"/>
                <a:gd name="T12" fmla="*/ 2147483647 w 107"/>
                <a:gd name="T13" fmla="*/ 2147483647 h 119"/>
                <a:gd name="T14" fmla="*/ 2147483647 w 107"/>
                <a:gd name="T15" fmla="*/ 2147483647 h 119"/>
                <a:gd name="T16" fmla="*/ 2147483647 w 107"/>
                <a:gd name="T17" fmla="*/ 2147483647 h 119"/>
                <a:gd name="T18" fmla="*/ 2147483647 w 107"/>
                <a:gd name="T19" fmla="*/ 2147483647 h 119"/>
                <a:gd name="T20" fmla="*/ 2147483647 w 107"/>
                <a:gd name="T21" fmla="*/ 2147483647 h 119"/>
                <a:gd name="T22" fmla="*/ 2147483647 w 107"/>
                <a:gd name="T23" fmla="*/ 2147483647 h 119"/>
                <a:gd name="T24" fmla="*/ 2147483647 w 107"/>
                <a:gd name="T25" fmla="*/ 2147483647 h 119"/>
                <a:gd name="T26" fmla="*/ 2147483647 w 107"/>
                <a:gd name="T27" fmla="*/ 2147483647 h 119"/>
                <a:gd name="T28" fmla="*/ 2147483647 w 107"/>
                <a:gd name="T29" fmla="*/ 2147483647 h 119"/>
                <a:gd name="T30" fmla="*/ 2147483647 w 107"/>
                <a:gd name="T31" fmla="*/ 2147483647 h 119"/>
                <a:gd name="T32" fmla="*/ 2147483647 w 107"/>
                <a:gd name="T33" fmla="*/ 2147483647 h 119"/>
                <a:gd name="T34" fmla="*/ 0 w 107"/>
                <a:gd name="T35" fmla="*/ 2147483647 h 119"/>
                <a:gd name="T36" fmla="*/ 2147483647 w 107"/>
                <a:gd name="T37" fmla="*/ 2147483647 h 119"/>
                <a:gd name="T38" fmla="*/ 2147483647 w 107"/>
                <a:gd name="T39" fmla="*/ 2147483647 h 119"/>
                <a:gd name="T40" fmla="*/ 0 w 107"/>
                <a:gd name="T41" fmla="*/ 2147483647 h 119"/>
                <a:gd name="T42" fmla="*/ 0 w 107"/>
                <a:gd name="T43" fmla="*/ 2147483647 h 119"/>
                <a:gd name="T44" fmla="*/ 2147483647 w 107"/>
                <a:gd name="T45" fmla="*/ 2147483647 h 119"/>
                <a:gd name="T46" fmla="*/ 2147483647 w 107"/>
                <a:gd name="T47" fmla="*/ 2147483647 h 119"/>
                <a:gd name="T48" fmla="*/ 2147483647 w 107"/>
                <a:gd name="T49" fmla="*/ 0 h 119"/>
                <a:gd name="T50" fmla="*/ 2147483647 w 107"/>
                <a:gd name="T51" fmla="*/ 2147483647 h 119"/>
                <a:gd name="T52" fmla="*/ 2147483647 w 107"/>
                <a:gd name="T53" fmla="*/ 2147483647 h 119"/>
                <a:gd name="T54" fmla="*/ 2147483647 w 107"/>
                <a:gd name="T55" fmla="*/ 2147483647 h 119"/>
                <a:gd name="T56" fmla="*/ 2147483647 w 107"/>
                <a:gd name="T57" fmla="*/ 2147483647 h 119"/>
                <a:gd name="T58" fmla="*/ 2147483647 w 107"/>
                <a:gd name="T59" fmla="*/ 2147483647 h 119"/>
                <a:gd name="T60" fmla="*/ 2147483647 w 107"/>
                <a:gd name="T61" fmla="*/ 2147483647 h 119"/>
                <a:gd name="T62" fmla="*/ 2147483647 w 107"/>
                <a:gd name="T63" fmla="*/ 2147483647 h 119"/>
                <a:gd name="T64" fmla="*/ 2147483647 w 107"/>
                <a:gd name="T65" fmla="*/ 2147483647 h 119"/>
                <a:gd name="T66" fmla="*/ 2147483647 w 107"/>
                <a:gd name="T67" fmla="*/ 2147483647 h 1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7" h="119">
                  <a:moveTo>
                    <a:pt x="94" y="118"/>
                  </a:moveTo>
                  <a:cubicBezTo>
                    <a:pt x="92" y="106"/>
                    <a:pt x="85" y="108"/>
                    <a:pt x="76" y="107"/>
                  </a:cubicBezTo>
                  <a:cubicBezTo>
                    <a:pt x="76" y="108"/>
                    <a:pt x="76" y="109"/>
                    <a:pt x="76" y="111"/>
                  </a:cubicBezTo>
                  <a:cubicBezTo>
                    <a:pt x="64" y="111"/>
                    <a:pt x="55" y="113"/>
                    <a:pt x="45" y="115"/>
                  </a:cubicBezTo>
                  <a:cubicBezTo>
                    <a:pt x="44" y="113"/>
                    <a:pt x="44" y="111"/>
                    <a:pt x="43" y="110"/>
                  </a:cubicBezTo>
                  <a:cubicBezTo>
                    <a:pt x="42" y="110"/>
                    <a:pt x="40" y="110"/>
                    <a:pt x="39" y="111"/>
                  </a:cubicBezTo>
                  <a:cubicBezTo>
                    <a:pt x="38" y="109"/>
                    <a:pt x="37" y="107"/>
                    <a:pt x="37" y="105"/>
                  </a:cubicBezTo>
                  <a:cubicBezTo>
                    <a:pt x="33" y="106"/>
                    <a:pt x="30" y="107"/>
                    <a:pt x="27" y="107"/>
                  </a:cubicBezTo>
                  <a:cubicBezTo>
                    <a:pt x="27" y="108"/>
                    <a:pt x="26" y="109"/>
                    <a:pt x="26" y="111"/>
                  </a:cubicBezTo>
                  <a:cubicBezTo>
                    <a:pt x="21" y="110"/>
                    <a:pt x="16" y="109"/>
                    <a:pt x="11" y="109"/>
                  </a:cubicBezTo>
                  <a:cubicBezTo>
                    <a:pt x="10" y="103"/>
                    <a:pt x="9" y="98"/>
                    <a:pt x="8" y="93"/>
                  </a:cubicBezTo>
                  <a:cubicBezTo>
                    <a:pt x="9" y="93"/>
                    <a:pt x="10" y="93"/>
                    <a:pt x="11" y="93"/>
                  </a:cubicBezTo>
                  <a:cubicBezTo>
                    <a:pt x="11" y="90"/>
                    <a:pt x="12" y="88"/>
                    <a:pt x="12" y="85"/>
                  </a:cubicBezTo>
                  <a:cubicBezTo>
                    <a:pt x="14" y="85"/>
                    <a:pt x="15" y="84"/>
                    <a:pt x="17" y="84"/>
                  </a:cubicBezTo>
                  <a:cubicBezTo>
                    <a:pt x="22" y="74"/>
                    <a:pt x="20" y="66"/>
                    <a:pt x="10" y="66"/>
                  </a:cubicBezTo>
                  <a:cubicBezTo>
                    <a:pt x="7" y="60"/>
                    <a:pt x="6" y="64"/>
                    <a:pt x="6" y="57"/>
                  </a:cubicBezTo>
                  <a:cubicBezTo>
                    <a:pt x="4" y="57"/>
                    <a:pt x="3" y="57"/>
                    <a:pt x="2" y="57"/>
                  </a:cubicBezTo>
                  <a:cubicBezTo>
                    <a:pt x="1" y="54"/>
                    <a:pt x="1" y="51"/>
                    <a:pt x="0" y="49"/>
                  </a:cubicBezTo>
                  <a:cubicBezTo>
                    <a:pt x="2" y="49"/>
                    <a:pt x="3" y="49"/>
                    <a:pt x="4" y="49"/>
                  </a:cubicBezTo>
                  <a:cubicBezTo>
                    <a:pt x="4" y="46"/>
                    <a:pt x="3" y="43"/>
                    <a:pt x="3" y="40"/>
                  </a:cubicBezTo>
                  <a:cubicBezTo>
                    <a:pt x="2" y="40"/>
                    <a:pt x="1" y="40"/>
                    <a:pt x="0" y="39"/>
                  </a:cubicBezTo>
                  <a:cubicBezTo>
                    <a:pt x="0" y="34"/>
                    <a:pt x="0" y="29"/>
                    <a:pt x="0" y="23"/>
                  </a:cubicBezTo>
                  <a:cubicBezTo>
                    <a:pt x="1" y="23"/>
                    <a:pt x="2" y="23"/>
                    <a:pt x="3" y="23"/>
                  </a:cubicBezTo>
                  <a:cubicBezTo>
                    <a:pt x="5" y="16"/>
                    <a:pt x="11" y="5"/>
                    <a:pt x="19" y="3"/>
                  </a:cubicBezTo>
                  <a:cubicBezTo>
                    <a:pt x="19" y="2"/>
                    <a:pt x="19" y="1"/>
                    <a:pt x="19" y="0"/>
                  </a:cubicBezTo>
                  <a:cubicBezTo>
                    <a:pt x="29" y="0"/>
                    <a:pt x="30" y="2"/>
                    <a:pt x="39" y="8"/>
                  </a:cubicBezTo>
                  <a:cubicBezTo>
                    <a:pt x="52" y="12"/>
                    <a:pt x="57" y="10"/>
                    <a:pt x="61" y="22"/>
                  </a:cubicBezTo>
                  <a:cubicBezTo>
                    <a:pt x="62" y="22"/>
                    <a:pt x="63" y="23"/>
                    <a:pt x="64" y="23"/>
                  </a:cubicBezTo>
                  <a:cubicBezTo>
                    <a:pt x="69" y="36"/>
                    <a:pt x="75" y="47"/>
                    <a:pt x="82" y="60"/>
                  </a:cubicBezTo>
                  <a:cubicBezTo>
                    <a:pt x="88" y="60"/>
                    <a:pt x="88" y="60"/>
                    <a:pt x="90" y="62"/>
                  </a:cubicBezTo>
                  <a:cubicBezTo>
                    <a:pt x="88" y="64"/>
                    <a:pt x="87" y="65"/>
                    <a:pt x="86" y="66"/>
                  </a:cubicBezTo>
                  <a:cubicBezTo>
                    <a:pt x="87" y="82"/>
                    <a:pt x="89" y="90"/>
                    <a:pt x="98" y="105"/>
                  </a:cubicBezTo>
                  <a:cubicBezTo>
                    <a:pt x="103" y="108"/>
                    <a:pt x="105" y="112"/>
                    <a:pt x="107" y="119"/>
                  </a:cubicBezTo>
                  <a:cubicBezTo>
                    <a:pt x="103" y="118"/>
                    <a:pt x="99" y="118"/>
                    <a:pt x="94" y="118"/>
                  </a:cubicBezTo>
                </a:path>
              </a:pathLst>
            </a:custGeom>
            <a:solidFill>
              <a:srgbClr val="FF9A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1" name="Freeform 24"/>
            <p:cNvSpPr>
              <a:spLocks/>
            </p:cNvSpPr>
            <p:nvPr/>
          </p:nvSpPr>
          <p:spPr bwMode="auto">
            <a:xfrm>
              <a:off x="2692400" y="2633663"/>
              <a:ext cx="517525" cy="549275"/>
            </a:xfrm>
            <a:custGeom>
              <a:avLst/>
              <a:gdLst>
                <a:gd name="T0" fmla="*/ 2147483647 w 68"/>
                <a:gd name="T1" fmla="*/ 2147483647 h 71"/>
                <a:gd name="T2" fmla="*/ 2147483647 w 68"/>
                <a:gd name="T3" fmla="*/ 2147483647 h 71"/>
                <a:gd name="T4" fmla="*/ 2147483647 w 68"/>
                <a:gd name="T5" fmla="*/ 2147483647 h 71"/>
                <a:gd name="T6" fmla="*/ 2147483647 w 68"/>
                <a:gd name="T7" fmla="*/ 2147483647 h 71"/>
                <a:gd name="T8" fmla="*/ 2147483647 w 68"/>
                <a:gd name="T9" fmla="*/ 2147483647 h 71"/>
                <a:gd name="T10" fmla="*/ 2147483647 w 68"/>
                <a:gd name="T11" fmla="*/ 2147483647 h 71"/>
                <a:gd name="T12" fmla="*/ 2147483647 w 68"/>
                <a:gd name="T13" fmla="*/ 2147483647 h 71"/>
                <a:gd name="T14" fmla="*/ 2147483647 w 68"/>
                <a:gd name="T15" fmla="*/ 2147483647 h 71"/>
                <a:gd name="T16" fmla="*/ 2147483647 w 68"/>
                <a:gd name="T17" fmla="*/ 2147483647 h 71"/>
                <a:gd name="T18" fmla="*/ 0 w 68"/>
                <a:gd name="T19" fmla="*/ 2147483647 h 71"/>
                <a:gd name="T20" fmla="*/ 2147483647 w 68"/>
                <a:gd name="T21" fmla="*/ 2147483647 h 71"/>
                <a:gd name="T22" fmla="*/ 2147483647 w 68"/>
                <a:gd name="T23" fmla="*/ 2147483647 h 71"/>
                <a:gd name="T24" fmla="*/ 2147483647 w 68"/>
                <a:gd name="T25" fmla="*/ 2147483647 h 71"/>
                <a:gd name="T26" fmla="*/ 2147483647 w 68"/>
                <a:gd name="T27" fmla="*/ 0 h 71"/>
                <a:gd name="T28" fmla="*/ 2147483647 w 68"/>
                <a:gd name="T29" fmla="*/ 2147483647 h 71"/>
                <a:gd name="T30" fmla="*/ 2147483647 w 68"/>
                <a:gd name="T31" fmla="*/ 2147483647 h 71"/>
                <a:gd name="T32" fmla="*/ 2147483647 w 68"/>
                <a:gd name="T33" fmla="*/ 2147483647 h 71"/>
                <a:gd name="T34" fmla="*/ 2147483647 w 68"/>
                <a:gd name="T35" fmla="*/ 2147483647 h 71"/>
                <a:gd name="T36" fmla="*/ 2147483647 w 68"/>
                <a:gd name="T37" fmla="*/ 2147483647 h 71"/>
                <a:gd name="T38" fmla="*/ 2147483647 w 68"/>
                <a:gd name="T39" fmla="*/ 2147483647 h 71"/>
                <a:gd name="T40" fmla="*/ 2147483647 w 68"/>
                <a:gd name="T41" fmla="*/ 2147483647 h 71"/>
                <a:gd name="T42" fmla="*/ 2147483647 w 68"/>
                <a:gd name="T43" fmla="*/ 2147483647 h 71"/>
                <a:gd name="T44" fmla="*/ 2147483647 w 68"/>
                <a:gd name="T45" fmla="*/ 2147483647 h 71"/>
                <a:gd name="T46" fmla="*/ 2147483647 w 68"/>
                <a:gd name="T47" fmla="*/ 2147483647 h 71"/>
                <a:gd name="T48" fmla="*/ 2147483647 w 68"/>
                <a:gd name="T49" fmla="*/ 2147483647 h 71"/>
                <a:gd name="T50" fmla="*/ 2147483647 w 68"/>
                <a:gd name="T51" fmla="*/ 2147483647 h 71"/>
                <a:gd name="T52" fmla="*/ 2147483647 w 68"/>
                <a:gd name="T53" fmla="*/ 2147483647 h 71"/>
                <a:gd name="T54" fmla="*/ 2147483647 w 68"/>
                <a:gd name="T55" fmla="*/ 2147483647 h 71"/>
                <a:gd name="T56" fmla="*/ 2147483647 w 68"/>
                <a:gd name="T57" fmla="*/ 2147483647 h 71"/>
                <a:gd name="T58" fmla="*/ 2147483647 w 68"/>
                <a:gd name="T59" fmla="*/ 2147483647 h 7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8" h="71">
                  <a:moveTo>
                    <a:pt x="20" y="71"/>
                  </a:moveTo>
                  <a:cubicBezTo>
                    <a:pt x="19" y="70"/>
                    <a:pt x="18" y="70"/>
                    <a:pt x="17" y="70"/>
                  </a:cubicBezTo>
                  <a:cubicBezTo>
                    <a:pt x="17" y="69"/>
                    <a:pt x="17" y="67"/>
                    <a:pt x="17" y="66"/>
                  </a:cubicBezTo>
                  <a:cubicBezTo>
                    <a:pt x="16" y="66"/>
                    <a:pt x="15" y="65"/>
                    <a:pt x="14" y="65"/>
                  </a:cubicBezTo>
                  <a:cubicBezTo>
                    <a:pt x="16" y="63"/>
                    <a:pt x="16" y="63"/>
                    <a:pt x="20" y="62"/>
                  </a:cubicBezTo>
                  <a:cubicBezTo>
                    <a:pt x="20" y="61"/>
                    <a:pt x="20" y="59"/>
                    <a:pt x="20" y="58"/>
                  </a:cubicBezTo>
                  <a:cubicBezTo>
                    <a:pt x="20" y="58"/>
                    <a:pt x="21" y="58"/>
                    <a:pt x="22" y="58"/>
                  </a:cubicBezTo>
                  <a:cubicBezTo>
                    <a:pt x="22" y="57"/>
                    <a:pt x="22" y="56"/>
                    <a:pt x="22" y="55"/>
                  </a:cubicBezTo>
                  <a:cubicBezTo>
                    <a:pt x="12" y="57"/>
                    <a:pt x="12" y="57"/>
                    <a:pt x="2" y="57"/>
                  </a:cubicBezTo>
                  <a:cubicBezTo>
                    <a:pt x="1" y="56"/>
                    <a:pt x="0" y="55"/>
                    <a:pt x="0" y="55"/>
                  </a:cubicBezTo>
                  <a:cubicBezTo>
                    <a:pt x="4" y="50"/>
                    <a:pt x="2" y="44"/>
                    <a:pt x="2" y="38"/>
                  </a:cubicBezTo>
                  <a:cubicBezTo>
                    <a:pt x="7" y="40"/>
                    <a:pt x="8" y="39"/>
                    <a:pt x="13" y="38"/>
                  </a:cubicBezTo>
                  <a:cubicBezTo>
                    <a:pt x="17" y="29"/>
                    <a:pt x="18" y="14"/>
                    <a:pt x="17" y="5"/>
                  </a:cubicBezTo>
                  <a:cubicBezTo>
                    <a:pt x="28" y="5"/>
                    <a:pt x="25" y="5"/>
                    <a:pt x="36" y="0"/>
                  </a:cubicBezTo>
                  <a:cubicBezTo>
                    <a:pt x="36" y="6"/>
                    <a:pt x="38" y="14"/>
                    <a:pt x="37" y="19"/>
                  </a:cubicBezTo>
                  <a:cubicBezTo>
                    <a:pt x="36" y="20"/>
                    <a:pt x="34" y="20"/>
                    <a:pt x="33" y="21"/>
                  </a:cubicBezTo>
                  <a:cubicBezTo>
                    <a:pt x="32" y="25"/>
                    <a:pt x="31" y="29"/>
                    <a:pt x="30" y="34"/>
                  </a:cubicBezTo>
                  <a:cubicBezTo>
                    <a:pt x="32" y="34"/>
                    <a:pt x="34" y="34"/>
                    <a:pt x="36" y="34"/>
                  </a:cubicBezTo>
                  <a:cubicBezTo>
                    <a:pt x="36" y="37"/>
                    <a:pt x="37" y="40"/>
                    <a:pt x="37" y="43"/>
                  </a:cubicBezTo>
                  <a:cubicBezTo>
                    <a:pt x="39" y="43"/>
                    <a:pt x="42" y="43"/>
                    <a:pt x="44" y="43"/>
                  </a:cubicBezTo>
                  <a:cubicBezTo>
                    <a:pt x="53" y="37"/>
                    <a:pt x="57" y="40"/>
                    <a:pt x="68" y="40"/>
                  </a:cubicBezTo>
                  <a:cubicBezTo>
                    <a:pt x="67" y="46"/>
                    <a:pt x="67" y="46"/>
                    <a:pt x="64" y="53"/>
                  </a:cubicBezTo>
                  <a:cubicBezTo>
                    <a:pt x="62" y="53"/>
                    <a:pt x="61" y="53"/>
                    <a:pt x="59" y="54"/>
                  </a:cubicBezTo>
                  <a:cubicBezTo>
                    <a:pt x="59" y="55"/>
                    <a:pt x="59" y="56"/>
                    <a:pt x="59" y="57"/>
                  </a:cubicBezTo>
                  <a:cubicBezTo>
                    <a:pt x="56" y="56"/>
                    <a:pt x="54" y="56"/>
                    <a:pt x="52" y="56"/>
                  </a:cubicBezTo>
                  <a:cubicBezTo>
                    <a:pt x="51" y="59"/>
                    <a:pt x="51" y="62"/>
                    <a:pt x="51" y="65"/>
                  </a:cubicBezTo>
                  <a:cubicBezTo>
                    <a:pt x="50" y="65"/>
                    <a:pt x="49" y="65"/>
                    <a:pt x="48" y="65"/>
                  </a:cubicBezTo>
                  <a:cubicBezTo>
                    <a:pt x="48" y="64"/>
                    <a:pt x="48" y="63"/>
                    <a:pt x="48" y="62"/>
                  </a:cubicBezTo>
                  <a:cubicBezTo>
                    <a:pt x="38" y="62"/>
                    <a:pt x="31" y="59"/>
                    <a:pt x="31" y="70"/>
                  </a:cubicBezTo>
                  <a:cubicBezTo>
                    <a:pt x="27" y="70"/>
                    <a:pt x="23" y="70"/>
                    <a:pt x="20" y="7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2" name="Freeform 25"/>
            <p:cNvSpPr>
              <a:spLocks/>
            </p:cNvSpPr>
            <p:nvPr/>
          </p:nvSpPr>
          <p:spPr bwMode="auto">
            <a:xfrm>
              <a:off x="4059238" y="5027613"/>
              <a:ext cx="296862" cy="295275"/>
            </a:xfrm>
            <a:custGeom>
              <a:avLst/>
              <a:gdLst>
                <a:gd name="T0" fmla="*/ 2147483647 w 39"/>
                <a:gd name="T1" fmla="*/ 2147483647 h 38"/>
                <a:gd name="T2" fmla="*/ 2147483647 w 39"/>
                <a:gd name="T3" fmla="*/ 2147483647 h 38"/>
                <a:gd name="T4" fmla="*/ 2147483647 w 39"/>
                <a:gd name="T5" fmla="*/ 2147483647 h 38"/>
                <a:gd name="T6" fmla="*/ 2147483647 w 39"/>
                <a:gd name="T7" fmla="*/ 2147483647 h 38"/>
                <a:gd name="T8" fmla="*/ 2147483647 w 39"/>
                <a:gd name="T9" fmla="*/ 2147483647 h 38"/>
                <a:gd name="T10" fmla="*/ 2147483647 w 39"/>
                <a:gd name="T11" fmla="*/ 0 h 38"/>
                <a:gd name="T12" fmla="*/ 2147483647 w 39"/>
                <a:gd name="T13" fmla="*/ 2147483647 h 38"/>
                <a:gd name="T14" fmla="*/ 2147483647 w 39"/>
                <a:gd name="T15" fmla="*/ 2147483647 h 38"/>
                <a:gd name="T16" fmla="*/ 2147483647 w 39"/>
                <a:gd name="T17" fmla="*/ 2147483647 h 38"/>
                <a:gd name="T18" fmla="*/ 2147483647 w 39"/>
                <a:gd name="T19" fmla="*/ 2147483647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" h="38">
                  <a:moveTo>
                    <a:pt x="8" y="38"/>
                  </a:moveTo>
                  <a:cubicBezTo>
                    <a:pt x="0" y="28"/>
                    <a:pt x="4" y="22"/>
                    <a:pt x="6" y="10"/>
                  </a:cubicBezTo>
                  <a:cubicBezTo>
                    <a:pt x="14" y="10"/>
                    <a:pt x="19" y="8"/>
                    <a:pt x="28" y="8"/>
                  </a:cubicBezTo>
                  <a:cubicBezTo>
                    <a:pt x="28" y="7"/>
                    <a:pt x="28" y="5"/>
                    <a:pt x="28" y="3"/>
                  </a:cubicBezTo>
                  <a:cubicBezTo>
                    <a:pt x="27" y="3"/>
                    <a:pt x="26" y="3"/>
                    <a:pt x="25" y="3"/>
                  </a:cubicBezTo>
                  <a:cubicBezTo>
                    <a:pt x="25" y="2"/>
                    <a:pt x="25" y="1"/>
                    <a:pt x="25" y="0"/>
                  </a:cubicBezTo>
                  <a:cubicBezTo>
                    <a:pt x="26" y="1"/>
                    <a:pt x="26" y="1"/>
                    <a:pt x="37" y="1"/>
                  </a:cubicBezTo>
                  <a:cubicBezTo>
                    <a:pt x="38" y="6"/>
                    <a:pt x="39" y="20"/>
                    <a:pt x="37" y="26"/>
                  </a:cubicBezTo>
                  <a:cubicBezTo>
                    <a:pt x="30" y="26"/>
                    <a:pt x="24" y="27"/>
                    <a:pt x="17" y="27"/>
                  </a:cubicBezTo>
                  <a:cubicBezTo>
                    <a:pt x="14" y="34"/>
                    <a:pt x="14" y="36"/>
                    <a:pt x="8" y="38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3" name="Freeform 26"/>
            <p:cNvSpPr>
              <a:spLocks/>
            </p:cNvSpPr>
            <p:nvPr/>
          </p:nvSpPr>
          <p:spPr bwMode="auto">
            <a:xfrm>
              <a:off x="3232150" y="3322638"/>
              <a:ext cx="431800" cy="733425"/>
            </a:xfrm>
            <a:custGeom>
              <a:avLst/>
              <a:gdLst>
                <a:gd name="T0" fmla="*/ 2147483647 w 57"/>
                <a:gd name="T1" fmla="*/ 2147483647 h 95"/>
                <a:gd name="T2" fmla="*/ 2147483647 w 57"/>
                <a:gd name="T3" fmla="*/ 2147483647 h 95"/>
                <a:gd name="T4" fmla="*/ 2147483647 w 57"/>
                <a:gd name="T5" fmla="*/ 2147483647 h 95"/>
                <a:gd name="T6" fmla="*/ 2147483647 w 57"/>
                <a:gd name="T7" fmla="*/ 2147483647 h 95"/>
                <a:gd name="T8" fmla="*/ 2147483647 w 57"/>
                <a:gd name="T9" fmla="*/ 2147483647 h 95"/>
                <a:gd name="T10" fmla="*/ 2147483647 w 57"/>
                <a:gd name="T11" fmla="*/ 2147483647 h 95"/>
                <a:gd name="T12" fmla="*/ 2147483647 w 57"/>
                <a:gd name="T13" fmla="*/ 2147483647 h 95"/>
                <a:gd name="T14" fmla="*/ 2147483647 w 57"/>
                <a:gd name="T15" fmla="*/ 2147483647 h 95"/>
                <a:gd name="T16" fmla="*/ 0 w 57"/>
                <a:gd name="T17" fmla="*/ 2147483647 h 95"/>
                <a:gd name="T18" fmla="*/ 2147483647 w 57"/>
                <a:gd name="T19" fmla="*/ 2147483647 h 95"/>
                <a:gd name="T20" fmla="*/ 2147483647 w 57"/>
                <a:gd name="T21" fmla="*/ 0 h 95"/>
                <a:gd name="T22" fmla="*/ 2147483647 w 57"/>
                <a:gd name="T23" fmla="*/ 2147483647 h 95"/>
                <a:gd name="T24" fmla="*/ 2147483647 w 57"/>
                <a:gd name="T25" fmla="*/ 2147483647 h 95"/>
                <a:gd name="T26" fmla="*/ 2147483647 w 57"/>
                <a:gd name="T27" fmla="*/ 2147483647 h 95"/>
                <a:gd name="T28" fmla="*/ 2147483647 w 57"/>
                <a:gd name="T29" fmla="*/ 2147483647 h 95"/>
                <a:gd name="T30" fmla="*/ 2147483647 w 57"/>
                <a:gd name="T31" fmla="*/ 2147483647 h 95"/>
                <a:gd name="T32" fmla="*/ 2147483647 w 57"/>
                <a:gd name="T33" fmla="*/ 2147483647 h 95"/>
                <a:gd name="T34" fmla="*/ 2147483647 w 57"/>
                <a:gd name="T35" fmla="*/ 2147483647 h 95"/>
                <a:gd name="T36" fmla="*/ 2147483647 w 57"/>
                <a:gd name="T37" fmla="*/ 2147483647 h 95"/>
                <a:gd name="T38" fmla="*/ 2147483647 w 57"/>
                <a:gd name="T39" fmla="*/ 2147483647 h 95"/>
                <a:gd name="T40" fmla="*/ 2147483647 w 57"/>
                <a:gd name="T41" fmla="*/ 2147483647 h 95"/>
                <a:gd name="T42" fmla="*/ 2147483647 w 57"/>
                <a:gd name="T43" fmla="*/ 2147483647 h 95"/>
                <a:gd name="T44" fmla="*/ 2147483647 w 57"/>
                <a:gd name="T45" fmla="*/ 2147483647 h 95"/>
                <a:gd name="T46" fmla="*/ 2147483647 w 57"/>
                <a:gd name="T47" fmla="*/ 2147483647 h 9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" h="95">
                  <a:moveTo>
                    <a:pt x="29" y="94"/>
                  </a:moveTo>
                  <a:cubicBezTo>
                    <a:pt x="27" y="94"/>
                    <a:pt x="26" y="93"/>
                    <a:pt x="24" y="92"/>
                  </a:cubicBezTo>
                  <a:cubicBezTo>
                    <a:pt x="28" y="89"/>
                    <a:pt x="28" y="89"/>
                    <a:pt x="32" y="88"/>
                  </a:cubicBezTo>
                  <a:cubicBezTo>
                    <a:pt x="29" y="74"/>
                    <a:pt x="29" y="76"/>
                    <a:pt x="17" y="72"/>
                  </a:cubicBezTo>
                  <a:cubicBezTo>
                    <a:pt x="17" y="70"/>
                    <a:pt x="17" y="67"/>
                    <a:pt x="17" y="64"/>
                  </a:cubicBezTo>
                  <a:cubicBezTo>
                    <a:pt x="22" y="56"/>
                    <a:pt x="17" y="43"/>
                    <a:pt x="14" y="35"/>
                  </a:cubicBezTo>
                  <a:cubicBezTo>
                    <a:pt x="9" y="34"/>
                    <a:pt x="9" y="34"/>
                    <a:pt x="5" y="31"/>
                  </a:cubicBezTo>
                  <a:cubicBezTo>
                    <a:pt x="4" y="15"/>
                    <a:pt x="4" y="15"/>
                    <a:pt x="2" y="11"/>
                  </a:cubicBezTo>
                  <a:cubicBezTo>
                    <a:pt x="2" y="11"/>
                    <a:pt x="1" y="11"/>
                    <a:pt x="0" y="11"/>
                  </a:cubicBezTo>
                  <a:cubicBezTo>
                    <a:pt x="2" y="9"/>
                    <a:pt x="2" y="9"/>
                    <a:pt x="2" y="2"/>
                  </a:cubicBezTo>
                  <a:cubicBezTo>
                    <a:pt x="7" y="2"/>
                    <a:pt x="12" y="1"/>
                    <a:pt x="17" y="0"/>
                  </a:cubicBezTo>
                  <a:cubicBezTo>
                    <a:pt x="20" y="6"/>
                    <a:pt x="24" y="9"/>
                    <a:pt x="23" y="17"/>
                  </a:cubicBezTo>
                  <a:cubicBezTo>
                    <a:pt x="37" y="18"/>
                    <a:pt x="37" y="18"/>
                    <a:pt x="46" y="16"/>
                  </a:cubicBezTo>
                  <a:cubicBezTo>
                    <a:pt x="46" y="17"/>
                    <a:pt x="46" y="18"/>
                    <a:pt x="47" y="19"/>
                  </a:cubicBezTo>
                  <a:cubicBezTo>
                    <a:pt x="50" y="20"/>
                    <a:pt x="53" y="21"/>
                    <a:pt x="56" y="23"/>
                  </a:cubicBezTo>
                  <a:cubicBezTo>
                    <a:pt x="56" y="27"/>
                    <a:pt x="57" y="31"/>
                    <a:pt x="57" y="35"/>
                  </a:cubicBezTo>
                  <a:cubicBezTo>
                    <a:pt x="54" y="36"/>
                    <a:pt x="51" y="36"/>
                    <a:pt x="48" y="37"/>
                  </a:cubicBezTo>
                  <a:cubicBezTo>
                    <a:pt x="48" y="43"/>
                    <a:pt x="47" y="48"/>
                    <a:pt x="47" y="54"/>
                  </a:cubicBezTo>
                  <a:cubicBezTo>
                    <a:pt x="48" y="54"/>
                    <a:pt x="49" y="54"/>
                    <a:pt x="50" y="55"/>
                  </a:cubicBezTo>
                  <a:cubicBezTo>
                    <a:pt x="50" y="67"/>
                    <a:pt x="50" y="67"/>
                    <a:pt x="52" y="74"/>
                  </a:cubicBezTo>
                  <a:cubicBezTo>
                    <a:pt x="44" y="78"/>
                    <a:pt x="41" y="78"/>
                    <a:pt x="39" y="86"/>
                  </a:cubicBezTo>
                  <a:cubicBezTo>
                    <a:pt x="37" y="86"/>
                    <a:pt x="36" y="86"/>
                    <a:pt x="35" y="86"/>
                  </a:cubicBezTo>
                  <a:cubicBezTo>
                    <a:pt x="34" y="89"/>
                    <a:pt x="33" y="92"/>
                    <a:pt x="32" y="95"/>
                  </a:cubicBezTo>
                  <a:cubicBezTo>
                    <a:pt x="31" y="95"/>
                    <a:pt x="30" y="95"/>
                    <a:pt x="29" y="94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4" name="Freeform 27"/>
            <p:cNvSpPr>
              <a:spLocks/>
            </p:cNvSpPr>
            <p:nvPr/>
          </p:nvSpPr>
          <p:spPr bwMode="auto">
            <a:xfrm>
              <a:off x="4629150" y="5313363"/>
              <a:ext cx="539750" cy="457200"/>
            </a:xfrm>
            <a:custGeom>
              <a:avLst/>
              <a:gdLst>
                <a:gd name="T0" fmla="*/ 2147483647 w 71"/>
                <a:gd name="T1" fmla="*/ 2147483647 h 59"/>
                <a:gd name="T2" fmla="*/ 2147483647 w 71"/>
                <a:gd name="T3" fmla="*/ 2147483647 h 59"/>
                <a:gd name="T4" fmla="*/ 0 w 71"/>
                <a:gd name="T5" fmla="*/ 2147483647 h 59"/>
                <a:gd name="T6" fmla="*/ 2147483647 w 71"/>
                <a:gd name="T7" fmla="*/ 2147483647 h 59"/>
                <a:gd name="T8" fmla="*/ 2147483647 w 71"/>
                <a:gd name="T9" fmla="*/ 2147483647 h 59"/>
                <a:gd name="T10" fmla="*/ 2147483647 w 71"/>
                <a:gd name="T11" fmla="*/ 2147483647 h 59"/>
                <a:gd name="T12" fmla="*/ 2147483647 w 71"/>
                <a:gd name="T13" fmla="*/ 2147483647 h 59"/>
                <a:gd name="T14" fmla="*/ 2147483647 w 71"/>
                <a:gd name="T15" fmla="*/ 0 h 59"/>
                <a:gd name="T16" fmla="*/ 2147483647 w 71"/>
                <a:gd name="T17" fmla="*/ 2147483647 h 59"/>
                <a:gd name="T18" fmla="*/ 2147483647 w 71"/>
                <a:gd name="T19" fmla="*/ 2147483647 h 59"/>
                <a:gd name="T20" fmla="*/ 2147483647 w 71"/>
                <a:gd name="T21" fmla="*/ 2147483647 h 59"/>
                <a:gd name="T22" fmla="*/ 2147483647 w 71"/>
                <a:gd name="T23" fmla="*/ 2147483647 h 59"/>
                <a:gd name="T24" fmla="*/ 2147483647 w 71"/>
                <a:gd name="T25" fmla="*/ 2147483647 h 59"/>
                <a:gd name="T26" fmla="*/ 2147483647 w 71"/>
                <a:gd name="T27" fmla="*/ 2147483647 h 59"/>
                <a:gd name="T28" fmla="*/ 2147483647 w 71"/>
                <a:gd name="T29" fmla="*/ 2147483647 h 59"/>
                <a:gd name="T30" fmla="*/ 2147483647 w 71"/>
                <a:gd name="T31" fmla="*/ 2147483647 h 59"/>
                <a:gd name="T32" fmla="*/ 2147483647 w 71"/>
                <a:gd name="T33" fmla="*/ 2147483647 h 59"/>
                <a:gd name="T34" fmla="*/ 2147483647 w 71"/>
                <a:gd name="T35" fmla="*/ 2147483647 h 59"/>
                <a:gd name="T36" fmla="*/ 2147483647 w 71"/>
                <a:gd name="T37" fmla="*/ 2147483647 h 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1" h="59">
                  <a:moveTo>
                    <a:pt x="32" y="59"/>
                  </a:moveTo>
                  <a:cubicBezTo>
                    <a:pt x="32" y="57"/>
                    <a:pt x="32" y="55"/>
                    <a:pt x="32" y="53"/>
                  </a:cubicBezTo>
                  <a:cubicBezTo>
                    <a:pt x="20" y="49"/>
                    <a:pt x="7" y="52"/>
                    <a:pt x="0" y="40"/>
                  </a:cubicBezTo>
                  <a:cubicBezTo>
                    <a:pt x="0" y="34"/>
                    <a:pt x="2" y="25"/>
                    <a:pt x="6" y="21"/>
                  </a:cubicBezTo>
                  <a:cubicBezTo>
                    <a:pt x="5" y="18"/>
                    <a:pt x="5" y="15"/>
                    <a:pt x="4" y="12"/>
                  </a:cubicBezTo>
                  <a:cubicBezTo>
                    <a:pt x="6" y="10"/>
                    <a:pt x="8" y="9"/>
                    <a:pt x="10" y="8"/>
                  </a:cubicBezTo>
                  <a:cubicBezTo>
                    <a:pt x="10" y="5"/>
                    <a:pt x="10" y="3"/>
                    <a:pt x="10" y="1"/>
                  </a:cubicBezTo>
                  <a:cubicBezTo>
                    <a:pt x="13" y="1"/>
                    <a:pt x="17" y="1"/>
                    <a:pt x="20" y="0"/>
                  </a:cubicBezTo>
                  <a:cubicBezTo>
                    <a:pt x="20" y="2"/>
                    <a:pt x="21" y="4"/>
                    <a:pt x="22" y="6"/>
                  </a:cubicBezTo>
                  <a:cubicBezTo>
                    <a:pt x="38" y="7"/>
                    <a:pt x="54" y="2"/>
                    <a:pt x="71" y="1"/>
                  </a:cubicBezTo>
                  <a:cubicBezTo>
                    <a:pt x="70" y="3"/>
                    <a:pt x="70" y="4"/>
                    <a:pt x="69" y="6"/>
                  </a:cubicBezTo>
                  <a:cubicBezTo>
                    <a:pt x="68" y="6"/>
                    <a:pt x="68" y="6"/>
                    <a:pt x="67" y="6"/>
                  </a:cubicBezTo>
                  <a:cubicBezTo>
                    <a:pt x="69" y="18"/>
                    <a:pt x="69" y="18"/>
                    <a:pt x="69" y="26"/>
                  </a:cubicBezTo>
                  <a:cubicBezTo>
                    <a:pt x="63" y="32"/>
                    <a:pt x="63" y="32"/>
                    <a:pt x="60" y="33"/>
                  </a:cubicBezTo>
                  <a:cubicBezTo>
                    <a:pt x="60" y="34"/>
                    <a:pt x="60" y="35"/>
                    <a:pt x="60" y="36"/>
                  </a:cubicBezTo>
                  <a:cubicBezTo>
                    <a:pt x="51" y="41"/>
                    <a:pt x="51" y="41"/>
                    <a:pt x="47" y="41"/>
                  </a:cubicBezTo>
                  <a:cubicBezTo>
                    <a:pt x="47" y="42"/>
                    <a:pt x="47" y="43"/>
                    <a:pt x="47" y="44"/>
                  </a:cubicBezTo>
                  <a:cubicBezTo>
                    <a:pt x="39" y="49"/>
                    <a:pt x="40" y="49"/>
                    <a:pt x="38" y="57"/>
                  </a:cubicBezTo>
                  <a:cubicBezTo>
                    <a:pt x="36" y="58"/>
                    <a:pt x="34" y="58"/>
                    <a:pt x="32" y="59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5" name="Freeform 28"/>
            <p:cNvSpPr>
              <a:spLocks/>
            </p:cNvSpPr>
            <p:nvPr/>
          </p:nvSpPr>
          <p:spPr bwMode="auto">
            <a:xfrm>
              <a:off x="4340225" y="4649788"/>
              <a:ext cx="698500" cy="587375"/>
            </a:xfrm>
            <a:custGeom>
              <a:avLst/>
              <a:gdLst>
                <a:gd name="T0" fmla="*/ 2147483647 w 92"/>
                <a:gd name="T1" fmla="*/ 2147483647 h 76"/>
                <a:gd name="T2" fmla="*/ 2147483647 w 92"/>
                <a:gd name="T3" fmla="*/ 2147483647 h 76"/>
                <a:gd name="T4" fmla="*/ 2147483647 w 92"/>
                <a:gd name="T5" fmla="*/ 2147483647 h 76"/>
                <a:gd name="T6" fmla="*/ 2147483647 w 92"/>
                <a:gd name="T7" fmla="*/ 2147483647 h 76"/>
                <a:gd name="T8" fmla="*/ 2147483647 w 92"/>
                <a:gd name="T9" fmla="*/ 2147483647 h 76"/>
                <a:gd name="T10" fmla="*/ 2147483647 w 92"/>
                <a:gd name="T11" fmla="*/ 2147483647 h 76"/>
                <a:gd name="T12" fmla="*/ 2147483647 w 92"/>
                <a:gd name="T13" fmla="*/ 2147483647 h 76"/>
                <a:gd name="T14" fmla="*/ 2147483647 w 92"/>
                <a:gd name="T15" fmla="*/ 2147483647 h 76"/>
                <a:gd name="T16" fmla="*/ 2147483647 w 92"/>
                <a:gd name="T17" fmla="*/ 2147483647 h 76"/>
                <a:gd name="T18" fmla="*/ 2147483647 w 92"/>
                <a:gd name="T19" fmla="*/ 2147483647 h 76"/>
                <a:gd name="T20" fmla="*/ 2147483647 w 92"/>
                <a:gd name="T21" fmla="*/ 2147483647 h 76"/>
                <a:gd name="T22" fmla="*/ 2147483647 w 92"/>
                <a:gd name="T23" fmla="*/ 2147483647 h 76"/>
                <a:gd name="T24" fmla="*/ 2147483647 w 92"/>
                <a:gd name="T25" fmla="*/ 2147483647 h 76"/>
                <a:gd name="T26" fmla="*/ 2147483647 w 92"/>
                <a:gd name="T27" fmla="*/ 0 h 76"/>
                <a:gd name="T28" fmla="*/ 2147483647 w 92"/>
                <a:gd name="T29" fmla="*/ 2147483647 h 76"/>
                <a:gd name="T30" fmla="*/ 2147483647 w 92"/>
                <a:gd name="T31" fmla="*/ 2147483647 h 76"/>
                <a:gd name="T32" fmla="*/ 2147483647 w 92"/>
                <a:gd name="T33" fmla="*/ 2147483647 h 76"/>
                <a:gd name="T34" fmla="*/ 2147483647 w 92"/>
                <a:gd name="T35" fmla="*/ 2147483647 h 76"/>
                <a:gd name="T36" fmla="*/ 2147483647 w 92"/>
                <a:gd name="T37" fmla="*/ 2147483647 h 76"/>
                <a:gd name="T38" fmla="*/ 2147483647 w 92"/>
                <a:gd name="T39" fmla="*/ 2147483647 h 76"/>
                <a:gd name="T40" fmla="*/ 2147483647 w 92"/>
                <a:gd name="T41" fmla="*/ 2147483647 h 76"/>
                <a:gd name="T42" fmla="*/ 2147483647 w 92"/>
                <a:gd name="T43" fmla="*/ 2147483647 h 76"/>
                <a:gd name="T44" fmla="*/ 2147483647 w 92"/>
                <a:gd name="T45" fmla="*/ 2147483647 h 76"/>
                <a:gd name="T46" fmla="*/ 2147483647 w 92"/>
                <a:gd name="T47" fmla="*/ 2147483647 h 76"/>
                <a:gd name="T48" fmla="*/ 2147483647 w 92"/>
                <a:gd name="T49" fmla="*/ 2147483647 h 76"/>
                <a:gd name="T50" fmla="*/ 2147483647 w 92"/>
                <a:gd name="T51" fmla="*/ 2147483647 h 76"/>
                <a:gd name="T52" fmla="*/ 2147483647 w 92"/>
                <a:gd name="T53" fmla="*/ 2147483647 h 76"/>
                <a:gd name="T54" fmla="*/ 2147483647 w 92"/>
                <a:gd name="T55" fmla="*/ 2147483647 h 76"/>
                <a:gd name="T56" fmla="*/ 2147483647 w 92"/>
                <a:gd name="T57" fmla="*/ 2147483647 h 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2" h="76">
                  <a:moveTo>
                    <a:pt x="26" y="76"/>
                  </a:moveTo>
                  <a:cubicBezTo>
                    <a:pt x="21" y="71"/>
                    <a:pt x="10" y="71"/>
                    <a:pt x="4" y="70"/>
                  </a:cubicBezTo>
                  <a:cubicBezTo>
                    <a:pt x="0" y="63"/>
                    <a:pt x="3" y="50"/>
                    <a:pt x="3" y="43"/>
                  </a:cubicBezTo>
                  <a:cubicBezTo>
                    <a:pt x="11" y="37"/>
                    <a:pt x="17" y="36"/>
                    <a:pt x="19" y="27"/>
                  </a:cubicBezTo>
                  <a:cubicBezTo>
                    <a:pt x="18" y="27"/>
                    <a:pt x="17" y="27"/>
                    <a:pt x="16" y="27"/>
                  </a:cubicBezTo>
                  <a:cubicBezTo>
                    <a:pt x="16" y="25"/>
                    <a:pt x="15" y="24"/>
                    <a:pt x="15" y="23"/>
                  </a:cubicBezTo>
                  <a:cubicBezTo>
                    <a:pt x="13" y="23"/>
                    <a:pt x="11" y="22"/>
                    <a:pt x="9" y="21"/>
                  </a:cubicBezTo>
                  <a:cubicBezTo>
                    <a:pt x="8" y="14"/>
                    <a:pt x="8" y="10"/>
                    <a:pt x="4" y="4"/>
                  </a:cubicBezTo>
                  <a:cubicBezTo>
                    <a:pt x="7" y="4"/>
                    <a:pt x="8" y="6"/>
                    <a:pt x="15" y="6"/>
                  </a:cubicBezTo>
                  <a:cubicBezTo>
                    <a:pt x="16" y="2"/>
                    <a:pt x="17" y="3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25" y="4"/>
                    <a:pt x="28" y="4"/>
                    <a:pt x="30" y="4"/>
                  </a:cubicBezTo>
                  <a:cubicBezTo>
                    <a:pt x="31" y="3"/>
                    <a:pt x="31" y="2"/>
                    <a:pt x="32" y="1"/>
                  </a:cubicBezTo>
                  <a:cubicBezTo>
                    <a:pt x="36" y="6"/>
                    <a:pt x="43" y="2"/>
                    <a:pt x="48" y="0"/>
                  </a:cubicBezTo>
                  <a:cubicBezTo>
                    <a:pt x="56" y="22"/>
                    <a:pt x="66" y="15"/>
                    <a:pt x="92" y="14"/>
                  </a:cubicBezTo>
                  <a:cubicBezTo>
                    <a:pt x="91" y="25"/>
                    <a:pt x="91" y="35"/>
                    <a:pt x="77" y="33"/>
                  </a:cubicBezTo>
                  <a:cubicBezTo>
                    <a:pt x="77" y="31"/>
                    <a:pt x="78" y="29"/>
                    <a:pt x="78" y="27"/>
                  </a:cubicBezTo>
                  <a:cubicBezTo>
                    <a:pt x="75" y="27"/>
                    <a:pt x="72" y="27"/>
                    <a:pt x="69" y="27"/>
                  </a:cubicBezTo>
                  <a:cubicBezTo>
                    <a:pt x="69" y="29"/>
                    <a:pt x="70" y="31"/>
                    <a:pt x="71" y="33"/>
                  </a:cubicBezTo>
                  <a:cubicBezTo>
                    <a:pt x="67" y="35"/>
                    <a:pt x="67" y="35"/>
                    <a:pt x="54" y="39"/>
                  </a:cubicBezTo>
                  <a:cubicBezTo>
                    <a:pt x="54" y="41"/>
                    <a:pt x="55" y="43"/>
                    <a:pt x="55" y="45"/>
                  </a:cubicBezTo>
                  <a:cubicBezTo>
                    <a:pt x="60" y="45"/>
                    <a:pt x="62" y="43"/>
                    <a:pt x="71" y="41"/>
                  </a:cubicBezTo>
                  <a:cubicBezTo>
                    <a:pt x="71" y="44"/>
                    <a:pt x="70" y="47"/>
                    <a:pt x="70" y="50"/>
                  </a:cubicBezTo>
                  <a:cubicBezTo>
                    <a:pt x="55" y="51"/>
                    <a:pt x="55" y="51"/>
                    <a:pt x="52" y="51"/>
                  </a:cubicBezTo>
                  <a:cubicBezTo>
                    <a:pt x="53" y="52"/>
                    <a:pt x="53" y="53"/>
                    <a:pt x="54" y="54"/>
                  </a:cubicBezTo>
                  <a:cubicBezTo>
                    <a:pt x="57" y="54"/>
                    <a:pt x="60" y="54"/>
                    <a:pt x="63" y="53"/>
                  </a:cubicBezTo>
                  <a:cubicBezTo>
                    <a:pt x="65" y="60"/>
                    <a:pt x="56" y="62"/>
                    <a:pt x="56" y="67"/>
                  </a:cubicBezTo>
                  <a:cubicBezTo>
                    <a:pt x="46" y="69"/>
                    <a:pt x="37" y="63"/>
                    <a:pt x="34" y="76"/>
                  </a:cubicBezTo>
                  <a:cubicBezTo>
                    <a:pt x="31" y="76"/>
                    <a:pt x="28" y="76"/>
                    <a:pt x="26" y="76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6" name="Freeform 29"/>
            <p:cNvSpPr>
              <a:spLocks/>
            </p:cNvSpPr>
            <p:nvPr/>
          </p:nvSpPr>
          <p:spPr bwMode="auto">
            <a:xfrm>
              <a:off x="2965450" y="4248150"/>
              <a:ext cx="388938" cy="541338"/>
            </a:xfrm>
            <a:custGeom>
              <a:avLst/>
              <a:gdLst>
                <a:gd name="T0" fmla="*/ 2147483647 w 51"/>
                <a:gd name="T1" fmla="*/ 2147483647 h 70"/>
                <a:gd name="T2" fmla="*/ 2147483647 w 51"/>
                <a:gd name="T3" fmla="*/ 2147483647 h 70"/>
                <a:gd name="T4" fmla="*/ 2147483647 w 51"/>
                <a:gd name="T5" fmla="*/ 2147483647 h 70"/>
                <a:gd name="T6" fmla="*/ 2147483647 w 51"/>
                <a:gd name="T7" fmla="*/ 2147483647 h 70"/>
                <a:gd name="T8" fmla="*/ 2147483647 w 51"/>
                <a:gd name="T9" fmla="*/ 2147483647 h 70"/>
                <a:gd name="T10" fmla="*/ 0 w 51"/>
                <a:gd name="T11" fmla="*/ 2147483647 h 70"/>
                <a:gd name="T12" fmla="*/ 2147483647 w 51"/>
                <a:gd name="T13" fmla="*/ 2147483647 h 70"/>
                <a:gd name="T14" fmla="*/ 2147483647 w 51"/>
                <a:gd name="T15" fmla="*/ 2147483647 h 70"/>
                <a:gd name="T16" fmla="*/ 2147483647 w 51"/>
                <a:gd name="T17" fmla="*/ 2147483647 h 70"/>
                <a:gd name="T18" fmla="*/ 2147483647 w 51"/>
                <a:gd name="T19" fmla="*/ 0 h 70"/>
                <a:gd name="T20" fmla="*/ 2147483647 w 51"/>
                <a:gd name="T21" fmla="*/ 2147483647 h 70"/>
                <a:gd name="T22" fmla="*/ 2147483647 w 51"/>
                <a:gd name="T23" fmla="*/ 2147483647 h 70"/>
                <a:gd name="T24" fmla="*/ 2147483647 w 51"/>
                <a:gd name="T25" fmla="*/ 2147483647 h 70"/>
                <a:gd name="T26" fmla="*/ 2147483647 w 51"/>
                <a:gd name="T27" fmla="*/ 2147483647 h 70"/>
                <a:gd name="T28" fmla="*/ 2147483647 w 51"/>
                <a:gd name="T29" fmla="*/ 2147483647 h 70"/>
                <a:gd name="T30" fmla="*/ 2147483647 w 51"/>
                <a:gd name="T31" fmla="*/ 2147483647 h 70"/>
                <a:gd name="T32" fmla="*/ 2147483647 w 51"/>
                <a:gd name="T33" fmla="*/ 2147483647 h 70"/>
                <a:gd name="T34" fmla="*/ 2147483647 w 51"/>
                <a:gd name="T35" fmla="*/ 2147483647 h 70"/>
                <a:gd name="T36" fmla="*/ 2147483647 w 51"/>
                <a:gd name="T37" fmla="*/ 2147483647 h 7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1" h="70">
                  <a:moveTo>
                    <a:pt x="13" y="70"/>
                  </a:moveTo>
                  <a:cubicBezTo>
                    <a:pt x="15" y="56"/>
                    <a:pt x="15" y="56"/>
                    <a:pt x="15" y="47"/>
                  </a:cubicBezTo>
                  <a:cubicBezTo>
                    <a:pt x="13" y="46"/>
                    <a:pt x="11" y="46"/>
                    <a:pt x="10" y="45"/>
                  </a:cubicBezTo>
                  <a:cubicBezTo>
                    <a:pt x="10" y="34"/>
                    <a:pt x="8" y="33"/>
                    <a:pt x="8" y="29"/>
                  </a:cubicBezTo>
                  <a:cubicBezTo>
                    <a:pt x="6" y="29"/>
                    <a:pt x="4" y="30"/>
                    <a:pt x="2" y="30"/>
                  </a:cubicBezTo>
                  <a:cubicBezTo>
                    <a:pt x="1" y="29"/>
                    <a:pt x="0" y="27"/>
                    <a:pt x="0" y="26"/>
                  </a:cubicBezTo>
                  <a:cubicBezTo>
                    <a:pt x="9" y="20"/>
                    <a:pt x="9" y="20"/>
                    <a:pt x="15" y="20"/>
                  </a:cubicBezTo>
                  <a:cubicBezTo>
                    <a:pt x="15" y="17"/>
                    <a:pt x="15" y="14"/>
                    <a:pt x="15" y="11"/>
                  </a:cubicBezTo>
                  <a:cubicBezTo>
                    <a:pt x="17" y="13"/>
                    <a:pt x="17" y="13"/>
                    <a:pt x="27" y="14"/>
                  </a:cubicBezTo>
                  <a:cubicBezTo>
                    <a:pt x="26" y="7"/>
                    <a:pt x="24" y="2"/>
                    <a:pt x="32" y="0"/>
                  </a:cubicBezTo>
                  <a:cubicBezTo>
                    <a:pt x="33" y="1"/>
                    <a:pt x="34" y="2"/>
                    <a:pt x="35" y="3"/>
                  </a:cubicBezTo>
                  <a:cubicBezTo>
                    <a:pt x="31" y="6"/>
                    <a:pt x="33" y="10"/>
                    <a:pt x="33" y="15"/>
                  </a:cubicBezTo>
                  <a:cubicBezTo>
                    <a:pt x="37" y="18"/>
                    <a:pt x="41" y="21"/>
                    <a:pt x="45" y="24"/>
                  </a:cubicBezTo>
                  <a:cubicBezTo>
                    <a:pt x="45" y="32"/>
                    <a:pt x="41" y="39"/>
                    <a:pt x="40" y="49"/>
                  </a:cubicBezTo>
                  <a:cubicBezTo>
                    <a:pt x="42" y="49"/>
                    <a:pt x="44" y="50"/>
                    <a:pt x="46" y="50"/>
                  </a:cubicBezTo>
                  <a:cubicBezTo>
                    <a:pt x="47" y="58"/>
                    <a:pt x="47" y="58"/>
                    <a:pt x="51" y="63"/>
                  </a:cubicBezTo>
                  <a:cubicBezTo>
                    <a:pt x="45" y="62"/>
                    <a:pt x="40" y="62"/>
                    <a:pt x="35" y="61"/>
                  </a:cubicBezTo>
                  <a:cubicBezTo>
                    <a:pt x="35" y="62"/>
                    <a:pt x="35" y="63"/>
                    <a:pt x="35" y="64"/>
                  </a:cubicBezTo>
                  <a:cubicBezTo>
                    <a:pt x="26" y="65"/>
                    <a:pt x="20" y="69"/>
                    <a:pt x="13" y="70"/>
                  </a:cubicBezTo>
                </a:path>
              </a:pathLst>
            </a:custGeom>
            <a:solidFill>
              <a:srgbClr val="FF9A00"/>
            </a:solidFill>
            <a:ln>
              <a:noFill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Freeform 30"/>
            <p:cNvSpPr>
              <a:spLocks/>
            </p:cNvSpPr>
            <p:nvPr/>
          </p:nvSpPr>
          <p:spPr bwMode="auto">
            <a:xfrm>
              <a:off x="4522788" y="3784600"/>
              <a:ext cx="827087" cy="557213"/>
            </a:xfrm>
            <a:custGeom>
              <a:avLst/>
              <a:gdLst>
                <a:gd name="T0" fmla="*/ 2147483647 w 109"/>
                <a:gd name="T1" fmla="*/ 2147483647 h 72"/>
                <a:gd name="T2" fmla="*/ 2147483647 w 109"/>
                <a:gd name="T3" fmla="*/ 2147483647 h 72"/>
                <a:gd name="T4" fmla="*/ 2147483647 w 109"/>
                <a:gd name="T5" fmla="*/ 2147483647 h 72"/>
                <a:gd name="T6" fmla="*/ 2147483647 w 109"/>
                <a:gd name="T7" fmla="*/ 2147483647 h 72"/>
                <a:gd name="T8" fmla="*/ 2147483647 w 109"/>
                <a:gd name="T9" fmla="*/ 2147483647 h 72"/>
                <a:gd name="T10" fmla="*/ 2147483647 w 109"/>
                <a:gd name="T11" fmla="*/ 2147483647 h 72"/>
                <a:gd name="T12" fmla="*/ 0 w 109"/>
                <a:gd name="T13" fmla="*/ 2147483647 h 72"/>
                <a:gd name="T14" fmla="*/ 2147483647 w 109"/>
                <a:gd name="T15" fmla="*/ 2147483647 h 72"/>
                <a:gd name="T16" fmla="*/ 2147483647 w 109"/>
                <a:gd name="T17" fmla="*/ 2147483647 h 72"/>
                <a:gd name="T18" fmla="*/ 2147483647 w 109"/>
                <a:gd name="T19" fmla="*/ 2147483647 h 72"/>
                <a:gd name="T20" fmla="*/ 2147483647 w 109"/>
                <a:gd name="T21" fmla="*/ 2147483647 h 72"/>
                <a:gd name="T22" fmla="*/ 2147483647 w 109"/>
                <a:gd name="T23" fmla="*/ 2147483647 h 72"/>
                <a:gd name="T24" fmla="*/ 2147483647 w 109"/>
                <a:gd name="T25" fmla="*/ 2147483647 h 72"/>
                <a:gd name="T26" fmla="*/ 2147483647 w 109"/>
                <a:gd name="T27" fmla="*/ 0 h 72"/>
                <a:gd name="T28" fmla="*/ 2147483647 w 109"/>
                <a:gd name="T29" fmla="*/ 2147483647 h 72"/>
                <a:gd name="T30" fmla="*/ 2147483647 w 109"/>
                <a:gd name="T31" fmla="*/ 2147483647 h 72"/>
                <a:gd name="T32" fmla="*/ 2147483647 w 109"/>
                <a:gd name="T33" fmla="*/ 2147483647 h 72"/>
                <a:gd name="T34" fmla="*/ 2147483647 w 109"/>
                <a:gd name="T35" fmla="*/ 2147483647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9" h="72">
                  <a:moveTo>
                    <a:pt x="57" y="72"/>
                  </a:moveTo>
                  <a:cubicBezTo>
                    <a:pt x="48" y="72"/>
                    <a:pt x="39" y="72"/>
                    <a:pt x="30" y="71"/>
                  </a:cubicBezTo>
                  <a:cubicBezTo>
                    <a:pt x="27" y="60"/>
                    <a:pt x="25" y="61"/>
                    <a:pt x="16" y="55"/>
                  </a:cubicBezTo>
                  <a:cubicBezTo>
                    <a:pt x="14" y="46"/>
                    <a:pt x="16" y="45"/>
                    <a:pt x="15" y="38"/>
                  </a:cubicBezTo>
                  <a:cubicBezTo>
                    <a:pt x="10" y="36"/>
                    <a:pt x="6" y="35"/>
                    <a:pt x="4" y="30"/>
                  </a:cubicBezTo>
                  <a:cubicBezTo>
                    <a:pt x="3" y="30"/>
                    <a:pt x="2" y="30"/>
                    <a:pt x="2" y="30"/>
                  </a:cubicBezTo>
                  <a:cubicBezTo>
                    <a:pt x="1" y="28"/>
                    <a:pt x="1" y="26"/>
                    <a:pt x="0" y="24"/>
                  </a:cubicBezTo>
                  <a:cubicBezTo>
                    <a:pt x="1" y="23"/>
                    <a:pt x="2" y="23"/>
                    <a:pt x="3" y="23"/>
                  </a:cubicBezTo>
                  <a:cubicBezTo>
                    <a:pt x="3" y="22"/>
                    <a:pt x="3" y="20"/>
                    <a:pt x="3" y="19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6" y="14"/>
                    <a:pt x="7" y="8"/>
                    <a:pt x="8" y="3"/>
                  </a:cubicBezTo>
                  <a:cubicBezTo>
                    <a:pt x="10" y="3"/>
                    <a:pt x="11" y="3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24" y="1"/>
                    <a:pt x="37" y="0"/>
                    <a:pt x="50" y="0"/>
                  </a:cubicBezTo>
                  <a:cubicBezTo>
                    <a:pt x="77" y="8"/>
                    <a:pt x="109" y="29"/>
                    <a:pt x="98" y="63"/>
                  </a:cubicBezTo>
                  <a:cubicBezTo>
                    <a:pt x="96" y="63"/>
                    <a:pt x="94" y="62"/>
                    <a:pt x="93" y="62"/>
                  </a:cubicBezTo>
                  <a:cubicBezTo>
                    <a:pt x="92" y="60"/>
                    <a:pt x="92" y="59"/>
                    <a:pt x="91" y="57"/>
                  </a:cubicBezTo>
                  <a:cubicBezTo>
                    <a:pt x="75" y="59"/>
                    <a:pt x="71" y="68"/>
                    <a:pt x="57" y="7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8" name="Freeform 31"/>
            <p:cNvSpPr>
              <a:spLocks/>
            </p:cNvSpPr>
            <p:nvPr/>
          </p:nvSpPr>
          <p:spPr bwMode="auto">
            <a:xfrm>
              <a:off x="3808413" y="3074988"/>
              <a:ext cx="661987" cy="1027112"/>
            </a:xfrm>
            <a:custGeom>
              <a:avLst/>
              <a:gdLst>
                <a:gd name="T0" fmla="*/ 2147483647 w 87"/>
                <a:gd name="T1" fmla="*/ 2147483647 h 133"/>
                <a:gd name="T2" fmla="*/ 2147483647 w 87"/>
                <a:gd name="T3" fmla="*/ 2147483647 h 133"/>
                <a:gd name="T4" fmla="*/ 2147483647 w 87"/>
                <a:gd name="T5" fmla="*/ 2147483647 h 133"/>
                <a:gd name="T6" fmla="*/ 2147483647 w 87"/>
                <a:gd name="T7" fmla="*/ 2147483647 h 133"/>
                <a:gd name="T8" fmla="*/ 2147483647 w 87"/>
                <a:gd name="T9" fmla="*/ 2147483647 h 133"/>
                <a:gd name="T10" fmla="*/ 2147483647 w 87"/>
                <a:gd name="T11" fmla="*/ 2147483647 h 133"/>
                <a:gd name="T12" fmla="*/ 2147483647 w 87"/>
                <a:gd name="T13" fmla="*/ 2147483647 h 133"/>
                <a:gd name="T14" fmla="*/ 2147483647 w 87"/>
                <a:gd name="T15" fmla="*/ 2147483647 h 133"/>
                <a:gd name="T16" fmla="*/ 2147483647 w 87"/>
                <a:gd name="T17" fmla="*/ 2147483647 h 133"/>
                <a:gd name="T18" fmla="*/ 2147483647 w 87"/>
                <a:gd name="T19" fmla="*/ 2147483647 h 133"/>
                <a:gd name="T20" fmla="*/ 2147483647 w 87"/>
                <a:gd name="T21" fmla="*/ 2147483647 h 133"/>
                <a:gd name="T22" fmla="*/ 2147483647 w 87"/>
                <a:gd name="T23" fmla="*/ 2147483647 h 133"/>
                <a:gd name="T24" fmla="*/ 2147483647 w 87"/>
                <a:gd name="T25" fmla="*/ 2147483647 h 133"/>
                <a:gd name="T26" fmla="*/ 0 w 87"/>
                <a:gd name="T27" fmla="*/ 2147483647 h 133"/>
                <a:gd name="T28" fmla="*/ 2147483647 w 87"/>
                <a:gd name="T29" fmla="*/ 2147483647 h 133"/>
                <a:gd name="T30" fmla="*/ 2147483647 w 87"/>
                <a:gd name="T31" fmla="*/ 2147483647 h 133"/>
                <a:gd name="T32" fmla="*/ 2147483647 w 87"/>
                <a:gd name="T33" fmla="*/ 2147483647 h 133"/>
                <a:gd name="T34" fmla="*/ 2147483647 w 87"/>
                <a:gd name="T35" fmla="*/ 2147483647 h 133"/>
                <a:gd name="T36" fmla="*/ 2147483647 w 87"/>
                <a:gd name="T37" fmla="*/ 2147483647 h 133"/>
                <a:gd name="T38" fmla="*/ 2147483647 w 87"/>
                <a:gd name="T39" fmla="*/ 2147483647 h 133"/>
                <a:gd name="T40" fmla="*/ 2147483647 w 87"/>
                <a:gd name="T41" fmla="*/ 2147483647 h 133"/>
                <a:gd name="T42" fmla="*/ 2147483647 w 87"/>
                <a:gd name="T43" fmla="*/ 2147483647 h 133"/>
                <a:gd name="T44" fmla="*/ 2147483647 w 87"/>
                <a:gd name="T45" fmla="*/ 2147483647 h 133"/>
                <a:gd name="T46" fmla="*/ 2147483647 w 87"/>
                <a:gd name="T47" fmla="*/ 2147483647 h 133"/>
                <a:gd name="T48" fmla="*/ 2147483647 w 87"/>
                <a:gd name="T49" fmla="*/ 2147483647 h 133"/>
                <a:gd name="T50" fmla="*/ 2147483647 w 87"/>
                <a:gd name="T51" fmla="*/ 2147483647 h 133"/>
                <a:gd name="T52" fmla="*/ 2147483647 w 87"/>
                <a:gd name="T53" fmla="*/ 2147483647 h 13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87" h="133">
                  <a:moveTo>
                    <a:pt x="35" y="133"/>
                  </a:moveTo>
                  <a:cubicBezTo>
                    <a:pt x="34" y="133"/>
                    <a:pt x="33" y="133"/>
                    <a:pt x="32" y="133"/>
                  </a:cubicBezTo>
                  <a:cubicBezTo>
                    <a:pt x="34" y="132"/>
                    <a:pt x="36" y="132"/>
                    <a:pt x="37" y="131"/>
                  </a:cubicBezTo>
                  <a:cubicBezTo>
                    <a:pt x="37" y="129"/>
                    <a:pt x="38" y="128"/>
                    <a:pt x="38" y="126"/>
                  </a:cubicBezTo>
                  <a:cubicBezTo>
                    <a:pt x="35" y="125"/>
                    <a:pt x="32" y="125"/>
                    <a:pt x="30" y="124"/>
                  </a:cubicBezTo>
                  <a:cubicBezTo>
                    <a:pt x="30" y="123"/>
                    <a:pt x="30" y="123"/>
                    <a:pt x="30" y="122"/>
                  </a:cubicBezTo>
                  <a:cubicBezTo>
                    <a:pt x="27" y="121"/>
                    <a:pt x="23" y="121"/>
                    <a:pt x="20" y="120"/>
                  </a:cubicBezTo>
                  <a:cubicBezTo>
                    <a:pt x="20" y="119"/>
                    <a:pt x="20" y="117"/>
                    <a:pt x="20" y="115"/>
                  </a:cubicBezTo>
                  <a:cubicBezTo>
                    <a:pt x="6" y="96"/>
                    <a:pt x="16" y="88"/>
                    <a:pt x="15" y="68"/>
                  </a:cubicBezTo>
                  <a:cubicBezTo>
                    <a:pt x="22" y="65"/>
                    <a:pt x="22" y="65"/>
                    <a:pt x="23" y="59"/>
                  </a:cubicBezTo>
                  <a:cubicBezTo>
                    <a:pt x="20" y="58"/>
                    <a:pt x="16" y="58"/>
                    <a:pt x="13" y="57"/>
                  </a:cubicBezTo>
                  <a:cubicBezTo>
                    <a:pt x="11" y="47"/>
                    <a:pt x="10" y="41"/>
                    <a:pt x="6" y="32"/>
                  </a:cubicBezTo>
                  <a:cubicBezTo>
                    <a:pt x="4" y="32"/>
                    <a:pt x="3" y="32"/>
                    <a:pt x="2" y="32"/>
                  </a:cubicBezTo>
                  <a:cubicBezTo>
                    <a:pt x="1" y="30"/>
                    <a:pt x="0" y="29"/>
                    <a:pt x="0" y="28"/>
                  </a:cubicBezTo>
                  <a:cubicBezTo>
                    <a:pt x="5" y="16"/>
                    <a:pt x="11" y="0"/>
                    <a:pt x="27" y="4"/>
                  </a:cubicBezTo>
                  <a:cubicBezTo>
                    <a:pt x="27" y="5"/>
                    <a:pt x="27" y="5"/>
                    <a:pt x="27" y="6"/>
                  </a:cubicBezTo>
                  <a:cubicBezTo>
                    <a:pt x="29" y="6"/>
                    <a:pt x="32" y="6"/>
                    <a:pt x="34" y="6"/>
                  </a:cubicBezTo>
                  <a:cubicBezTo>
                    <a:pt x="34" y="5"/>
                    <a:pt x="34" y="4"/>
                    <a:pt x="34" y="2"/>
                  </a:cubicBezTo>
                  <a:cubicBezTo>
                    <a:pt x="37" y="2"/>
                    <a:pt x="39" y="2"/>
                    <a:pt x="42" y="2"/>
                  </a:cubicBezTo>
                  <a:cubicBezTo>
                    <a:pt x="48" y="12"/>
                    <a:pt x="60" y="25"/>
                    <a:pt x="71" y="29"/>
                  </a:cubicBezTo>
                  <a:cubicBezTo>
                    <a:pt x="78" y="46"/>
                    <a:pt x="87" y="56"/>
                    <a:pt x="86" y="75"/>
                  </a:cubicBezTo>
                  <a:cubicBezTo>
                    <a:pt x="78" y="81"/>
                    <a:pt x="72" y="95"/>
                    <a:pt x="66" y="96"/>
                  </a:cubicBezTo>
                  <a:cubicBezTo>
                    <a:pt x="65" y="99"/>
                    <a:pt x="65" y="103"/>
                    <a:pt x="65" y="106"/>
                  </a:cubicBezTo>
                  <a:cubicBezTo>
                    <a:pt x="73" y="107"/>
                    <a:pt x="81" y="106"/>
                    <a:pt x="79" y="118"/>
                  </a:cubicBezTo>
                  <a:cubicBezTo>
                    <a:pt x="75" y="118"/>
                    <a:pt x="73" y="121"/>
                    <a:pt x="67" y="122"/>
                  </a:cubicBezTo>
                  <a:cubicBezTo>
                    <a:pt x="67" y="124"/>
                    <a:pt x="66" y="127"/>
                    <a:pt x="65" y="130"/>
                  </a:cubicBezTo>
                  <a:cubicBezTo>
                    <a:pt x="62" y="126"/>
                    <a:pt x="39" y="133"/>
                    <a:pt x="35" y="133"/>
                  </a:cubicBezTo>
                </a:path>
              </a:pathLst>
            </a:custGeom>
            <a:solidFill>
              <a:srgbClr val="C432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9" name="Freeform 32"/>
            <p:cNvSpPr>
              <a:spLocks/>
            </p:cNvSpPr>
            <p:nvPr/>
          </p:nvSpPr>
          <p:spPr bwMode="auto">
            <a:xfrm>
              <a:off x="2352675" y="1700213"/>
              <a:ext cx="787400" cy="1042987"/>
            </a:xfrm>
            <a:custGeom>
              <a:avLst/>
              <a:gdLst>
                <a:gd name="T0" fmla="*/ 2147483647 w 104"/>
                <a:gd name="T1" fmla="*/ 2147483647 h 135"/>
                <a:gd name="T2" fmla="*/ 2147483647 w 104"/>
                <a:gd name="T3" fmla="*/ 2147483647 h 135"/>
                <a:gd name="T4" fmla="*/ 2147483647 w 104"/>
                <a:gd name="T5" fmla="*/ 2147483647 h 135"/>
                <a:gd name="T6" fmla="*/ 2147483647 w 104"/>
                <a:gd name="T7" fmla="*/ 2147483647 h 135"/>
                <a:gd name="T8" fmla="*/ 2147483647 w 104"/>
                <a:gd name="T9" fmla="*/ 2147483647 h 135"/>
                <a:gd name="T10" fmla="*/ 2147483647 w 104"/>
                <a:gd name="T11" fmla="*/ 2147483647 h 135"/>
                <a:gd name="T12" fmla="*/ 2147483647 w 104"/>
                <a:gd name="T13" fmla="*/ 2147483647 h 135"/>
                <a:gd name="T14" fmla="*/ 2147483647 w 104"/>
                <a:gd name="T15" fmla="*/ 2147483647 h 135"/>
                <a:gd name="T16" fmla="*/ 2147483647 w 104"/>
                <a:gd name="T17" fmla="*/ 2147483647 h 135"/>
                <a:gd name="T18" fmla="*/ 2147483647 w 104"/>
                <a:gd name="T19" fmla="*/ 2147483647 h 135"/>
                <a:gd name="T20" fmla="*/ 2147483647 w 104"/>
                <a:gd name="T21" fmla="*/ 2147483647 h 135"/>
                <a:gd name="T22" fmla="*/ 2147483647 w 104"/>
                <a:gd name="T23" fmla="*/ 2147483647 h 135"/>
                <a:gd name="T24" fmla="*/ 2147483647 w 104"/>
                <a:gd name="T25" fmla="*/ 2147483647 h 135"/>
                <a:gd name="T26" fmla="*/ 2147483647 w 104"/>
                <a:gd name="T27" fmla="*/ 2147483647 h 135"/>
                <a:gd name="T28" fmla="*/ 2147483647 w 104"/>
                <a:gd name="T29" fmla="*/ 2147483647 h 135"/>
                <a:gd name="T30" fmla="*/ 2147483647 w 104"/>
                <a:gd name="T31" fmla="*/ 2147483647 h 135"/>
                <a:gd name="T32" fmla="*/ 2147483647 w 104"/>
                <a:gd name="T33" fmla="*/ 2147483647 h 135"/>
                <a:gd name="T34" fmla="*/ 2147483647 w 104"/>
                <a:gd name="T35" fmla="*/ 2147483647 h 135"/>
                <a:gd name="T36" fmla="*/ 2147483647 w 104"/>
                <a:gd name="T37" fmla="*/ 0 h 135"/>
                <a:gd name="T38" fmla="*/ 2147483647 w 104"/>
                <a:gd name="T39" fmla="*/ 2147483647 h 135"/>
                <a:gd name="T40" fmla="*/ 2147483647 w 104"/>
                <a:gd name="T41" fmla="*/ 2147483647 h 135"/>
                <a:gd name="T42" fmla="*/ 2147483647 w 104"/>
                <a:gd name="T43" fmla="*/ 2147483647 h 135"/>
                <a:gd name="T44" fmla="*/ 2147483647 w 104"/>
                <a:gd name="T45" fmla="*/ 2147483647 h 135"/>
                <a:gd name="T46" fmla="*/ 2147483647 w 104"/>
                <a:gd name="T47" fmla="*/ 2147483647 h 135"/>
                <a:gd name="T48" fmla="*/ 2147483647 w 104"/>
                <a:gd name="T49" fmla="*/ 2147483647 h 135"/>
                <a:gd name="T50" fmla="*/ 2147483647 w 104"/>
                <a:gd name="T51" fmla="*/ 2147483647 h 135"/>
                <a:gd name="T52" fmla="*/ 2147483647 w 104"/>
                <a:gd name="T53" fmla="*/ 2147483647 h 135"/>
                <a:gd name="T54" fmla="*/ 2147483647 w 104"/>
                <a:gd name="T55" fmla="*/ 2147483647 h 135"/>
                <a:gd name="T56" fmla="*/ 2147483647 w 104"/>
                <a:gd name="T57" fmla="*/ 2147483647 h 135"/>
                <a:gd name="T58" fmla="*/ 2147483647 w 104"/>
                <a:gd name="T59" fmla="*/ 2147483647 h 135"/>
                <a:gd name="T60" fmla="*/ 2147483647 w 104"/>
                <a:gd name="T61" fmla="*/ 2147483647 h 135"/>
                <a:gd name="T62" fmla="*/ 2147483647 w 104"/>
                <a:gd name="T63" fmla="*/ 2147483647 h 135"/>
                <a:gd name="T64" fmla="*/ 2147483647 w 104"/>
                <a:gd name="T65" fmla="*/ 2147483647 h 135"/>
                <a:gd name="T66" fmla="*/ 2147483647 w 104"/>
                <a:gd name="T67" fmla="*/ 2147483647 h 135"/>
                <a:gd name="T68" fmla="*/ 2147483647 w 104"/>
                <a:gd name="T69" fmla="*/ 2147483647 h 135"/>
                <a:gd name="T70" fmla="*/ 2147483647 w 104"/>
                <a:gd name="T71" fmla="*/ 2147483647 h 135"/>
                <a:gd name="T72" fmla="*/ 2147483647 w 104"/>
                <a:gd name="T73" fmla="*/ 2147483647 h 135"/>
                <a:gd name="T74" fmla="*/ 2147483647 w 104"/>
                <a:gd name="T75" fmla="*/ 2147483647 h 135"/>
                <a:gd name="T76" fmla="*/ 2147483647 w 104"/>
                <a:gd name="T77" fmla="*/ 2147483647 h 135"/>
                <a:gd name="T78" fmla="*/ 2147483647 w 104"/>
                <a:gd name="T79" fmla="*/ 2147483647 h 13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04" h="135">
                  <a:moveTo>
                    <a:pt x="35" y="135"/>
                  </a:moveTo>
                  <a:cubicBezTo>
                    <a:pt x="34" y="133"/>
                    <a:pt x="33" y="131"/>
                    <a:pt x="32" y="130"/>
                  </a:cubicBezTo>
                  <a:cubicBezTo>
                    <a:pt x="34" y="129"/>
                    <a:pt x="35" y="129"/>
                    <a:pt x="36" y="128"/>
                  </a:cubicBezTo>
                  <a:cubicBezTo>
                    <a:pt x="36" y="123"/>
                    <a:pt x="35" y="118"/>
                    <a:pt x="35" y="114"/>
                  </a:cubicBezTo>
                  <a:cubicBezTo>
                    <a:pt x="34" y="113"/>
                    <a:pt x="32" y="113"/>
                    <a:pt x="31" y="113"/>
                  </a:cubicBezTo>
                  <a:cubicBezTo>
                    <a:pt x="31" y="116"/>
                    <a:pt x="30" y="118"/>
                    <a:pt x="30" y="121"/>
                  </a:cubicBezTo>
                  <a:cubicBezTo>
                    <a:pt x="29" y="121"/>
                    <a:pt x="28" y="121"/>
                    <a:pt x="27" y="121"/>
                  </a:cubicBezTo>
                  <a:cubicBezTo>
                    <a:pt x="24" y="112"/>
                    <a:pt x="24" y="112"/>
                    <a:pt x="22" y="100"/>
                  </a:cubicBezTo>
                  <a:cubicBezTo>
                    <a:pt x="21" y="100"/>
                    <a:pt x="20" y="100"/>
                    <a:pt x="19" y="100"/>
                  </a:cubicBezTo>
                  <a:cubicBezTo>
                    <a:pt x="19" y="101"/>
                    <a:pt x="19" y="102"/>
                    <a:pt x="18" y="104"/>
                  </a:cubicBezTo>
                  <a:cubicBezTo>
                    <a:pt x="0" y="77"/>
                    <a:pt x="11" y="81"/>
                    <a:pt x="15" y="58"/>
                  </a:cubicBezTo>
                  <a:cubicBezTo>
                    <a:pt x="16" y="58"/>
                    <a:pt x="17" y="58"/>
                    <a:pt x="18" y="58"/>
                  </a:cubicBezTo>
                  <a:cubicBezTo>
                    <a:pt x="21" y="50"/>
                    <a:pt x="23" y="43"/>
                    <a:pt x="26" y="35"/>
                  </a:cubicBezTo>
                  <a:cubicBezTo>
                    <a:pt x="28" y="35"/>
                    <a:pt x="30" y="36"/>
                    <a:pt x="32" y="36"/>
                  </a:cubicBezTo>
                  <a:cubicBezTo>
                    <a:pt x="33" y="33"/>
                    <a:pt x="33" y="31"/>
                    <a:pt x="33" y="28"/>
                  </a:cubicBezTo>
                  <a:cubicBezTo>
                    <a:pt x="43" y="28"/>
                    <a:pt x="43" y="28"/>
                    <a:pt x="47" y="26"/>
                  </a:cubicBezTo>
                  <a:cubicBezTo>
                    <a:pt x="47" y="22"/>
                    <a:pt x="48" y="18"/>
                    <a:pt x="49" y="14"/>
                  </a:cubicBezTo>
                  <a:cubicBezTo>
                    <a:pt x="50" y="14"/>
                    <a:pt x="51" y="14"/>
                    <a:pt x="53" y="14"/>
                  </a:cubicBezTo>
                  <a:cubicBezTo>
                    <a:pt x="57" y="8"/>
                    <a:pt x="61" y="0"/>
                    <a:pt x="70" y="0"/>
                  </a:cubicBezTo>
                  <a:cubicBezTo>
                    <a:pt x="73" y="2"/>
                    <a:pt x="73" y="2"/>
                    <a:pt x="75" y="8"/>
                  </a:cubicBezTo>
                  <a:cubicBezTo>
                    <a:pt x="77" y="9"/>
                    <a:pt x="80" y="9"/>
                    <a:pt x="82" y="9"/>
                  </a:cubicBezTo>
                  <a:cubicBezTo>
                    <a:pt x="81" y="23"/>
                    <a:pt x="68" y="37"/>
                    <a:pt x="83" y="51"/>
                  </a:cubicBezTo>
                  <a:cubicBezTo>
                    <a:pt x="83" y="53"/>
                    <a:pt x="83" y="55"/>
                    <a:pt x="83" y="57"/>
                  </a:cubicBezTo>
                  <a:cubicBezTo>
                    <a:pt x="86" y="57"/>
                    <a:pt x="89" y="58"/>
                    <a:pt x="92" y="58"/>
                  </a:cubicBezTo>
                  <a:cubicBezTo>
                    <a:pt x="93" y="60"/>
                    <a:pt x="96" y="72"/>
                    <a:pt x="97" y="76"/>
                  </a:cubicBezTo>
                  <a:cubicBezTo>
                    <a:pt x="99" y="76"/>
                    <a:pt x="101" y="76"/>
                    <a:pt x="103" y="77"/>
                  </a:cubicBezTo>
                  <a:cubicBezTo>
                    <a:pt x="103" y="81"/>
                    <a:pt x="103" y="84"/>
                    <a:pt x="104" y="88"/>
                  </a:cubicBezTo>
                  <a:cubicBezTo>
                    <a:pt x="94" y="90"/>
                    <a:pt x="95" y="90"/>
                    <a:pt x="93" y="98"/>
                  </a:cubicBezTo>
                  <a:cubicBezTo>
                    <a:pt x="81" y="96"/>
                    <a:pt x="81" y="96"/>
                    <a:pt x="76" y="97"/>
                  </a:cubicBezTo>
                  <a:cubicBezTo>
                    <a:pt x="75" y="100"/>
                    <a:pt x="75" y="102"/>
                    <a:pt x="74" y="105"/>
                  </a:cubicBezTo>
                  <a:cubicBezTo>
                    <a:pt x="81" y="109"/>
                    <a:pt x="80" y="109"/>
                    <a:pt x="82" y="118"/>
                  </a:cubicBezTo>
                  <a:cubicBezTo>
                    <a:pt x="77" y="120"/>
                    <a:pt x="71" y="125"/>
                    <a:pt x="67" y="124"/>
                  </a:cubicBezTo>
                  <a:cubicBezTo>
                    <a:pt x="66" y="121"/>
                    <a:pt x="65" y="118"/>
                    <a:pt x="65" y="116"/>
                  </a:cubicBezTo>
                  <a:cubicBezTo>
                    <a:pt x="63" y="116"/>
                    <a:pt x="61" y="116"/>
                    <a:pt x="59" y="116"/>
                  </a:cubicBezTo>
                  <a:cubicBezTo>
                    <a:pt x="59" y="118"/>
                    <a:pt x="59" y="119"/>
                    <a:pt x="59" y="121"/>
                  </a:cubicBezTo>
                  <a:cubicBezTo>
                    <a:pt x="57" y="122"/>
                    <a:pt x="55" y="123"/>
                    <a:pt x="53" y="125"/>
                  </a:cubicBezTo>
                  <a:cubicBezTo>
                    <a:pt x="50" y="122"/>
                    <a:pt x="50" y="122"/>
                    <a:pt x="47" y="121"/>
                  </a:cubicBezTo>
                  <a:cubicBezTo>
                    <a:pt x="47" y="120"/>
                    <a:pt x="47" y="118"/>
                    <a:pt x="47" y="117"/>
                  </a:cubicBezTo>
                  <a:cubicBezTo>
                    <a:pt x="46" y="117"/>
                    <a:pt x="45" y="117"/>
                    <a:pt x="45" y="117"/>
                  </a:cubicBezTo>
                  <a:cubicBezTo>
                    <a:pt x="43" y="126"/>
                    <a:pt x="42" y="127"/>
                    <a:pt x="35" y="135"/>
                  </a:cubicBezTo>
                </a:path>
              </a:pathLst>
            </a:custGeom>
            <a:solidFill>
              <a:srgbClr val="FF9A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0" name="Freeform 33"/>
            <p:cNvSpPr>
              <a:spLocks/>
            </p:cNvSpPr>
            <p:nvPr/>
          </p:nvSpPr>
          <p:spPr bwMode="auto">
            <a:xfrm>
              <a:off x="4165600" y="5221288"/>
              <a:ext cx="234950" cy="363537"/>
            </a:xfrm>
            <a:custGeom>
              <a:avLst/>
              <a:gdLst>
                <a:gd name="T0" fmla="*/ 2147483647 w 31"/>
                <a:gd name="T1" fmla="*/ 2147483647 h 47"/>
                <a:gd name="T2" fmla="*/ 2147483647 w 31"/>
                <a:gd name="T3" fmla="*/ 2147483647 h 47"/>
                <a:gd name="T4" fmla="*/ 2147483647 w 31"/>
                <a:gd name="T5" fmla="*/ 2147483647 h 47"/>
                <a:gd name="T6" fmla="*/ 2147483647 w 31"/>
                <a:gd name="T7" fmla="*/ 2147483647 h 47"/>
                <a:gd name="T8" fmla="*/ 2147483647 w 31"/>
                <a:gd name="T9" fmla="*/ 2147483647 h 47"/>
                <a:gd name="T10" fmla="*/ 2147483647 w 31"/>
                <a:gd name="T11" fmla="*/ 2147483647 h 47"/>
                <a:gd name="T12" fmla="*/ 2147483647 w 31"/>
                <a:gd name="T13" fmla="*/ 2147483647 h 47"/>
                <a:gd name="T14" fmla="*/ 2147483647 w 31"/>
                <a:gd name="T15" fmla="*/ 0 h 47"/>
                <a:gd name="T16" fmla="*/ 2147483647 w 31"/>
                <a:gd name="T17" fmla="*/ 0 h 47"/>
                <a:gd name="T18" fmla="*/ 2147483647 w 31"/>
                <a:gd name="T19" fmla="*/ 2147483647 h 47"/>
                <a:gd name="T20" fmla="*/ 2147483647 w 31"/>
                <a:gd name="T21" fmla="*/ 2147483647 h 47"/>
                <a:gd name="T22" fmla="*/ 2147483647 w 31"/>
                <a:gd name="T23" fmla="*/ 2147483647 h 47"/>
                <a:gd name="T24" fmla="*/ 2147483647 w 31"/>
                <a:gd name="T25" fmla="*/ 2147483647 h 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1" h="47">
                  <a:moveTo>
                    <a:pt x="11" y="47"/>
                  </a:moveTo>
                  <a:cubicBezTo>
                    <a:pt x="11" y="44"/>
                    <a:pt x="11" y="42"/>
                    <a:pt x="11" y="40"/>
                  </a:cubicBezTo>
                  <a:cubicBezTo>
                    <a:pt x="10" y="39"/>
                    <a:pt x="8" y="38"/>
                    <a:pt x="7" y="38"/>
                  </a:cubicBezTo>
                  <a:cubicBezTo>
                    <a:pt x="7" y="35"/>
                    <a:pt x="8" y="33"/>
                    <a:pt x="8" y="30"/>
                  </a:cubicBezTo>
                  <a:cubicBezTo>
                    <a:pt x="10" y="30"/>
                    <a:pt x="11" y="30"/>
                    <a:pt x="12" y="30"/>
                  </a:cubicBezTo>
                  <a:cubicBezTo>
                    <a:pt x="10" y="19"/>
                    <a:pt x="0" y="16"/>
                    <a:pt x="6" y="6"/>
                  </a:cubicBezTo>
                  <a:cubicBezTo>
                    <a:pt x="12" y="5"/>
                    <a:pt x="19" y="4"/>
                    <a:pt x="26" y="4"/>
                  </a:cubicBezTo>
                  <a:cubicBezTo>
                    <a:pt x="26" y="2"/>
                    <a:pt x="27" y="1"/>
                    <a:pt x="27" y="0"/>
                  </a:cubicBezTo>
                  <a:cubicBezTo>
                    <a:pt x="28" y="0"/>
                    <a:pt x="30" y="0"/>
                    <a:pt x="31" y="0"/>
                  </a:cubicBezTo>
                  <a:cubicBezTo>
                    <a:pt x="28" y="20"/>
                    <a:pt x="26" y="21"/>
                    <a:pt x="26" y="29"/>
                  </a:cubicBezTo>
                  <a:cubicBezTo>
                    <a:pt x="27" y="29"/>
                    <a:pt x="29" y="29"/>
                    <a:pt x="31" y="29"/>
                  </a:cubicBezTo>
                  <a:cubicBezTo>
                    <a:pt x="31" y="34"/>
                    <a:pt x="31" y="39"/>
                    <a:pt x="31" y="44"/>
                  </a:cubicBezTo>
                  <a:cubicBezTo>
                    <a:pt x="12" y="45"/>
                    <a:pt x="12" y="45"/>
                    <a:pt x="11" y="47"/>
                  </a:cubicBezTo>
                </a:path>
              </a:pathLst>
            </a:custGeom>
            <a:solidFill>
              <a:srgbClr val="FF9A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1" name="Freeform 34"/>
            <p:cNvSpPr>
              <a:spLocks/>
            </p:cNvSpPr>
            <p:nvPr/>
          </p:nvSpPr>
          <p:spPr bwMode="auto">
            <a:xfrm>
              <a:off x="2905125" y="5059363"/>
              <a:ext cx="547688" cy="287337"/>
            </a:xfrm>
            <a:custGeom>
              <a:avLst/>
              <a:gdLst>
                <a:gd name="T0" fmla="*/ 2147483647 w 72"/>
                <a:gd name="T1" fmla="*/ 2147483647 h 37"/>
                <a:gd name="T2" fmla="*/ 2147483647 w 72"/>
                <a:gd name="T3" fmla="*/ 2147483647 h 37"/>
                <a:gd name="T4" fmla="*/ 2147483647 w 72"/>
                <a:gd name="T5" fmla="*/ 2147483647 h 37"/>
                <a:gd name="T6" fmla="*/ 2147483647 w 72"/>
                <a:gd name="T7" fmla="*/ 2147483647 h 37"/>
                <a:gd name="T8" fmla="*/ 0 w 72"/>
                <a:gd name="T9" fmla="*/ 2147483647 h 37"/>
                <a:gd name="T10" fmla="*/ 2147483647 w 72"/>
                <a:gd name="T11" fmla="*/ 2147483647 h 37"/>
                <a:gd name="T12" fmla="*/ 2147483647 w 72"/>
                <a:gd name="T13" fmla="*/ 2147483647 h 37"/>
                <a:gd name="T14" fmla="*/ 2147483647 w 72"/>
                <a:gd name="T15" fmla="*/ 2147483647 h 37"/>
                <a:gd name="T16" fmla="*/ 2147483647 w 72"/>
                <a:gd name="T17" fmla="*/ 2147483647 h 37"/>
                <a:gd name="T18" fmla="*/ 2147483647 w 72"/>
                <a:gd name="T19" fmla="*/ 2147483647 h 37"/>
                <a:gd name="T20" fmla="*/ 2147483647 w 72"/>
                <a:gd name="T21" fmla="*/ 2147483647 h 37"/>
                <a:gd name="T22" fmla="*/ 2147483647 w 72"/>
                <a:gd name="T23" fmla="*/ 2147483647 h 37"/>
                <a:gd name="T24" fmla="*/ 2147483647 w 72"/>
                <a:gd name="T25" fmla="*/ 2147483647 h 37"/>
                <a:gd name="T26" fmla="*/ 2147483647 w 72"/>
                <a:gd name="T27" fmla="*/ 2147483647 h 37"/>
                <a:gd name="T28" fmla="*/ 2147483647 w 72"/>
                <a:gd name="T29" fmla="*/ 2147483647 h 37"/>
                <a:gd name="T30" fmla="*/ 2147483647 w 72"/>
                <a:gd name="T31" fmla="*/ 0 h 37"/>
                <a:gd name="T32" fmla="*/ 2147483647 w 72"/>
                <a:gd name="T33" fmla="*/ 2147483647 h 37"/>
                <a:gd name="T34" fmla="*/ 2147483647 w 72"/>
                <a:gd name="T35" fmla="*/ 2147483647 h 37"/>
                <a:gd name="T36" fmla="*/ 2147483647 w 72"/>
                <a:gd name="T37" fmla="*/ 2147483647 h 37"/>
                <a:gd name="T38" fmla="*/ 2147483647 w 72"/>
                <a:gd name="T39" fmla="*/ 2147483647 h 37"/>
                <a:gd name="T40" fmla="*/ 2147483647 w 72"/>
                <a:gd name="T41" fmla="*/ 2147483647 h 37"/>
                <a:gd name="T42" fmla="*/ 2147483647 w 72"/>
                <a:gd name="T43" fmla="*/ 2147483647 h 37"/>
                <a:gd name="T44" fmla="*/ 2147483647 w 72"/>
                <a:gd name="T45" fmla="*/ 2147483647 h 37"/>
                <a:gd name="T46" fmla="*/ 2147483647 w 72"/>
                <a:gd name="T47" fmla="*/ 2147483647 h 37"/>
                <a:gd name="T48" fmla="*/ 2147483647 w 72"/>
                <a:gd name="T49" fmla="*/ 2147483647 h 3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2" h="37">
                  <a:moveTo>
                    <a:pt x="29" y="37"/>
                  </a:moveTo>
                  <a:cubicBezTo>
                    <a:pt x="29" y="35"/>
                    <a:pt x="28" y="34"/>
                    <a:pt x="28" y="32"/>
                  </a:cubicBezTo>
                  <a:cubicBezTo>
                    <a:pt x="16" y="33"/>
                    <a:pt x="14" y="35"/>
                    <a:pt x="9" y="35"/>
                  </a:cubicBezTo>
                  <a:cubicBezTo>
                    <a:pt x="9" y="34"/>
                    <a:pt x="8" y="33"/>
                    <a:pt x="8" y="32"/>
                  </a:cubicBezTo>
                  <a:cubicBezTo>
                    <a:pt x="0" y="31"/>
                    <a:pt x="0" y="25"/>
                    <a:pt x="0" y="19"/>
                  </a:cubicBezTo>
                  <a:cubicBezTo>
                    <a:pt x="1" y="19"/>
                    <a:pt x="1" y="19"/>
                    <a:pt x="2" y="19"/>
                  </a:cubicBezTo>
                  <a:cubicBezTo>
                    <a:pt x="3" y="17"/>
                    <a:pt x="3" y="16"/>
                    <a:pt x="4" y="14"/>
                  </a:cubicBezTo>
                  <a:cubicBezTo>
                    <a:pt x="5" y="14"/>
                    <a:pt x="6" y="14"/>
                    <a:pt x="8" y="14"/>
                  </a:cubicBezTo>
                  <a:cubicBezTo>
                    <a:pt x="8" y="15"/>
                    <a:pt x="8" y="16"/>
                    <a:pt x="8" y="17"/>
                  </a:cubicBezTo>
                  <a:cubicBezTo>
                    <a:pt x="12" y="18"/>
                    <a:pt x="12" y="18"/>
                    <a:pt x="15" y="22"/>
                  </a:cubicBezTo>
                  <a:cubicBezTo>
                    <a:pt x="19" y="22"/>
                    <a:pt x="22" y="22"/>
                    <a:pt x="25" y="22"/>
                  </a:cubicBezTo>
                  <a:cubicBezTo>
                    <a:pt x="25" y="19"/>
                    <a:pt x="25" y="17"/>
                    <a:pt x="25" y="14"/>
                  </a:cubicBezTo>
                  <a:cubicBezTo>
                    <a:pt x="29" y="13"/>
                    <a:pt x="32" y="13"/>
                    <a:pt x="36" y="13"/>
                  </a:cubicBezTo>
                  <a:cubicBezTo>
                    <a:pt x="36" y="10"/>
                    <a:pt x="37" y="7"/>
                    <a:pt x="37" y="4"/>
                  </a:cubicBezTo>
                  <a:cubicBezTo>
                    <a:pt x="42" y="4"/>
                    <a:pt x="47" y="4"/>
                    <a:pt x="52" y="4"/>
                  </a:cubicBezTo>
                  <a:cubicBezTo>
                    <a:pt x="53" y="3"/>
                    <a:pt x="53" y="2"/>
                    <a:pt x="54" y="0"/>
                  </a:cubicBezTo>
                  <a:cubicBezTo>
                    <a:pt x="58" y="3"/>
                    <a:pt x="60" y="2"/>
                    <a:pt x="66" y="2"/>
                  </a:cubicBezTo>
                  <a:cubicBezTo>
                    <a:pt x="69" y="9"/>
                    <a:pt x="63" y="11"/>
                    <a:pt x="72" y="17"/>
                  </a:cubicBezTo>
                  <a:cubicBezTo>
                    <a:pt x="69" y="17"/>
                    <a:pt x="65" y="17"/>
                    <a:pt x="62" y="17"/>
                  </a:cubicBezTo>
                  <a:cubicBezTo>
                    <a:pt x="60" y="19"/>
                    <a:pt x="59" y="20"/>
                    <a:pt x="58" y="22"/>
                  </a:cubicBezTo>
                  <a:cubicBezTo>
                    <a:pt x="53" y="18"/>
                    <a:pt x="53" y="18"/>
                    <a:pt x="47" y="19"/>
                  </a:cubicBezTo>
                  <a:cubicBezTo>
                    <a:pt x="47" y="20"/>
                    <a:pt x="46" y="21"/>
                    <a:pt x="45" y="23"/>
                  </a:cubicBezTo>
                  <a:cubicBezTo>
                    <a:pt x="44" y="23"/>
                    <a:pt x="43" y="23"/>
                    <a:pt x="41" y="23"/>
                  </a:cubicBezTo>
                  <a:cubicBezTo>
                    <a:pt x="41" y="27"/>
                    <a:pt x="39" y="29"/>
                    <a:pt x="39" y="34"/>
                  </a:cubicBezTo>
                  <a:cubicBezTo>
                    <a:pt x="36" y="35"/>
                    <a:pt x="32" y="36"/>
                    <a:pt x="29" y="37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2" name="Freeform 35"/>
            <p:cNvSpPr>
              <a:spLocks/>
            </p:cNvSpPr>
            <p:nvPr/>
          </p:nvSpPr>
          <p:spPr bwMode="auto">
            <a:xfrm>
              <a:off x="3292475" y="4195763"/>
              <a:ext cx="395288" cy="569912"/>
            </a:xfrm>
            <a:custGeom>
              <a:avLst/>
              <a:gdLst>
                <a:gd name="T0" fmla="*/ 2147483647 w 52"/>
                <a:gd name="T1" fmla="*/ 2147483647 h 74"/>
                <a:gd name="T2" fmla="*/ 2147483647 w 52"/>
                <a:gd name="T3" fmla="*/ 2147483647 h 74"/>
                <a:gd name="T4" fmla="*/ 2147483647 w 52"/>
                <a:gd name="T5" fmla="*/ 2147483647 h 74"/>
                <a:gd name="T6" fmla="*/ 2147483647 w 52"/>
                <a:gd name="T7" fmla="*/ 2147483647 h 74"/>
                <a:gd name="T8" fmla="*/ 2147483647 w 52"/>
                <a:gd name="T9" fmla="*/ 2147483647 h 74"/>
                <a:gd name="T10" fmla="*/ 2147483647 w 52"/>
                <a:gd name="T11" fmla="*/ 2147483647 h 74"/>
                <a:gd name="T12" fmla="*/ 2147483647 w 52"/>
                <a:gd name="T13" fmla="*/ 2147483647 h 74"/>
                <a:gd name="T14" fmla="*/ 2147483647 w 52"/>
                <a:gd name="T15" fmla="*/ 2147483647 h 74"/>
                <a:gd name="T16" fmla="*/ 2147483647 w 52"/>
                <a:gd name="T17" fmla="*/ 2147483647 h 74"/>
                <a:gd name="T18" fmla="*/ 2147483647 w 52"/>
                <a:gd name="T19" fmla="*/ 2147483647 h 74"/>
                <a:gd name="T20" fmla="*/ 2147483647 w 52"/>
                <a:gd name="T21" fmla="*/ 2147483647 h 74"/>
                <a:gd name="T22" fmla="*/ 2147483647 w 52"/>
                <a:gd name="T23" fmla="*/ 2147483647 h 74"/>
                <a:gd name="T24" fmla="*/ 2147483647 w 52"/>
                <a:gd name="T25" fmla="*/ 2147483647 h 74"/>
                <a:gd name="T26" fmla="*/ 2147483647 w 52"/>
                <a:gd name="T27" fmla="*/ 2147483647 h 74"/>
                <a:gd name="T28" fmla="*/ 2147483647 w 52"/>
                <a:gd name="T29" fmla="*/ 0 h 74"/>
                <a:gd name="T30" fmla="*/ 2147483647 w 52"/>
                <a:gd name="T31" fmla="*/ 2147483647 h 74"/>
                <a:gd name="T32" fmla="*/ 2147483647 w 52"/>
                <a:gd name="T33" fmla="*/ 2147483647 h 74"/>
                <a:gd name="T34" fmla="*/ 2147483647 w 52"/>
                <a:gd name="T35" fmla="*/ 2147483647 h 74"/>
                <a:gd name="T36" fmla="*/ 2147483647 w 52"/>
                <a:gd name="T37" fmla="*/ 2147483647 h 74"/>
                <a:gd name="T38" fmla="*/ 2147483647 w 52"/>
                <a:gd name="T39" fmla="*/ 2147483647 h 7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2" h="74">
                  <a:moveTo>
                    <a:pt x="24" y="74"/>
                  </a:moveTo>
                  <a:cubicBezTo>
                    <a:pt x="23" y="72"/>
                    <a:pt x="23" y="70"/>
                    <a:pt x="23" y="68"/>
                  </a:cubicBezTo>
                  <a:cubicBezTo>
                    <a:pt x="22" y="68"/>
                    <a:pt x="21" y="68"/>
                    <a:pt x="20" y="68"/>
                  </a:cubicBezTo>
                  <a:cubicBezTo>
                    <a:pt x="20" y="67"/>
                    <a:pt x="20" y="65"/>
                    <a:pt x="20" y="64"/>
                  </a:cubicBezTo>
                  <a:cubicBezTo>
                    <a:pt x="19" y="64"/>
                    <a:pt x="17" y="64"/>
                    <a:pt x="16" y="64"/>
                  </a:cubicBezTo>
                  <a:cubicBezTo>
                    <a:pt x="16" y="63"/>
                    <a:pt x="15" y="61"/>
                    <a:pt x="15" y="60"/>
                  </a:cubicBezTo>
                  <a:cubicBezTo>
                    <a:pt x="17" y="59"/>
                    <a:pt x="18" y="58"/>
                    <a:pt x="20" y="57"/>
                  </a:cubicBezTo>
                  <a:cubicBezTo>
                    <a:pt x="20" y="55"/>
                    <a:pt x="20" y="53"/>
                    <a:pt x="20" y="51"/>
                  </a:cubicBezTo>
                  <a:cubicBezTo>
                    <a:pt x="12" y="50"/>
                    <a:pt x="8" y="49"/>
                    <a:pt x="1" y="53"/>
                  </a:cubicBezTo>
                  <a:cubicBezTo>
                    <a:pt x="0" y="45"/>
                    <a:pt x="3" y="39"/>
                    <a:pt x="5" y="32"/>
                  </a:cubicBezTo>
                  <a:cubicBezTo>
                    <a:pt x="8" y="32"/>
                    <a:pt x="11" y="32"/>
                    <a:pt x="13" y="32"/>
                  </a:cubicBezTo>
                  <a:cubicBezTo>
                    <a:pt x="13" y="31"/>
                    <a:pt x="13" y="30"/>
                    <a:pt x="13" y="29"/>
                  </a:cubicBezTo>
                  <a:cubicBezTo>
                    <a:pt x="15" y="29"/>
                    <a:pt x="16" y="29"/>
                    <a:pt x="17" y="29"/>
                  </a:cubicBezTo>
                  <a:cubicBezTo>
                    <a:pt x="17" y="24"/>
                    <a:pt x="17" y="19"/>
                    <a:pt x="17" y="14"/>
                  </a:cubicBezTo>
                  <a:cubicBezTo>
                    <a:pt x="23" y="10"/>
                    <a:pt x="24" y="8"/>
                    <a:pt x="27" y="0"/>
                  </a:cubicBezTo>
                  <a:cubicBezTo>
                    <a:pt x="30" y="3"/>
                    <a:pt x="30" y="3"/>
                    <a:pt x="32" y="8"/>
                  </a:cubicBezTo>
                  <a:cubicBezTo>
                    <a:pt x="49" y="6"/>
                    <a:pt x="50" y="27"/>
                    <a:pt x="52" y="39"/>
                  </a:cubicBezTo>
                  <a:cubicBezTo>
                    <a:pt x="44" y="43"/>
                    <a:pt x="42" y="50"/>
                    <a:pt x="38" y="57"/>
                  </a:cubicBezTo>
                  <a:cubicBezTo>
                    <a:pt x="33" y="56"/>
                    <a:pt x="34" y="59"/>
                    <a:pt x="29" y="60"/>
                  </a:cubicBezTo>
                  <a:cubicBezTo>
                    <a:pt x="29" y="67"/>
                    <a:pt x="28" y="69"/>
                    <a:pt x="24" y="74"/>
                  </a:cubicBezTo>
                </a:path>
              </a:pathLst>
            </a:custGeom>
            <a:solidFill>
              <a:srgbClr val="FF9A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3" name="Freeform 36"/>
            <p:cNvSpPr>
              <a:spLocks/>
            </p:cNvSpPr>
            <p:nvPr/>
          </p:nvSpPr>
          <p:spPr bwMode="auto">
            <a:xfrm>
              <a:off x="2662238" y="3306763"/>
              <a:ext cx="608012" cy="509587"/>
            </a:xfrm>
            <a:custGeom>
              <a:avLst/>
              <a:gdLst>
                <a:gd name="T0" fmla="*/ 2147483647 w 80"/>
                <a:gd name="T1" fmla="*/ 2147483647 h 66"/>
                <a:gd name="T2" fmla="*/ 2147483647 w 80"/>
                <a:gd name="T3" fmla="*/ 2147483647 h 66"/>
                <a:gd name="T4" fmla="*/ 2147483647 w 80"/>
                <a:gd name="T5" fmla="*/ 2147483647 h 66"/>
                <a:gd name="T6" fmla="*/ 0 w 80"/>
                <a:gd name="T7" fmla="*/ 2147483647 h 66"/>
                <a:gd name="T8" fmla="*/ 2147483647 w 80"/>
                <a:gd name="T9" fmla="*/ 2147483647 h 66"/>
                <a:gd name="T10" fmla="*/ 2147483647 w 80"/>
                <a:gd name="T11" fmla="*/ 2147483647 h 66"/>
                <a:gd name="T12" fmla="*/ 2147483647 w 80"/>
                <a:gd name="T13" fmla="*/ 2147483647 h 66"/>
                <a:gd name="T14" fmla="*/ 2147483647 w 80"/>
                <a:gd name="T15" fmla="*/ 2147483647 h 66"/>
                <a:gd name="T16" fmla="*/ 2147483647 w 80"/>
                <a:gd name="T17" fmla="*/ 2147483647 h 66"/>
                <a:gd name="T18" fmla="*/ 2147483647 w 80"/>
                <a:gd name="T19" fmla="*/ 2147483647 h 66"/>
                <a:gd name="T20" fmla="*/ 2147483647 w 80"/>
                <a:gd name="T21" fmla="*/ 2147483647 h 66"/>
                <a:gd name="T22" fmla="*/ 2147483647 w 80"/>
                <a:gd name="T23" fmla="*/ 2147483647 h 66"/>
                <a:gd name="T24" fmla="*/ 2147483647 w 80"/>
                <a:gd name="T25" fmla="*/ 0 h 66"/>
                <a:gd name="T26" fmla="*/ 2147483647 w 80"/>
                <a:gd name="T27" fmla="*/ 2147483647 h 66"/>
                <a:gd name="T28" fmla="*/ 2147483647 w 80"/>
                <a:gd name="T29" fmla="*/ 2147483647 h 66"/>
                <a:gd name="T30" fmla="*/ 2147483647 w 80"/>
                <a:gd name="T31" fmla="*/ 2147483647 h 66"/>
                <a:gd name="T32" fmla="*/ 2147483647 w 80"/>
                <a:gd name="T33" fmla="*/ 2147483647 h 66"/>
                <a:gd name="T34" fmla="*/ 2147483647 w 80"/>
                <a:gd name="T35" fmla="*/ 2147483647 h 66"/>
                <a:gd name="T36" fmla="*/ 2147483647 w 80"/>
                <a:gd name="T37" fmla="*/ 2147483647 h 66"/>
                <a:gd name="T38" fmla="*/ 2147483647 w 80"/>
                <a:gd name="T39" fmla="*/ 2147483647 h 6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0" h="66">
                  <a:moveTo>
                    <a:pt x="40" y="66"/>
                  </a:moveTo>
                  <a:cubicBezTo>
                    <a:pt x="36" y="63"/>
                    <a:pt x="21" y="60"/>
                    <a:pt x="19" y="58"/>
                  </a:cubicBezTo>
                  <a:cubicBezTo>
                    <a:pt x="16" y="50"/>
                    <a:pt x="12" y="42"/>
                    <a:pt x="13" y="34"/>
                  </a:cubicBezTo>
                  <a:cubicBezTo>
                    <a:pt x="4" y="32"/>
                    <a:pt x="0" y="20"/>
                    <a:pt x="0" y="13"/>
                  </a:cubicBezTo>
                  <a:cubicBezTo>
                    <a:pt x="1" y="12"/>
                    <a:pt x="2" y="11"/>
                    <a:pt x="3" y="10"/>
                  </a:cubicBezTo>
                  <a:cubicBezTo>
                    <a:pt x="7" y="13"/>
                    <a:pt x="8" y="19"/>
                    <a:pt x="12" y="25"/>
                  </a:cubicBezTo>
                  <a:cubicBezTo>
                    <a:pt x="22" y="25"/>
                    <a:pt x="31" y="24"/>
                    <a:pt x="36" y="14"/>
                  </a:cubicBezTo>
                  <a:cubicBezTo>
                    <a:pt x="42" y="12"/>
                    <a:pt x="48" y="9"/>
                    <a:pt x="55" y="7"/>
                  </a:cubicBezTo>
                  <a:cubicBezTo>
                    <a:pt x="55" y="9"/>
                    <a:pt x="55" y="11"/>
                    <a:pt x="55" y="13"/>
                  </a:cubicBezTo>
                  <a:cubicBezTo>
                    <a:pt x="58" y="13"/>
                    <a:pt x="62" y="13"/>
                    <a:pt x="65" y="13"/>
                  </a:cubicBezTo>
                  <a:cubicBezTo>
                    <a:pt x="65" y="12"/>
                    <a:pt x="65" y="11"/>
                    <a:pt x="65" y="10"/>
                  </a:cubicBezTo>
                  <a:cubicBezTo>
                    <a:pt x="68" y="9"/>
                    <a:pt x="70" y="9"/>
                    <a:pt x="72" y="8"/>
                  </a:cubicBezTo>
                  <a:cubicBezTo>
                    <a:pt x="72" y="5"/>
                    <a:pt x="73" y="3"/>
                    <a:pt x="73" y="0"/>
                  </a:cubicBezTo>
                  <a:cubicBezTo>
                    <a:pt x="74" y="1"/>
                    <a:pt x="76" y="1"/>
                    <a:pt x="77" y="2"/>
                  </a:cubicBezTo>
                  <a:cubicBezTo>
                    <a:pt x="73" y="10"/>
                    <a:pt x="73" y="10"/>
                    <a:pt x="72" y="15"/>
                  </a:cubicBezTo>
                  <a:cubicBezTo>
                    <a:pt x="73" y="16"/>
                    <a:pt x="75" y="17"/>
                    <a:pt x="76" y="17"/>
                  </a:cubicBezTo>
                  <a:cubicBezTo>
                    <a:pt x="77" y="31"/>
                    <a:pt x="80" y="36"/>
                    <a:pt x="65" y="39"/>
                  </a:cubicBezTo>
                  <a:cubicBezTo>
                    <a:pt x="62" y="49"/>
                    <a:pt x="60" y="49"/>
                    <a:pt x="51" y="53"/>
                  </a:cubicBezTo>
                  <a:cubicBezTo>
                    <a:pt x="51" y="56"/>
                    <a:pt x="51" y="58"/>
                    <a:pt x="51" y="61"/>
                  </a:cubicBezTo>
                  <a:cubicBezTo>
                    <a:pt x="44" y="63"/>
                    <a:pt x="44" y="63"/>
                    <a:pt x="40" y="66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4" name="Freeform 37"/>
            <p:cNvSpPr>
              <a:spLocks/>
            </p:cNvSpPr>
            <p:nvPr/>
          </p:nvSpPr>
          <p:spPr bwMode="auto">
            <a:xfrm>
              <a:off x="1858963" y="5499100"/>
              <a:ext cx="871537" cy="998538"/>
            </a:xfrm>
            <a:custGeom>
              <a:avLst/>
              <a:gdLst>
                <a:gd name="T0" fmla="*/ 2147483647 w 115"/>
                <a:gd name="T1" fmla="*/ 2147483647 h 129"/>
                <a:gd name="T2" fmla="*/ 2147483647 w 115"/>
                <a:gd name="T3" fmla="*/ 2147483647 h 129"/>
                <a:gd name="T4" fmla="*/ 2147483647 w 115"/>
                <a:gd name="T5" fmla="*/ 2147483647 h 129"/>
                <a:gd name="T6" fmla="*/ 2147483647 w 115"/>
                <a:gd name="T7" fmla="*/ 2147483647 h 129"/>
                <a:gd name="T8" fmla="*/ 2147483647 w 115"/>
                <a:gd name="T9" fmla="*/ 2147483647 h 129"/>
                <a:gd name="T10" fmla="*/ 2147483647 w 115"/>
                <a:gd name="T11" fmla="*/ 2147483647 h 129"/>
                <a:gd name="T12" fmla="*/ 2147483647 w 115"/>
                <a:gd name="T13" fmla="*/ 2147483647 h 129"/>
                <a:gd name="T14" fmla="*/ 2147483647 w 115"/>
                <a:gd name="T15" fmla="*/ 2147483647 h 129"/>
                <a:gd name="T16" fmla="*/ 2147483647 w 115"/>
                <a:gd name="T17" fmla="*/ 2147483647 h 129"/>
                <a:gd name="T18" fmla="*/ 2147483647 w 115"/>
                <a:gd name="T19" fmla="*/ 2147483647 h 129"/>
                <a:gd name="T20" fmla="*/ 2147483647 w 115"/>
                <a:gd name="T21" fmla="*/ 2147483647 h 129"/>
                <a:gd name="T22" fmla="*/ 2147483647 w 115"/>
                <a:gd name="T23" fmla="*/ 2147483647 h 129"/>
                <a:gd name="T24" fmla="*/ 2147483647 w 115"/>
                <a:gd name="T25" fmla="*/ 2147483647 h 129"/>
                <a:gd name="T26" fmla="*/ 2147483647 w 115"/>
                <a:gd name="T27" fmla="*/ 2147483647 h 129"/>
                <a:gd name="T28" fmla="*/ 2147483647 w 115"/>
                <a:gd name="T29" fmla="*/ 2147483647 h 129"/>
                <a:gd name="T30" fmla="*/ 2147483647 w 115"/>
                <a:gd name="T31" fmla="*/ 2147483647 h 129"/>
                <a:gd name="T32" fmla="*/ 2147483647 w 115"/>
                <a:gd name="T33" fmla="*/ 2147483647 h 129"/>
                <a:gd name="T34" fmla="*/ 2147483647 w 115"/>
                <a:gd name="T35" fmla="*/ 2147483647 h 129"/>
                <a:gd name="T36" fmla="*/ 0 w 115"/>
                <a:gd name="T37" fmla="*/ 2147483647 h 129"/>
                <a:gd name="T38" fmla="*/ 2147483647 w 115"/>
                <a:gd name="T39" fmla="*/ 2147483647 h 129"/>
                <a:gd name="T40" fmla="*/ 2147483647 w 115"/>
                <a:gd name="T41" fmla="*/ 2147483647 h 129"/>
                <a:gd name="T42" fmla="*/ 2147483647 w 115"/>
                <a:gd name="T43" fmla="*/ 2147483647 h 129"/>
                <a:gd name="T44" fmla="*/ 2147483647 w 115"/>
                <a:gd name="T45" fmla="*/ 0 h 129"/>
                <a:gd name="T46" fmla="*/ 2147483647 w 115"/>
                <a:gd name="T47" fmla="*/ 2147483647 h 129"/>
                <a:gd name="T48" fmla="*/ 2147483647 w 115"/>
                <a:gd name="T49" fmla="*/ 2147483647 h 129"/>
                <a:gd name="T50" fmla="*/ 2147483647 w 115"/>
                <a:gd name="T51" fmla="*/ 2147483647 h 129"/>
                <a:gd name="T52" fmla="*/ 2147483647 w 115"/>
                <a:gd name="T53" fmla="*/ 2147483647 h 129"/>
                <a:gd name="T54" fmla="*/ 2147483647 w 115"/>
                <a:gd name="T55" fmla="*/ 2147483647 h 129"/>
                <a:gd name="T56" fmla="*/ 2147483647 w 115"/>
                <a:gd name="T57" fmla="*/ 2147483647 h 129"/>
                <a:gd name="T58" fmla="*/ 2147483647 w 115"/>
                <a:gd name="T59" fmla="*/ 2147483647 h 129"/>
                <a:gd name="T60" fmla="*/ 2147483647 w 115"/>
                <a:gd name="T61" fmla="*/ 2147483647 h 129"/>
                <a:gd name="T62" fmla="*/ 2147483647 w 115"/>
                <a:gd name="T63" fmla="*/ 2147483647 h 129"/>
                <a:gd name="T64" fmla="*/ 2147483647 w 115"/>
                <a:gd name="T65" fmla="*/ 2147483647 h 129"/>
                <a:gd name="T66" fmla="*/ 2147483647 w 115"/>
                <a:gd name="T67" fmla="*/ 2147483647 h 129"/>
                <a:gd name="T68" fmla="*/ 2147483647 w 115"/>
                <a:gd name="T69" fmla="*/ 2147483647 h 129"/>
                <a:gd name="T70" fmla="*/ 2147483647 w 115"/>
                <a:gd name="T71" fmla="*/ 2147483647 h 129"/>
                <a:gd name="T72" fmla="*/ 2147483647 w 115"/>
                <a:gd name="T73" fmla="*/ 2147483647 h 129"/>
                <a:gd name="T74" fmla="*/ 2147483647 w 115"/>
                <a:gd name="T75" fmla="*/ 2147483647 h 129"/>
                <a:gd name="T76" fmla="*/ 2147483647 w 115"/>
                <a:gd name="T77" fmla="*/ 2147483647 h 129"/>
                <a:gd name="T78" fmla="*/ 2147483647 w 115"/>
                <a:gd name="T79" fmla="*/ 2147483647 h 129"/>
                <a:gd name="T80" fmla="*/ 2147483647 w 115"/>
                <a:gd name="T81" fmla="*/ 2147483647 h 129"/>
                <a:gd name="T82" fmla="*/ 2147483647 w 115"/>
                <a:gd name="T83" fmla="*/ 2147483647 h 129"/>
                <a:gd name="T84" fmla="*/ 2147483647 w 115"/>
                <a:gd name="T85" fmla="*/ 2147483647 h 129"/>
                <a:gd name="T86" fmla="*/ 2147483647 w 115"/>
                <a:gd name="T87" fmla="*/ 2147483647 h 129"/>
                <a:gd name="T88" fmla="*/ 2147483647 w 115"/>
                <a:gd name="T89" fmla="*/ 2147483647 h 129"/>
                <a:gd name="T90" fmla="*/ 2147483647 w 115"/>
                <a:gd name="T91" fmla="*/ 2147483647 h 129"/>
                <a:gd name="T92" fmla="*/ 2147483647 w 115"/>
                <a:gd name="T93" fmla="*/ 2147483647 h 129"/>
                <a:gd name="T94" fmla="*/ 2147483647 w 115"/>
                <a:gd name="T95" fmla="*/ 2147483647 h 129"/>
                <a:gd name="T96" fmla="*/ 2147483647 w 115"/>
                <a:gd name="T97" fmla="*/ 2147483647 h 129"/>
                <a:gd name="T98" fmla="*/ 2147483647 w 115"/>
                <a:gd name="T99" fmla="*/ 2147483647 h 129"/>
                <a:gd name="T100" fmla="*/ 2147483647 w 115"/>
                <a:gd name="T101" fmla="*/ 2147483647 h 129"/>
                <a:gd name="T102" fmla="*/ 2147483647 w 115"/>
                <a:gd name="T103" fmla="*/ 2147483647 h 129"/>
                <a:gd name="T104" fmla="*/ 2147483647 w 115"/>
                <a:gd name="T105" fmla="*/ 2147483647 h 129"/>
                <a:gd name="T106" fmla="*/ 2147483647 w 115"/>
                <a:gd name="T107" fmla="*/ 2147483647 h 129"/>
                <a:gd name="T108" fmla="*/ 2147483647 w 115"/>
                <a:gd name="T109" fmla="*/ 2147483647 h 129"/>
                <a:gd name="T110" fmla="*/ 2147483647 w 115"/>
                <a:gd name="T111" fmla="*/ 2147483647 h 129"/>
                <a:gd name="T112" fmla="*/ 2147483647 w 115"/>
                <a:gd name="T113" fmla="*/ 2147483647 h 129"/>
                <a:gd name="T114" fmla="*/ 2147483647 w 115"/>
                <a:gd name="T115" fmla="*/ 2147483647 h 129"/>
                <a:gd name="T116" fmla="*/ 2147483647 w 115"/>
                <a:gd name="T117" fmla="*/ 2147483647 h 12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15" h="129">
                  <a:moveTo>
                    <a:pt x="56" y="129"/>
                  </a:moveTo>
                  <a:cubicBezTo>
                    <a:pt x="55" y="126"/>
                    <a:pt x="55" y="124"/>
                    <a:pt x="54" y="122"/>
                  </a:cubicBezTo>
                  <a:cubicBezTo>
                    <a:pt x="53" y="122"/>
                    <a:pt x="53" y="122"/>
                    <a:pt x="52" y="122"/>
                  </a:cubicBezTo>
                  <a:cubicBezTo>
                    <a:pt x="51" y="123"/>
                    <a:pt x="51" y="124"/>
                    <a:pt x="51" y="125"/>
                  </a:cubicBezTo>
                  <a:cubicBezTo>
                    <a:pt x="50" y="123"/>
                    <a:pt x="50" y="122"/>
                    <a:pt x="49" y="121"/>
                  </a:cubicBezTo>
                  <a:cubicBezTo>
                    <a:pt x="48" y="121"/>
                    <a:pt x="47" y="121"/>
                    <a:pt x="46" y="121"/>
                  </a:cubicBezTo>
                  <a:cubicBezTo>
                    <a:pt x="46" y="119"/>
                    <a:pt x="45" y="118"/>
                    <a:pt x="45" y="116"/>
                  </a:cubicBezTo>
                  <a:cubicBezTo>
                    <a:pt x="39" y="115"/>
                    <a:pt x="38" y="115"/>
                    <a:pt x="32" y="117"/>
                  </a:cubicBezTo>
                  <a:cubicBezTo>
                    <a:pt x="30" y="113"/>
                    <a:pt x="30" y="113"/>
                    <a:pt x="27" y="111"/>
                  </a:cubicBezTo>
                  <a:cubicBezTo>
                    <a:pt x="27" y="109"/>
                    <a:pt x="28" y="108"/>
                    <a:pt x="28" y="106"/>
                  </a:cubicBezTo>
                  <a:cubicBezTo>
                    <a:pt x="27" y="105"/>
                    <a:pt x="25" y="105"/>
                    <a:pt x="24" y="105"/>
                  </a:cubicBezTo>
                  <a:cubicBezTo>
                    <a:pt x="22" y="98"/>
                    <a:pt x="22" y="87"/>
                    <a:pt x="20" y="82"/>
                  </a:cubicBezTo>
                  <a:cubicBezTo>
                    <a:pt x="19" y="82"/>
                    <a:pt x="18" y="82"/>
                    <a:pt x="17" y="82"/>
                  </a:cubicBezTo>
                  <a:cubicBezTo>
                    <a:pt x="16" y="76"/>
                    <a:pt x="16" y="70"/>
                    <a:pt x="16" y="64"/>
                  </a:cubicBezTo>
                  <a:cubicBezTo>
                    <a:pt x="14" y="64"/>
                    <a:pt x="13" y="64"/>
                    <a:pt x="12" y="64"/>
                  </a:cubicBezTo>
                  <a:cubicBezTo>
                    <a:pt x="10" y="60"/>
                    <a:pt x="10" y="60"/>
                    <a:pt x="10" y="56"/>
                  </a:cubicBezTo>
                  <a:cubicBezTo>
                    <a:pt x="8" y="56"/>
                    <a:pt x="6" y="55"/>
                    <a:pt x="5" y="55"/>
                  </a:cubicBezTo>
                  <a:cubicBezTo>
                    <a:pt x="4" y="49"/>
                    <a:pt x="4" y="43"/>
                    <a:pt x="3" y="37"/>
                  </a:cubicBezTo>
                  <a:cubicBezTo>
                    <a:pt x="2" y="36"/>
                    <a:pt x="1" y="35"/>
                    <a:pt x="0" y="35"/>
                  </a:cubicBezTo>
                  <a:cubicBezTo>
                    <a:pt x="0" y="32"/>
                    <a:pt x="1" y="30"/>
                    <a:pt x="1" y="27"/>
                  </a:cubicBezTo>
                  <a:cubicBezTo>
                    <a:pt x="15" y="30"/>
                    <a:pt x="14" y="31"/>
                    <a:pt x="26" y="23"/>
                  </a:cubicBezTo>
                  <a:cubicBezTo>
                    <a:pt x="23" y="16"/>
                    <a:pt x="22" y="11"/>
                    <a:pt x="25" y="5"/>
                  </a:cubicBezTo>
                  <a:cubicBezTo>
                    <a:pt x="36" y="5"/>
                    <a:pt x="42" y="4"/>
                    <a:pt x="53" y="0"/>
                  </a:cubicBezTo>
                  <a:cubicBezTo>
                    <a:pt x="54" y="1"/>
                    <a:pt x="55" y="2"/>
                    <a:pt x="56" y="2"/>
                  </a:cubicBezTo>
                  <a:cubicBezTo>
                    <a:pt x="56" y="4"/>
                    <a:pt x="56" y="6"/>
                    <a:pt x="56" y="8"/>
                  </a:cubicBezTo>
                  <a:cubicBezTo>
                    <a:pt x="54" y="8"/>
                    <a:pt x="52" y="8"/>
                    <a:pt x="50" y="8"/>
                  </a:cubicBezTo>
                  <a:cubicBezTo>
                    <a:pt x="51" y="11"/>
                    <a:pt x="51" y="15"/>
                    <a:pt x="52" y="19"/>
                  </a:cubicBezTo>
                  <a:cubicBezTo>
                    <a:pt x="53" y="19"/>
                    <a:pt x="54" y="19"/>
                    <a:pt x="56" y="19"/>
                  </a:cubicBezTo>
                  <a:cubicBezTo>
                    <a:pt x="58" y="23"/>
                    <a:pt x="58" y="23"/>
                    <a:pt x="64" y="25"/>
                  </a:cubicBezTo>
                  <a:cubicBezTo>
                    <a:pt x="64" y="27"/>
                    <a:pt x="65" y="29"/>
                    <a:pt x="65" y="31"/>
                  </a:cubicBezTo>
                  <a:cubicBezTo>
                    <a:pt x="73" y="29"/>
                    <a:pt x="73" y="29"/>
                    <a:pt x="81" y="29"/>
                  </a:cubicBezTo>
                  <a:cubicBezTo>
                    <a:pt x="81" y="31"/>
                    <a:pt x="81" y="33"/>
                    <a:pt x="81" y="35"/>
                  </a:cubicBezTo>
                  <a:cubicBezTo>
                    <a:pt x="83" y="35"/>
                    <a:pt x="84" y="35"/>
                    <a:pt x="85" y="35"/>
                  </a:cubicBezTo>
                  <a:cubicBezTo>
                    <a:pt x="88" y="41"/>
                    <a:pt x="94" y="40"/>
                    <a:pt x="100" y="38"/>
                  </a:cubicBezTo>
                  <a:cubicBezTo>
                    <a:pt x="101" y="40"/>
                    <a:pt x="101" y="41"/>
                    <a:pt x="101" y="43"/>
                  </a:cubicBezTo>
                  <a:cubicBezTo>
                    <a:pt x="103" y="43"/>
                    <a:pt x="105" y="44"/>
                    <a:pt x="107" y="45"/>
                  </a:cubicBezTo>
                  <a:cubicBezTo>
                    <a:pt x="107" y="47"/>
                    <a:pt x="106" y="49"/>
                    <a:pt x="106" y="51"/>
                  </a:cubicBezTo>
                  <a:cubicBezTo>
                    <a:pt x="110" y="55"/>
                    <a:pt x="110" y="54"/>
                    <a:pt x="111" y="60"/>
                  </a:cubicBezTo>
                  <a:cubicBezTo>
                    <a:pt x="112" y="60"/>
                    <a:pt x="114" y="60"/>
                    <a:pt x="115" y="60"/>
                  </a:cubicBezTo>
                  <a:cubicBezTo>
                    <a:pt x="115" y="62"/>
                    <a:pt x="115" y="64"/>
                    <a:pt x="115" y="66"/>
                  </a:cubicBezTo>
                  <a:cubicBezTo>
                    <a:pt x="108" y="71"/>
                    <a:pt x="99" y="71"/>
                    <a:pt x="91" y="72"/>
                  </a:cubicBezTo>
                  <a:cubicBezTo>
                    <a:pt x="91" y="74"/>
                    <a:pt x="91" y="75"/>
                    <a:pt x="91" y="76"/>
                  </a:cubicBezTo>
                  <a:cubicBezTo>
                    <a:pt x="88" y="76"/>
                    <a:pt x="86" y="76"/>
                    <a:pt x="83" y="76"/>
                  </a:cubicBezTo>
                  <a:cubicBezTo>
                    <a:pt x="83" y="75"/>
                    <a:pt x="83" y="75"/>
                    <a:pt x="83" y="74"/>
                  </a:cubicBezTo>
                  <a:cubicBezTo>
                    <a:pt x="82" y="74"/>
                    <a:pt x="81" y="74"/>
                    <a:pt x="80" y="74"/>
                  </a:cubicBezTo>
                  <a:cubicBezTo>
                    <a:pt x="80" y="73"/>
                    <a:pt x="80" y="72"/>
                    <a:pt x="80" y="71"/>
                  </a:cubicBezTo>
                  <a:cubicBezTo>
                    <a:pt x="79" y="71"/>
                    <a:pt x="78" y="71"/>
                    <a:pt x="77" y="71"/>
                  </a:cubicBezTo>
                  <a:cubicBezTo>
                    <a:pt x="78" y="76"/>
                    <a:pt x="81" y="78"/>
                    <a:pt x="80" y="85"/>
                  </a:cubicBezTo>
                  <a:cubicBezTo>
                    <a:pt x="77" y="85"/>
                    <a:pt x="75" y="85"/>
                    <a:pt x="72" y="86"/>
                  </a:cubicBezTo>
                  <a:cubicBezTo>
                    <a:pt x="72" y="87"/>
                    <a:pt x="72" y="88"/>
                    <a:pt x="72" y="88"/>
                  </a:cubicBezTo>
                  <a:cubicBezTo>
                    <a:pt x="73" y="89"/>
                    <a:pt x="75" y="90"/>
                    <a:pt x="76" y="90"/>
                  </a:cubicBezTo>
                  <a:cubicBezTo>
                    <a:pt x="76" y="92"/>
                    <a:pt x="76" y="94"/>
                    <a:pt x="76" y="96"/>
                  </a:cubicBezTo>
                  <a:cubicBezTo>
                    <a:pt x="75" y="97"/>
                    <a:pt x="74" y="97"/>
                    <a:pt x="73" y="98"/>
                  </a:cubicBezTo>
                  <a:cubicBezTo>
                    <a:pt x="73" y="102"/>
                    <a:pt x="73" y="106"/>
                    <a:pt x="73" y="110"/>
                  </a:cubicBezTo>
                  <a:cubicBezTo>
                    <a:pt x="72" y="110"/>
                    <a:pt x="71" y="110"/>
                    <a:pt x="69" y="110"/>
                  </a:cubicBezTo>
                  <a:cubicBezTo>
                    <a:pt x="69" y="109"/>
                    <a:pt x="69" y="108"/>
                    <a:pt x="69" y="107"/>
                  </a:cubicBezTo>
                  <a:cubicBezTo>
                    <a:pt x="67" y="107"/>
                    <a:pt x="66" y="106"/>
                    <a:pt x="64" y="106"/>
                  </a:cubicBezTo>
                  <a:cubicBezTo>
                    <a:pt x="65" y="115"/>
                    <a:pt x="65" y="117"/>
                    <a:pt x="63" y="127"/>
                  </a:cubicBezTo>
                  <a:cubicBezTo>
                    <a:pt x="60" y="128"/>
                    <a:pt x="58" y="128"/>
                    <a:pt x="56" y="129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5" name="Freeform 38"/>
            <p:cNvSpPr>
              <a:spLocks/>
            </p:cNvSpPr>
            <p:nvPr/>
          </p:nvSpPr>
          <p:spPr bwMode="auto">
            <a:xfrm>
              <a:off x="4537075" y="4241800"/>
              <a:ext cx="714375" cy="508000"/>
            </a:xfrm>
            <a:custGeom>
              <a:avLst/>
              <a:gdLst>
                <a:gd name="T0" fmla="*/ 2147483647 w 94"/>
                <a:gd name="T1" fmla="*/ 2147483647 h 66"/>
                <a:gd name="T2" fmla="*/ 2147483647 w 94"/>
                <a:gd name="T3" fmla="*/ 2147483647 h 66"/>
                <a:gd name="T4" fmla="*/ 2147483647 w 94"/>
                <a:gd name="T5" fmla="*/ 2147483647 h 66"/>
                <a:gd name="T6" fmla="*/ 2147483647 w 94"/>
                <a:gd name="T7" fmla="*/ 2147483647 h 66"/>
                <a:gd name="T8" fmla="*/ 2147483647 w 94"/>
                <a:gd name="T9" fmla="*/ 2147483647 h 66"/>
                <a:gd name="T10" fmla="*/ 2147483647 w 94"/>
                <a:gd name="T11" fmla="*/ 2147483647 h 66"/>
                <a:gd name="T12" fmla="*/ 0 w 94"/>
                <a:gd name="T13" fmla="*/ 2147483647 h 66"/>
                <a:gd name="T14" fmla="*/ 2147483647 w 94"/>
                <a:gd name="T15" fmla="*/ 2147483647 h 66"/>
                <a:gd name="T16" fmla="*/ 2147483647 w 94"/>
                <a:gd name="T17" fmla="*/ 2147483647 h 66"/>
                <a:gd name="T18" fmla="*/ 2147483647 w 94"/>
                <a:gd name="T19" fmla="*/ 2147483647 h 66"/>
                <a:gd name="T20" fmla="*/ 2147483647 w 94"/>
                <a:gd name="T21" fmla="*/ 2147483647 h 66"/>
                <a:gd name="T22" fmla="*/ 2147483647 w 94"/>
                <a:gd name="T23" fmla="*/ 2147483647 h 66"/>
                <a:gd name="T24" fmla="*/ 2147483647 w 94"/>
                <a:gd name="T25" fmla="*/ 2147483647 h 66"/>
                <a:gd name="T26" fmla="*/ 2147483647 w 94"/>
                <a:gd name="T27" fmla="*/ 2147483647 h 66"/>
                <a:gd name="T28" fmla="*/ 2147483647 w 94"/>
                <a:gd name="T29" fmla="*/ 2147483647 h 66"/>
                <a:gd name="T30" fmla="*/ 2147483647 w 94"/>
                <a:gd name="T31" fmla="*/ 2147483647 h 66"/>
                <a:gd name="T32" fmla="*/ 2147483647 w 94"/>
                <a:gd name="T33" fmla="*/ 0 h 66"/>
                <a:gd name="T34" fmla="*/ 2147483647 w 94"/>
                <a:gd name="T35" fmla="*/ 2147483647 h 66"/>
                <a:gd name="T36" fmla="*/ 2147483647 w 94"/>
                <a:gd name="T37" fmla="*/ 2147483647 h 66"/>
                <a:gd name="T38" fmla="*/ 2147483647 w 94"/>
                <a:gd name="T39" fmla="*/ 2147483647 h 66"/>
                <a:gd name="T40" fmla="*/ 2147483647 w 94"/>
                <a:gd name="T41" fmla="*/ 2147483647 h 66"/>
                <a:gd name="T42" fmla="*/ 2147483647 w 94"/>
                <a:gd name="T43" fmla="*/ 2147483647 h 66"/>
                <a:gd name="T44" fmla="*/ 2147483647 w 94"/>
                <a:gd name="T45" fmla="*/ 2147483647 h 66"/>
                <a:gd name="T46" fmla="*/ 2147483647 w 94"/>
                <a:gd name="T47" fmla="*/ 2147483647 h 66"/>
                <a:gd name="T48" fmla="*/ 2147483647 w 94"/>
                <a:gd name="T49" fmla="*/ 2147483647 h 66"/>
                <a:gd name="T50" fmla="*/ 2147483647 w 94"/>
                <a:gd name="T51" fmla="*/ 2147483647 h 66"/>
                <a:gd name="T52" fmla="*/ 2147483647 w 94"/>
                <a:gd name="T53" fmla="*/ 2147483647 h 66"/>
                <a:gd name="T54" fmla="*/ 2147483647 w 94"/>
                <a:gd name="T55" fmla="*/ 2147483647 h 66"/>
                <a:gd name="T56" fmla="*/ 2147483647 w 94"/>
                <a:gd name="T57" fmla="*/ 2147483647 h 66"/>
                <a:gd name="T58" fmla="*/ 2147483647 w 94"/>
                <a:gd name="T59" fmla="*/ 2147483647 h 66"/>
                <a:gd name="T60" fmla="*/ 2147483647 w 94"/>
                <a:gd name="T61" fmla="*/ 2147483647 h 66"/>
                <a:gd name="T62" fmla="*/ 2147483647 w 94"/>
                <a:gd name="T63" fmla="*/ 2147483647 h 66"/>
                <a:gd name="T64" fmla="*/ 2147483647 w 94"/>
                <a:gd name="T65" fmla="*/ 2147483647 h 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" h="66">
                  <a:moveTo>
                    <a:pt x="33" y="65"/>
                  </a:moveTo>
                  <a:cubicBezTo>
                    <a:pt x="27" y="64"/>
                    <a:pt x="26" y="54"/>
                    <a:pt x="25" y="50"/>
                  </a:cubicBezTo>
                  <a:cubicBezTo>
                    <a:pt x="11" y="53"/>
                    <a:pt x="13" y="55"/>
                    <a:pt x="2" y="48"/>
                  </a:cubicBezTo>
                  <a:cubicBezTo>
                    <a:pt x="5" y="43"/>
                    <a:pt x="4" y="44"/>
                    <a:pt x="10" y="42"/>
                  </a:cubicBezTo>
                  <a:cubicBezTo>
                    <a:pt x="10" y="38"/>
                    <a:pt x="10" y="35"/>
                    <a:pt x="10" y="31"/>
                  </a:cubicBezTo>
                  <a:cubicBezTo>
                    <a:pt x="7" y="32"/>
                    <a:pt x="4" y="32"/>
                    <a:pt x="1" y="33"/>
                  </a:cubicBezTo>
                  <a:cubicBezTo>
                    <a:pt x="1" y="32"/>
                    <a:pt x="0" y="31"/>
                    <a:pt x="0" y="30"/>
                  </a:cubicBezTo>
                  <a:cubicBezTo>
                    <a:pt x="3" y="30"/>
                    <a:pt x="6" y="30"/>
                    <a:pt x="9" y="30"/>
                  </a:cubicBezTo>
                  <a:cubicBezTo>
                    <a:pt x="7" y="16"/>
                    <a:pt x="6" y="15"/>
                    <a:pt x="6" y="10"/>
                  </a:cubicBezTo>
                  <a:cubicBezTo>
                    <a:pt x="12" y="6"/>
                    <a:pt x="14" y="6"/>
                    <a:pt x="22" y="6"/>
                  </a:cubicBezTo>
                  <a:cubicBezTo>
                    <a:pt x="22" y="7"/>
                    <a:pt x="22" y="8"/>
                    <a:pt x="22" y="10"/>
                  </a:cubicBezTo>
                  <a:cubicBezTo>
                    <a:pt x="23" y="10"/>
                    <a:pt x="24" y="10"/>
                    <a:pt x="25" y="10"/>
                  </a:cubicBezTo>
                  <a:cubicBezTo>
                    <a:pt x="25" y="11"/>
                    <a:pt x="26" y="13"/>
                    <a:pt x="26" y="14"/>
                  </a:cubicBezTo>
                  <a:cubicBezTo>
                    <a:pt x="40" y="15"/>
                    <a:pt x="53" y="17"/>
                    <a:pt x="67" y="14"/>
                  </a:cubicBezTo>
                  <a:cubicBezTo>
                    <a:pt x="69" y="8"/>
                    <a:pt x="72" y="8"/>
                    <a:pt x="77" y="6"/>
                  </a:cubicBezTo>
                  <a:cubicBezTo>
                    <a:pt x="77" y="5"/>
                    <a:pt x="77" y="4"/>
                    <a:pt x="77" y="3"/>
                  </a:cubicBezTo>
                  <a:cubicBezTo>
                    <a:pt x="81" y="2"/>
                    <a:pt x="85" y="1"/>
                    <a:pt x="88" y="0"/>
                  </a:cubicBezTo>
                  <a:cubicBezTo>
                    <a:pt x="88" y="2"/>
                    <a:pt x="88" y="4"/>
                    <a:pt x="88" y="6"/>
                  </a:cubicBezTo>
                  <a:cubicBezTo>
                    <a:pt x="90" y="6"/>
                    <a:pt x="92" y="7"/>
                    <a:pt x="94" y="7"/>
                  </a:cubicBezTo>
                  <a:cubicBezTo>
                    <a:pt x="94" y="17"/>
                    <a:pt x="91" y="28"/>
                    <a:pt x="90" y="39"/>
                  </a:cubicBezTo>
                  <a:cubicBezTo>
                    <a:pt x="85" y="47"/>
                    <a:pt x="79" y="53"/>
                    <a:pt x="76" y="59"/>
                  </a:cubicBezTo>
                  <a:cubicBezTo>
                    <a:pt x="75" y="59"/>
                    <a:pt x="74" y="59"/>
                    <a:pt x="73" y="59"/>
                  </a:cubicBezTo>
                  <a:cubicBezTo>
                    <a:pt x="73" y="59"/>
                    <a:pt x="73" y="58"/>
                    <a:pt x="73" y="57"/>
                  </a:cubicBezTo>
                  <a:cubicBezTo>
                    <a:pt x="72" y="57"/>
                    <a:pt x="71" y="57"/>
                    <a:pt x="69" y="57"/>
                  </a:cubicBezTo>
                  <a:cubicBezTo>
                    <a:pt x="71" y="61"/>
                    <a:pt x="71" y="61"/>
                    <a:pt x="72" y="66"/>
                  </a:cubicBezTo>
                  <a:cubicBezTo>
                    <a:pt x="71" y="66"/>
                    <a:pt x="70" y="66"/>
                    <a:pt x="69" y="66"/>
                  </a:cubicBezTo>
                  <a:cubicBezTo>
                    <a:pt x="69" y="64"/>
                    <a:pt x="68" y="62"/>
                    <a:pt x="68" y="59"/>
                  </a:cubicBezTo>
                  <a:cubicBezTo>
                    <a:pt x="65" y="58"/>
                    <a:pt x="63" y="57"/>
                    <a:pt x="60" y="55"/>
                  </a:cubicBezTo>
                  <a:cubicBezTo>
                    <a:pt x="61" y="57"/>
                    <a:pt x="61" y="59"/>
                    <a:pt x="62" y="61"/>
                  </a:cubicBezTo>
                  <a:cubicBezTo>
                    <a:pt x="61" y="62"/>
                    <a:pt x="61" y="62"/>
                    <a:pt x="61" y="63"/>
                  </a:cubicBezTo>
                  <a:cubicBezTo>
                    <a:pt x="59" y="63"/>
                    <a:pt x="57" y="63"/>
                    <a:pt x="55" y="63"/>
                  </a:cubicBezTo>
                  <a:cubicBezTo>
                    <a:pt x="55" y="64"/>
                    <a:pt x="55" y="65"/>
                    <a:pt x="55" y="66"/>
                  </a:cubicBezTo>
                  <a:cubicBezTo>
                    <a:pt x="47" y="66"/>
                    <a:pt x="40" y="66"/>
                    <a:pt x="33" y="65"/>
                  </a:cubicBezTo>
                </a:path>
              </a:pathLst>
            </a:custGeom>
            <a:solidFill>
              <a:srgbClr val="C432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6" name="Freeform 39"/>
            <p:cNvSpPr>
              <a:spLocks/>
            </p:cNvSpPr>
            <p:nvPr/>
          </p:nvSpPr>
          <p:spPr bwMode="auto">
            <a:xfrm>
              <a:off x="3573463" y="5970588"/>
              <a:ext cx="188912" cy="131762"/>
            </a:xfrm>
            <a:custGeom>
              <a:avLst/>
              <a:gdLst>
                <a:gd name="T0" fmla="*/ 2147483647 w 25"/>
                <a:gd name="T1" fmla="*/ 2147483647 h 17"/>
                <a:gd name="T2" fmla="*/ 0 w 25"/>
                <a:gd name="T3" fmla="*/ 2147483647 h 17"/>
                <a:gd name="T4" fmla="*/ 2147483647 w 25"/>
                <a:gd name="T5" fmla="*/ 2147483647 h 17"/>
                <a:gd name="T6" fmla="*/ 2147483647 w 25"/>
                <a:gd name="T7" fmla="*/ 2147483647 h 17"/>
                <a:gd name="T8" fmla="*/ 2147483647 w 25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17">
                  <a:moveTo>
                    <a:pt x="12" y="17"/>
                  </a:moveTo>
                  <a:cubicBezTo>
                    <a:pt x="7" y="12"/>
                    <a:pt x="7" y="12"/>
                    <a:pt x="0" y="9"/>
                  </a:cubicBezTo>
                  <a:cubicBezTo>
                    <a:pt x="11" y="4"/>
                    <a:pt x="15" y="0"/>
                    <a:pt x="25" y="9"/>
                  </a:cubicBezTo>
                  <a:cubicBezTo>
                    <a:pt x="23" y="12"/>
                    <a:pt x="20" y="14"/>
                    <a:pt x="18" y="17"/>
                  </a:cubicBezTo>
                  <a:cubicBezTo>
                    <a:pt x="16" y="17"/>
                    <a:pt x="14" y="17"/>
                    <a:pt x="12" y="17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7" name="Freeform 40"/>
            <p:cNvSpPr>
              <a:spLocks/>
            </p:cNvSpPr>
            <p:nvPr/>
          </p:nvSpPr>
          <p:spPr bwMode="auto">
            <a:xfrm>
              <a:off x="2625725" y="4056063"/>
              <a:ext cx="500063" cy="849312"/>
            </a:xfrm>
            <a:custGeom>
              <a:avLst/>
              <a:gdLst>
                <a:gd name="T0" fmla="*/ 2147483647 w 66"/>
                <a:gd name="T1" fmla="*/ 2147483647 h 110"/>
                <a:gd name="T2" fmla="*/ 2147483647 w 66"/>
                <a:gd name="T3" fmla="*/ 2147483647 h 110"/>
                <a:gd name="T4" fmla="*/ 2147483647 w 66"/>
                <a:gd name="T5" fmla="*/ 2147483647 h 110"/>
                <a:gd name="T6" fmla="*/ 2147483647 w 66"/>
                <a:gd name="T7" fmla="*/ 2147483647 h 110"/>
                <a:gd name="T8" fmla="*/ 2147483647 w 66"/>
                <a:gd name="T9" fmla="*/ 2147483647 h 110"/>
                <a:gd name="T10" fmla="*/ 2147483647 w 66"/>
                <a:gd name="T11" fmla="*/ 2147483647 h 110"/>
                <a:gd name="T12" fmla="*/ 2147483647 w 66"/>
                <a:gd name="T13" fmla="*/ 2147483647 h 110"/>
                <a:gd name="T14" fmla="*/ 2147483647 w 66"/>
                <a:gd name="T15" fmla="*/ 2147483647 h 110"/>
                <a:gd name="T16" fmla="*/ 0 w 66"/>
                <a:gd name="T17" fmla="*/ 2147483647 h 110"/>
                <a:gd name="T18" fmla="*/ 2147483647 w 66"/>
                <a:gd name="T19" fmla="*/ 2147483647 h 110"/>
                <a:gd name="T20" fmla="*/ 2147483647 w 66"/>
                <a:gd name="T21" fmla="*/ 2147483647 h 110"/>
                <a:gd name="T22" fmla="*/ 2147483647 w 66"/>
                <a:gd name="T23" fmla="*/ 2147483647 h 110"/>
                <a:gd name="T24" fmla="*/ 2147483647 w 66"/>
                <a:gd name="T25" fmla="*/ 2147483647 h 110"/>
                <a:gd name="T26" fmla="*/ 2147483647 w 66"/>
                <a:gd name="T27" fmla="*/ 2147483647 h 110"/>
                <a:gd name="T28" fmla="*/ 2147483647 w 66"/>
                <a:gd name="T29" fmla="*/ 0 h 110"/>
                <a:gd name="T30" fmla="*/ 2147483647 w 66"/>
                <a:gd name="T31" fmla="*/ 2147483647 h 110"/>
                <a:gd name="T32" fmla="*/ 2147483647 w 66"/>
                <a:gd name="T33" fmla="*/ 2147483647 h 110"/>
                <a:gd name="T34" fmla="*/ 2147483647 w 66"/>
                <a:gd name="T35" fmla="*/ 2147483647 h 110"/>
                <a:gd name="T36" fmla="*/ 2147483647 w 66"/>
                <a:gd name="T37" fmla="*/ 2147483647 h 110"/>
                <a:gd name="T38" fmla="*/ 2147483647 w 66"/>
                <a:gd name="T39" fmla="*/ 2147483647 h 110"/>
                <a:gd name="T40" fmla="*/ 2147483647 w 66"/>
                <a:gd name="T41" fmla="*/ 2147483647 h 110"/>
                <a:gd name="T42" fmla="*/ 2147483647 w 66"/>
                <a:gd name="T43" fmla="*/ 2147483647 h 110"/>
                <a:gd name="T44" fmla="*/ 2147483647 w 66"/>
                <a:gd name="T45" fmla="*/ 2147483647 h 110"/>
                <a:gd name="T46" fmla="*/ 2147483647 w 66"/>
                <a:gd name="T47" fmla="*/ 2147483647 h 110"/>
                <a:gd name="T48" fmla="*/ 2147483647 w 66"/>
                <a:gd name="T49" fmla="*/ 2147483647 h 110"/>
                <a:gd name="T50" fmla="*/ 2147483647 w 66"/>
                <a:gd name="T51" fmla="*/ 2147483647 h 110"/>
                <a:gd name="T52" fmla="*/ 2147483647 w 66"/>
                <a:gd name="T53" fmla="*/ 2147483647 h 110"/>
                <a:gd name="T54" fmla="*/ 2147483647 w 66"/>
                <a:gd name="T55" fmla="*/ 2147483647 h 110"/>
                <a:gd name="T56" fmla="*/ 2147483647 w 66"/>
                <a:gd name="T57" fmla="*/ 2147483647 h 110"/>
                <a:gd name="T58" fmla="*/ 2147483647 w 66"/>
                <a:gd name="T59" fmla="*/ 2147483647 h 110"/>
                <a:gd name="T60" fmla="*/ 2147483647 w 66"/>
                <a:gd name="T61" fmla="*/ 2147483647 h 110"/>
                <a:gd name="T62" fmla="*/ 2147483647 w 66"/>
                <a:gd name="T63" fmla="*/ 2147483647 h 110"/>
                <a:gd name="T64" fmla="*/ 2147483647 w 66"/>
                <a:gd name="T65" fmla="*/ 2147483647 h 110"/>
                <a:gd name="T66" fmla="*/ 2147483647 w 66"/>
                <a:gd name="T67" fmla="*/ 2147483647 h 110"/>
                <a:gd name="T68" fmla="*/ 2147483647 w 66"/>
                <a:gd name="T69" fmla="*/ 2147483647 h 110"/>
                <a:gd name="T70" fmla="*/ 2147483647 w 66"/>
                <a:gd name="T71" fmla="*/ 2147483647 h 110"/>
                <a:gd name="T72" fmla="*/ 2147483647 w 66"/>
                <a:gd name="T73" fmla="*/ 2147483647 h 110"/>
                <a:gd name="T74" fmla="*/ 2147483647 w 66"/>
                <a:gd name="T75" fmla="*/ 2147483647 h 110"/>
                <a:gd name="T76" fmla="*/ 2147483647 w 66"/>
                <a:gd name="T77" fmla="*/ 2147483647 h 110"/>
                <a:gd name="T78" fmla="*/ 2147483647 w 66"/>
                <a:gd name="T79" fmla="*/ 2147483647 h 1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6" h="110">
                  <a:moveTo>
                    <a:pt x="33" y="110"/>
                  </a:moveTo>
                  <a:cubicBezTo>
                    <a:pt x="30" y="107"/>
                    <a:pt x="30" y="107"/>
                    <a:pt x="25" y="106"/>
                  </a:cubicBezTo>
                  <a:cubicBezTo>
                    <a:pt x="24" y="105"/>
                    <a:pt x="24" y="103"/>
                    <a:pt x="23" y="102"/>
                  </a:cubicBezTo>
                  <a:cubicBezTo>
                    <a:pt x="21" y="102"/>
                    <a:pt x="18" y="102"/>
                    <a:pt x="15" y="102"/>
                  </a:cubicBezTo>
                  <a:cubicBezTo>
                    <a:pt x="8" y="93"/>
                    <a:pt x="8" y="86"/>
                    <a:pt x="5" y="75"/>
                  </a:cubicBezTo>
                  <a:cubicBezTo>
                    <a:pt x="7" y="74"/>
                    <a:pt x="7" y="61"/>
                    <a:pt x="5" y="58"/>
                  </a:cubicBezTo>
                  <a:cubicBezTo>
                    <a:pt x="9" y="54"/>
                    <a:pt x="9" y="55"/>
                    <a:pt x="15" y="55"/>
                  </a:cubicBezTo>
                  <a:cubicBezTo>
                    <a:pt x="15" y="52"/>
                    <a:pt x="15" y="49"/>
                    <a:pt x="15" y="46"/>
                  </a:cubicBezTo>
                  <a:cubicBezTo>
                    <a:pt x="6" y="42"/>
                    <a:pt x="5" y="42"/>
                    <a:pt x="0" y="35"/>
                  </a:cubicBezTo>
                  <a:cubicBezTo>
                    <a:pt x="0" y="32"/>
                    <a:pt x="1" y="30"/>
                    <a:pt x="1" y="27"/>
                  </a:cubicBezTo>
                  <a:cubicBezTo>
                    <a:pt x="3" y="27"/>
                    <a:pt x="4" y="26"/>
                    <a:pt x="6" y="26"/>
                  </a:cubicBezTo>
                  <a:cubicBezTo>
                    <a:pt x="6" y="21"/>
                    <a:pt x="7" y="16"/>
                    <a:pt x="7" y="11"/>
                  </a:cubicBezTo>
                  <a:cubicBezTo>
                    <a:pt x="6" y="11"/>
                    <a:pt x="5" y="10"/>
                    <a:pt x="5" y="10"/>
                  </a:cubicBezTo>
                  <a:cubicBezTo>
                    <a:pt x="6" y="10"/>
                    <a:pt x="8" y="10"/>
                    <a:pt x="10" y="10"/>
                  </a:cubicBezTo>
                  <a:cubicBezTo>
                    <a:pt x="11" y="6"/>
                    <a:pt x="13" y="3"/>
                    <a:pt x="15" y="0"/>
                  </a:cubicBezTo>
                  <a:cubicBezTo>
                    <a:pt x="18" y="1"/>
                    <a:pt x="22" y="3"/>
                    <a:pt x="26" y="4"/>
                  </a:cubicBezTo>
                  <a:cubicBezTo>
                    <a:pt x="26" y="5"/>
                    <a:pt x="26" y="6"/>
                    <a:pt x="26" y="7"/>
                  </a:cubicBezTo>
                  <a:cubicBezTo>
                    <a:pt x="28" y="7"/>
                    <a:pt x="30" y="7"/>
                    <a:pt x="33" y="7"/>
                  </a:cubicBezTo>
                  <a:cubicBezTo>
                    <a:pt x="33" y="8"/>
                    <a:pt x="33" y="9"/>
                    <a:pt x="33" y="10"/>
                  </a:cubicBezTo>
                  <a:cubicBezTo>
                    <a:pt x="37" y="11"/>
                    <a:pt x="42" y="12"/>
                    <a:pt x="46" y="14"/>
                  </a:cubicBezTo>
                  <a:cubicBezTo>
                    <a:pt x="46" y="15"/>
                    <a:pt x="46" y="16"/>
                    <a:pt x="46" y="18"/>
                  </a:cubicBezTo>
                  <a:cubicBezTo>
                    <a:pt x="50" y="18"/>
                    <a:pt x="55" y="18"/>
                    <a:pt x="59" y="19"/>
                  </a:cubicBezTo>
                  <a:cubicBezTo>
                    <a:pt x="59" y="20"/>
                    <a:pt x="59" y="21"/>
                    <a:pt x="60" y="22"/>
                  </a:cubicBezTo>
                  <a:cubicBezTo>
                    <a:pt x="64" y="22"/>
                    <a:pt x="64" y="22"/>
                    <a:pt x="66" y="24"/>
                  </a:cubicBezTo>
                  <a:cubicBezTo>
                    <a:pt x="64" y="25"/>
                    <a:pt x="62" y="26"/>
                    <a:pt x="60" y="27"/>
                  </a:cubicBezTo>
                  <a:cubicBezTo>
                    <a:pt x="60" y="29"/>
                    <a:pt x="60" y="31"/>
                    <a:pt x="60" y="34"/>
                  </a:cubicBezTo>
                  <a:cubicBezTo>
                    <a:pt x="59" y="34"/>
                    <a:pt x="58" y="34"/>
                    <a:pt x="57" y="34"/>
                  </a:cubicBezTo>
                  <a:cubicBezTo>
                    <a:pt x="57" y="36"/>
                    <a:pt x="57" y="39"/>
                    <a:pt x="57" y="42"/>
                  </a:cubicBezTo>
                  <a:cubicBezTo>
                    <a:pt x="55" y="42"/>
                    <a:pt x="53" y="42"/>
                    <a:pt x="51" y="42"/>
                  </a:cubicBezTo>
                  <a:cubicBezTo>
                    <a:pt x="51" y="43"/>
                    <a:pt x="51" y="44"/>
                    <a:pt x="51" y="45"/>
                  </a:cubicBezTo>
                  <a:cubicBezTo>
                    <a:pt x="48" y="46"/>
                    <a:pt x="46" y="47"/>
                    <a:pt x="43" y="49"/>
                  </a:cubicBezTo>
                  <a:cubicBezTo>
                    <a:pt x="43" y="52"/>
                    <a:pt x="43" y="55"/>
                    <a:pt x="43" y="58"/>
                  </a:cubicBezTo>
                  <a:cubicBezTo>
                    <a:pt x="46" y="58"/>
                    <a:pt x="48" y="57"/>
                    <a:pt x="50" y="57"/>
                  </a:cubicBezTo>
                  <a:cubicBezTo>
                    <a:pt x="53" y="64"/>
                    <a:pt x="49" y="72"/>
                    <a:pt x="58" y="74"/>
                  </a:cubicBezTo>
                  <a:cubicBezTo>
                    <a:pt x="56" y="90"/>
                    <a:pt x="56" y="90"/>
                    <a:pt x="55" y="91"/>
                  </a:cubicBezTo>
                  <a:cubicBezTo>
                    <a:pt x="52" y="91"/>
                    <a:pt x="50" y="90"/>
                    <a:pt x="47" y="90"/>
                  </a:cubicBezTo>
                  <a:cubicBezTo>
                    <a:pt x="48" y="95"/>
                    <a:pt x="48" y="99"/>
                    <a:pt x="49" y="104"/>
                  </a:cubicBezTo>
                  <a:cubicBezTo>
                    <a:pt x="47" y="104"/>
                    <a:pt x="45" y="104"/>
                    <a:pt x="43" y="104"/>
                  </a:cubicBezTo>
                  <a:cubicBezTo>
                    <a:pt x="43" y="105"/>
                    <a:pt x="43" y="106"/>
                    <a:pt x="43" y="108"/>
                  </a:cubicBezTo>
                  <a:cubicBezTo>
                    <a:pt x="39" y="110"/>
                    <a:pt x="39" y="110"/>
                    <a:pt x="33" y="110"/>
                  </a:cubicBezTo>
                </a:path>
              </a:pathLst>
            </a:custGeom>
            <a:solidFill>
              <a:srgbClr val="C432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8" name="Freeform 41"/>
            <p:cNvSpPr>
              <a:spLocks/>
            </p:cNvSpPr>
            <p:nvPr/>
          </p:nvSpPr>
          <p:spPr bwMode="auto">
            <a:xfrm>
              <a:off x="3627438" y="4010025"/>
              <a:ext cx="592137" cy="733425"/>
            </a:xfrm>
            <a:custGeom>
              <a:avLst/>
              <a:gdLst>
                <a:gd name="T0" fmla="*/ 2147483647 w 78"/>
                <a:gd name="T1" fmla="*/ 2147483647 h 95"/>
                <a:gd name="T2" fmla="*/ 2147483647 w 78"/>
                <a:gd name="T3" fmla="*/ 2147483647 h 95"/>
                <a:gd name="T4" fmla="*/ 2147483647 w 78"/>
                <a:gd name="T5" fmla="*/ 2147483647 h 95"/>
                <a:gd name="T6" fmla="*/ 0 w 78"/>
                <a:gd name="T7" fmla="*/ 2147483647 h 95"/>
                <a:gd name="T8" fmla="*/ 2147483647 w 78"/>
                <a:gd name="T9" fmla="*/ 2147483647 h 95"/>
                <a:gd name="T10" fmla="*/ 2147483647 w 78"/>
                <a:gd name="T11" fmla="*/ 2147483647 h 95"/>
                <a:gd name="T12" fmla="*/ 2147483647 w 78"/>
                <a:gd name="T13" fmla="*/ 2147483647 h 95"/>
                <a:gd name="T14" fmla="*/ 2147483647 w 78"/>
                <a:gd name="T15" fmla="*/ 2147483647 h 95"/>
                <a:gd name="T16" fmla="*/ 2147483647 w 78"/>
                <a:gd name="T17" fmla="*/ 2147483647 h 95"/>
                <a:gd name="T18" fmla="*/ 2147483647 w 78"/>
                <a:gd name="T19" fmla="*/ 2147483647 h 95"/>
                <a:gd name="T20" fmla="*/ 2147483647 w 78"/>
                <a:gd name="T21" fmla="*/ 2147483647 h 95"/>
                <a:gd name="T22" fmla="*/ 2147483647 w 78"/>
                <a:gd name="T23" fmla="*/ 2147483647 h 95"/>
                <a:gd name="T24" fmla="*/ 2147483647 w 78"/>
                <a:gd name="T25" fmla="*/ 2147483647 h 95"/>
                <a:gd name="T26" fmla="*/ 2147483647 w 78"/>
                <a:gd name="T27" fmla="*/ 2147483647 h 95"/>
                <a:gd name="T28" fmla="*/ 2147483647 w 78"/>
                <a:gd name="T29" fmla="*/ 2147483647 h 95"/>
                <a:gd name="T30" fmla="*/ 2147483647 w 78"/>
                <a:gd name="T31" fmla="*/ 2147483647 h 95"/>
                <a:gd name="T32" fmla="*/ 2147483647 w 78"/>
                <a:gd name="T33" fmla="*/ 2147483647 h 95"/>
                <a:gd name="T34" fmla="*/ 2147483647 w 78"/>
                <a:gd name="T35" fmla="*/ 2147483647 h 95"/>
                <a:gd name="T36" fmla="*/ 2147483647 w 78"/>
                <a:gd name="T37" fmla="*/ 2147483647 h 95"/>
                <a:gd name="T38" fmla="*/ 2147483647 w 78"/>
                <a:gd name="T39" fmla="*/ 2147483647 h 95"/>
                <a:gd name="T40" fmla="*/ 2147483647 w 78"/>
                <a:gd name="T41" fmla="*/ 2147483647 h 95"/>
                <a:gd name="T42" fmla="*/ 2147483647 w 78"/>
                <a:gd name="T43" fmla="*/ 2147483647 h 95"/>
                <a:gd name="T44" fmla="*/ 2147483647 w 78"/>
                <a:gd name="T45" fmla="*/ 2147483647 h 95"/>
                <a:gd name="T46" fmla="*/ 2147483647 w 78"/>
                <a:gd name="T47" fmla="*/ 2147483647 h 95"/>
                <a:gd name="T48" fmla="*/ 2147483647 w 78"/>
                <a:gd name="T49" fmla="*/ 2147483647 h 95"/>
                <a:gd name="T50" fmla="*/ 2147483647 w 78"/>
                <a:gd name="T51" fmla="*/ 2147483647 h 95"/>
                <a:gd name="T52" fmla="*/ 2147483647 w 78"/>
                <a:gd name="T53" fmla="*/ 2147483647 h 95"/>
                <a:gd name="T54" fmla="*/ 2147483647 w 78"/>
                <a:gd name="T55" fmla="*/ 2147483647 h 95"/>
                <a:gd name="T56" fmla="*/ 2147483647 w 78"/>
                <a:gd name="T57" fmla="*/ 2147483647 h 95"/>
                <a:gd name="T58" fmla="*/ 2147483647 w 78"/>
                <a:gd name="T59" fmla="*/ 2147483647 h 95"/>
                <a:gd name="T60" fmla="*/ 2147483647 w 78"/>
                <a:gd name="T61" fmla="*/ 2147483647 h 9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8" h="95">
                  <a:moveTo>
                    <a:pt x="5" y="95"/>
                  </a:moveTo>
                  <a:cubicBezTo>
                    <a:pt x="4" y="95"/>
                    <a:pt x="4" y="95"/>
                    <a:pt x="3" y="95"/>
                  </a:cubicBezTo>
                  <a:cubicBezTo>
                    <a:pt x="3" y="89"/>
                    <a:pt x="3" y="84"/>
                    <a:pt x="3" y="79"/>
                  </a:cubicBezTo>
                  <a:cubicBezTo>
                    <a:pt x="2" y="78"/>
                    <a:pt x="1" y="78"/>
                    <a:pt x="0" y="78"/>
                  </a:cubicBezTo>
                  <a:cubicBezTo>
                    <a:pt x="5" y="71"/>
                    <a:pt x="5" y="71"/>
                    <a:pt x="5" y="67"/>
                  </a:cubicBezTo>
                  <a:cubicBezTo>
                    <a:pt x="7" y="66"/>
                    <a:pt x="8" y="66"/>
                    <a:pt x="10" y="65"/>
                  </a:cubicBezTo>
                  <a:cubicBezTo>
                    <a:pt x="8" y="44"/>
                    <a:pt x="18" y="53"/>
                    <a:pt x="24" y="38"/>
                  </a:cubicBezTo>
                  <a:cubicBezTo>
                    <a:pt x="25" y="39"/>
                    <a:pt x="27" y="39"/>
                    <a:pt x="28" y="40"/>
                  </a:cubicBezTo>
                  <a:cubicBezTo>
                    <a:pt x="29" y="37"/>
                    <a:pt x="30" y="34"/>
                    <a:pt x="31" y="32"/>
                  </a:cubicBezTo>
                  <a:cubicBezTo>
                    <a:pt x="34" y="32"/>
                    <a:pt x="38" y="32"/>
                    <a:pt x="42" y="32"/>
                  </a:cubicBezTo>
                  <a:cubicBezTo>
                    <a:pt x="42" y="29"/>
                    <a:pt x="42" y="26"/>
                    <a:pt x="42" y="24"/>
                  </a:cubicBezTo>
                  <a:cubicBezTo>
                    <a:pt x="41" y="24"/>
                    <a:pt x="40" y="24"/>
                    <a:pt x="39" y="24"/>
                  </a:cubicBezTo>
                  <a:cubicBezTo>
                    <a:pt x="39" y="22"/>
                    <a:pt x="39" y="20"/>
                    <a:pt x="39" y="18"/>
                  </a:cubicBezTo>
                  <a:cubicBezTo>
                    <a:pt x="38" y="18"/>
                    <a:pt x="37" y="18"/>
                    <a:pt x="36" y="18"/>
                  </a:cubicBezTo>
                  <a:cubicBezTo>
                    <a:pt x="37" y="16"/>
                    <a:pt x="37" y="16"/>
                    <a:pt x="38" y="4"/>
                  </a:cubicBezTo>
                  <a:cubicBezTo>
                    <a:pt x="46" y="0"/>
                    <a:pt x="50" y="5"/>
                    <a:pt x="58" y="7"/>
                  </a:cubicBezTo>
                  <a:cubicBezTo>
                    <a:pt x="57" y="8"/>
                    <a:pt x="55" y="8"/>
                    <a:pt x="54" y="9"/>
                  </a:cubicBezTo>
                  <a:cubicBezTo>
                    <a:pt x="54" y="11"/>
                    <a:pt x="54" y="12"/>
                    <a:pt x="54" y="14"/>
                  </a:cubicBezTo>
                  <a:cubicBezTo>
                    <a:pt x="62" y="15"/>
                    <a:pt x="69" y="12"/>
                    <a:pt x="78" y="13"/>
                  </a:cubicBezTo>
                  <a:cubicBezTo>
                    <a:pt x="77" y="14"/>
                    <a:pt x="77" y="16"/>
                    <a:pt x="77" y="18"/>
                  </a:cubicBezTo>
                  <a:cubicBezTo>
                    <a:pt x="67" y="20"/>
                    <a:pt x="66" y="21"/>
                    <a:pt x="58" y="20"/>
                  </a:cubicBezTo>
                  <a:cubicBezTo>
                    <a:pt x="62" y="31"/>
                    <a:pt x="70" y="37"/>
                    <a:pt x="54" y="46"/>
                  </a:cubicBezTo>
                  <a:cubicBezTo>
                    <a:pt x="54" y="52"/>
                    <a:pt x="55" y="53"/>
                    <a:pt x="52" y="59"/>
                  </a:cubicBezTo>
                  <a:cubicBezTo>
                    <a:pt x="50" y="58"/>
                    <a:pt x="49" y="58"/>
                    <a:pt x="47" y="58"/>
                  </a:cubicBezTo>
                  <a:cubicBezTo>
                    <a:pt x="40" y="65"/>
                    <a:pt x="48" y="71"/>
                    <a:pt x="31" y="76"/>
                  </a:cubicBezTo>
                  <a:cubicBezTo>
                    <a:pt x="31" y="80"/>
                    <a:pt x="31" y="85"/>
                    <a:pt x="32" y="89"/>
                  </a:cubicBezTo>
                  <a:cubicBezTo>
                    <a:pt x="30" y="90"/>
                    <a:pt x="29" y="90"/>
                    <a:pt x="28" y="91"/>
                  </a:cubicBezTo>
                  <a:cubicBezTo>
                    <a:pt x="28" y="89"/>
                    <a:pt x="27" y="87"/>
                    <a:pt x="27" y="85"/>
                  </a:cubicBezTo>
                  <a:cubicBezTo>
                    <a:pt x="15" y="86"/>
                    <a:pt x="15" y="86"/>
                    <a:pt x="11" y="88"/>
                  </a:cubicBezTo>
                  <a:cubicBezTo>
                    <a:pt x="11" y="90"/>
                    <a:pt x="11" y="93"/>
                    <a:pt x="11" y="95"/>
                  </a:cubicBezTo>
                  <a:cubicBezTo>
                    <a:pt x="9" y="95"/>
                    <a:pt x="7" y="95"/>
                    <a:pt x="5" y="95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9" name="Freeform 42"/>
            <p:cNvSpPr>
              <a:spLocks/>
            </p:cNvSpPr>
            <p:nvPr/>
          </p:nvSpPr>
          <p:spPr bwMode="auto">
            <a:xfrm>
              <a:off x="4051300" y="3940175"/>
              <a:ext cx="630238" cy="739775"/>
            </a:xfrm>
            <a:custGeom>
              <a:avLst/>
              <a:gdLst>
                <a:gd name="T0" fmla="*/ 2147483647 w 83"/>
                <a:gd name="T1" fmla="*/ 2147483647 h 96"/>
                <a:gd name="T2" fmla="*/ 2147483647 w 83"/>
                <a:gd name="T3" fmla="*/ 2147483647 h 96"/>
                <a:gd name="T4" fmla="*/ 2147483647 w 83"/>
                <a:gd name="T5" fmla="*/ 2147483647 h 96"/>
                <a:gd name="T6" fmla="*/ 2147483647 w 83"/>
                <a:gd name="T7" fmla="*/ 2147483647 h 96"/>
                <a:gd name="T8" fmla="*/ 2147483647 w 83"/>
                <a:gd name="T9" fmla="*/ 2147483647 h 96"/>
                <a:gd name="T10" fmla="*/ 2147483647 w 83"/>
                <a:gd name="T11" fmla="*/ 2147483647 h 96"/>
                <a:gd name="T12" fmla="*/ 2147483647 w 83"/>
                <a:gd name="T13" fmla="*/ 2147483647 h 96"/>
                <a:gd name="T14" fmla="*/ 2147483647 w 83"/>
                <a:gd name="T15" fmla="*/ 2147483647 h 96"/>
                <a:gd name="T16" fmla="*/ 2147483647 w 83"/>
                <a:gd name="T17" fmla="*/ 2147483647 h 96"/>
                <a:gd name="T18" fmla="*/ 2147483647 w 83"/>
                <a:gd name="T19" fmla="*/ 2147483647 h 96"/>
                <a:gd name="T20" fmla="*/ 2147483647 w 83"/>
                <a:gd name="T21" fmla="*/ 2147483647 h 96"/>
                <a:gd name="T22" fmla="*/ 0 w 83"/>
                <a:gd name="T23" fmla="*/ 2147483647 h 96"/>
                <a:gd name="T24" fmla="*/ 2147483647 w 83"/>
                <a:gd name="T25" fmla="*/ 2147483647 h 96"/>
                <a:gd name="T26" fmla="*/ 2147483647 w 83"/>
                <a:gd name="T27" fmla="*/ 2147483647 h 96"/>
                <a:gd name="T28" fmla="*/ 2147483647 w 83"/>
                <a:gd name="T29" fmla="*/ 2147483647 h 96"/>
                <a:gd name="T30" fmla="*/ 2147483647 w 83"/>
                <a:gd name="T31" fmla="*/ 2147483647 h 96"/>
                <a:gd name="T32" fmla="*/ 2147483647 w 83"/>
                <a:gd name="T33" fmla="*/ 2147483647 h 96"/>
                <a:gd name="T34" fmla="*/ 2147483647 w 83"/>
                <a:gd name="T35" fmla="*/ 2147483647 h 96"/>
                <a:gd name="T36" fmla="*/ 2147483647 w 83"/>
                <a:gd name="T37" fmla="*/ 2147483647 h 96"/>
                <a:gd name="T38" fmla="*/ 2147483647 w 83"/>
                <a:gd name="T39" fmla="*/ 2147483647 h 96"/>
                <a:gd name="T40" fmla="*/ 2147483647 w 83"/>
                <a:gd name="T41" fmla="*/ 2147483647 h 96"/>
                <a:gd name="T42" fmla="*/ 2147483647 w 83"/>
                <a:gd name="T43" fmla="*/ 0 h 96"/>
                <a:gd name="T44" fmla="*/ 2147483647 w 83"/>
                <a:gd name="T45" fmla="*/ 0 h 96"/>
                <a:gd name="T46" fmla="*/ 2147483647 w 83"/>
                <a:gd name="T47" fmla="*/ 2147483647 h 96"/>
                <a:gd name="T48" fmla="*/ 2147483647 w 83"/>
                <a:gd name="T49" fmla="*/ 2147483647 h 96"/>
                <a:gd name="T50" fmla="*/ 2147483647 w 83"/>
                <a:gd name="T51" fmla="*/ 2147483647 h 96"/>
                <a:gd name="T52" fmla="*/ 2147483647 w 83"/>
                <a:gd name="T53" fmla="*/ 2147483647 h 96"/>
                <a:gd name="T54" fmla="*/ 2147483647 w 83"/>
                <a:gd name="T55" fmla="*/ 2147483647 h 96"/>
                <a:gd name="T56" fmla="*/ 2147483647 w 83"/>
                <a:gd name="T57" fmla="*/ 2147483647 h 96"/>
                <a:gd name="T58" fmla="*/ 2147483647 w 83"/>
                <a:gd name="T59" fmla="*/ 2147483647 h 96"/>
                <a:gd name="T60" fmla="*/ 2147483647 w 83"/>
                <a:gd name="T61" fmla="*/ 2147483647 h 96"/>
                <a:gd name="T62" fmla="*/ 2147483647 w 83"/>
                <a:gd name="T63" fmla="*/ 2147483647 h 96"/>
                <a:gd name="T64" fmla="*/ 2147483647 w 83"/>
                <a:gd name="T65" fmla="*/ 2147483647 h 96"/>
                <a:gd name="T66" fmla="*/ 2147483647 w 83"/>
                <a:gd name="T67" fmla="*/ 2147483647 h 96"/>
                <a:gd name="T68" fmla="*/ 2147483647 w 83"/>
                <a:gd name="T69" fmla="*/ 2147483647 h 96"/>
                <a:gd name="T70" fmla="*/ 2147483647 w 83"/>
                <a:gd name="T71" fmla="*/ 2147483647 h 96"/>
                <a:gd name="T72" fmla="*/ 2147483647 w 83"/>
                <a:gd name="T73" fmla="*/ 2147483647 h 96"/>
                <a:gd name="T74" fmla="*/ 2147483647 w 83"/>
                <a:gd name="T75" fmla="*/ 2147483647 h 96"/>
                <a:gd name="T76" fmla="*/ 2147483647 w 83"/>
                <a:gd name="T77" fmla="*/ 2147483647 h 96"/>
                <a:gd name="T78" fmla="*/ 2147483647 w 83"/>
                <a:gd name="T79" fmla="*/ 2147483647 h 9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3" h="96">
                  <a:moveTo>
                    <a:pt x="30" y="96"/>
                  </a:moveTo>
                  <a:cubicBezTo>
                    <a:pt x="30" y="93"/>
                    <a:pt x="30" y="91"/>
                    <a:pt x="30" y="89"/>
                  </a:cubicBezTo>
                  <a:cubicBezTo>
                    <a:pt x="29" y="89"/>
                    <a:pt x="28" y="89"/>
                    <a:pt x="27" y="89"/>
                  </a:cubicBezTo>
                  <a:cubicBezTo>
                    <a:pt x="27" y="87"/>
                    <a:pt x="27" y="85"/>
                    <a:pt x="27" y="84"/>
                  </a:cubicBezTo>
                  <a:cubicBezTo>
                    <a:pt x="25" y="83"/>
                    <a:pt x="23" y="83"/>
                    <a:pt x="21" y="82"/>
                  </a:cubicBezTo>
                  <a:cubicBezTo>
                    <a:pt x="20" y="79"/>
                    <a:pt x="20" y="75"/>
                    <a:pt x="19" y="72"/>
                  </a:cubicBezTo>
                  <a:cubicBezTo>
                    <a:pt x="17" y="71"/>
                    <a:pt x="14" y="71"/>
                    <a:pt x="11" y="70"/>
                  </a:cubicBezTo>
                  <a:cubicBezTo>
                    <a:pt x="11" y="69"/>
                    <a:pt x="11" y="68"/>
                    <a:pt x="11" y="66"/>
                  </a:cubicBezTo>
                  <a:cubicBezTo>
                    <a:pt x="10" y="66"/>
                    <a:pt x="9" y="66"/>
                    <a:pt x="7" y="66"/>
                  </a:cubicBezTo>
                  <a:cubicBezTo>
                    <a:pt x="7" y="65"/>
                    <a:pt x="7" y="64"/>
                    <a:pt x="7" y="64"/>
                  </a:cubicBezTo>
                  <a:cubicBezTo>
                    <a:pt x="5" y="63"/>
                    <a:pt x="4" y="63"/>
                    <a:pt x="2" y="62"/>
                  </a:cubicBezTo>
                  <a:cubicBezTo>
                    <a:pt x="1" y="61"/>
                    <a:pt x="1" y="60"/>
                    <a:pt x="0" y="59"/>
                  </a:cubicBezTo>
                  <a:cubicBezTo>
                    <a:pt x="1" y="59"/>
                    <a:pt x="2" y="58"/>
                    <a:pt x="3" y="58"/>
                  </a:cubicBezTo>
                  <a:cubicBezTo>
                    <a:pt x="3" y="57"/>
                    <a:pt x="3" y="56"/>
                    <a:pt x="3" y="55"/>
                  </a:cubicBezTo>
                  <a:cubicBezTo>
                    <a:pt x="4" y="55"/>
                    <a:pt x="5" y="55"/>
                    <a:pt x="6" y="55"/>
                  </a:cubicBezTo>
                  <a:cubicBezTo>
                    <a:pt x="14" y="39"/>
                    <a:pt x="5" y="35"/>
                    <a:pt x="25" y="29"/>
                  </a:cubicBezTo>
                  <a:cubicBezTo>
                    <a:pt x="25" y="26"/>
                    <a:pt x="25" y="23"/>
                    <a:pt x="25" y="21"/>
                  </a:cubicBezTo>
                  <a:cubicBezTo>
                    <a:pt x="26" y="20"/>
                    <a:pt x="27" y="19"/>
                    <a:pt x="29" y="18"/>
                  </a:cubicBezTo>
                  <a:cubicBezTo>
                    <a:pt x="29" y="20"/>
                    <a:pt x="30" y="22"/>
                    <a:pt x="31" y="23"/>
                  </a:cubicBezTo>
                  <a:cubicBezTo>
                    <a:pt x="33" y="23"/>
                    <a:pt x="35" y="23"/>
                    <a:pt x="37" y="23"/>
                  </a:cubicBezTo>
                  <a:cubicBezTo>
                    <a:pt x="37" y="15"/>
                    <a:pt x="41" y="10"/>
                    <a:pt x="50" y="8"/>
                  </a:cubicBezTo>
                  <a:cubicBezTo>
                    <a:pt x="50" y="6"/>
                    <a:pt x="51" y="3"/>
                    <a:pt x="51" y="0"/>
                  </a:cubicBezTo>
                  <a:cubicBezTo>
                    <a:pt x="54" y="0"/>
                    <a:pt x="57" y="0"/>
                    <a:pt x="60" y="0"/>
                  </a:cubicBezTo>
                  <a:cubicBezTo>
                    <a:pt x="60" y="4"/>
                    <a:pt x="60" y="8"/>
                    <a:pt x="61" y="12"/>
                  </a:cubicBezTo>
                  <a:cubicBezTo>
                    <a:pt x="62" y="12"/>
                    <a:pt x="63" y="12"/>
                    <a:pt x="64" y="12"/>
                  </a:cubicBezTo>
                  <a:cubicBezTo>
                    <a:pt x="64" y="14"/>
                    <a:pt x="64" y="15"/>
                    <a:pt x="65" y="16"/>
                  </a:cubicBezTo>
                  <a:cubicBezTo>
                    <a:pt x="72" y="17"/>
                    <a:pt x="69" y="18"/>
                    <a:pt x="76" y="23"/>
                  </a:cubicBezTo>
                  <a:cubicBezTo>
                    <a:pt x="72" y="26"/>
                    <a:pt x="74" y="32"/>
                    <a:pt x="74" y="38"/>
                  </a:cubicBezTo>
                  <a:cubicBezTo>
                    <a:pt x="77" y="39"/>
                    <a:pt x="80" y="41"/>
                    <a:pt x="83" y="42"/>
                  </a:cubicBezTo>
                  <a:cubicBezTo>
                    <a:pt x="63" y="43"/>
                    <a:pt x="65" y="48"/>
                    <a:pt x="70" y="66"/>
                  </a:cubicBezTo>
                  <a:cubicBezTo>
                    <a:pt x="67" y="66"/>
                    <a:pt x="64" y="66"/>
                    <a:pt x="61" y="66"/>
                  </a:cubicBezTo>
                  <a:cubicBezTo>
                    <a:pt x="62" y="72"/>
                    <a:pt x="62" y="72"/>
                    <a:pt x="64" y="74"/>
                  </a:cubicBezTo>
                  <a:cubicBezTo>
                    <a:pt x="66" y="73"/>
                    <a:pt x="68" y="73"/>
                    <a:pt x="71" y="73"/>
                  </a:cubicBezTo>
                  <a:cubicBezTo>
                    <a:pt x="71" y="75"/>
                    <a:pt x="71" y="77"/>
                    <a:pt x="72" y="80"/>
                  </a:cubicBezTo>
                  <a:cubicBezTo>
                    <a:pt x="63" y="81"/>
                    <a:pt x="64" y="85"/>
                    <a:pt x="66" y="93"/>
                  </a:cubicBezTo>
                  <a:cubicBezTo>
                    <a:pt x="64" y="93"/>
                    <a:pt x="63" y="94"/>
                    <a:pt x="62" y="94"/>
                  </a:cubicBezTo>
                  <a:cubicBezTo>
                    <a:pt x="62" y="93"/>
                    <a:pt x="61" y="92"/>
                    <a:pt x="61" y="91"/>
                  </a:cubicBezTo>
                  <a:cubicBezTo>
                    <a:pt x="58" y="91"/>
                    <a:pt x="55" y="92"/>
                    <a:pt x="51" y="92"/>
                  </a:cubicBezTo>
                  <a:cubicBezTo>
                    <a:pt x="51" y="93"/>
                    <a:pt x="50" y="95"/>
                    <a:pt x="49" y="96"/>
                  </a:cubicBezTo>
                  <a:cubicBezTo>
                    <a:pt x="45" y="91"/>
                    <a:pt x="35" y="94"/>
                    <a:pt x="30" y="96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0" name="Freeform 43"/>
            <p:cNvSpPr>
              <a:spLocks/>
            </p:cNvSpPr>
            <p:nvPr/>
          </p:nvSpPr>
          <p:spPr bwMode="auto">
            <a:xfrm>
              <a:off x="3341688" y="5360988"/>
              <a:ext cx="546100" cy="649287"/>
            </a:xfrm>
            <a:custGeom>
              <a:avLst/>
              <a:gdLst>
                <a:gd name="T0" fmla="*/ 2147483647 w 72"/>
                <a:gd name="T1" fmla="*/ 2147483647 h 84"/>
                <a:gd name="T2" fmla="*/ 2147483647 w 72"/>
                <a:gd name="T3" fmla="*/ 2147483647 h 84"/>
                <a:gd name="T4" fmla="*/ 2147483647 w 72"/>
                <a:gd name="T5" fmla="*/ 2147483647 h 84"/>
                <a:gd name="T6" fmla="*/ 2147483647 w 72"/>
                <a:gd name="T7" fmla="*/ 2147483647 h 84"/>
                <a:gd name="T8" fmla="*/ 2147483647 w 72"/>
                <a:gd name="T9" fmla="*/ 2147483647 h 84"/>
                <a:gd name="T10" fmla="*/ 2147483647 w 72"/>
                <a:gd name="T11" fmla="*/ 2147483647 h 84"/>
                <a:gd name="T12" fmla="*/ 2147483647 w 72"/>
                <a:gd name="T13" fmla="*/ 2147483647 h 84"/>
                <a:gd name="T14" fmla="*/ 2147483647 w 72"/>
                <a:gd name="T15" fmla="*/ 2147483647 h 84"/>
                <a:gd name="T16" fmla="*/ 2147483647 w 72"/>
                <a:gd name="T17" fmla="*/ 2147483647 h 84"/>
                <a:gd name="T18" fmla="*/ 2147483647 w 72"/>
                <a:gd name="T19" fmla="*/ 2147483647 h 84"/>
                <a:gd name="T20" fmla="*/ 2147483647 w 72"/>
                <a:gd name="T21" fmla="*/ 2147483647 h 84"/>
                <a:gd name="T22" fmla="*/ 2147483647 w 72"/>
                <a:gd name="T23" fmla="*/ 2147483647 h 84"/>
                <a:gd name="T24" fmla="*/ 2147483647 w 72"/>
                <a:gd name="T25" fmla="*/ 2147483647 h 84"/>
                <a:gd name="T26" fmla="*/ 2147483647 w 72"/>
                <a:gd name="T27" fmla="*/ 2147483647 h 84"/>
                <a:gd name="T28" fmla="*/ 2147483647 w 72"/>
                <a:gd name="T29" fmla="*/ 2147483647 h 84"/>
                <a:gd name="T30" fmla="*/ 2147483647 w 72"/>
                <a:gd name="T31" fmla="*/ 2147483647 h 84"/>
                <a:gd name="T32" fmla="*/ 2147483647 w 72"/>
                <a:gd name="T33" fmla="*/ 2147483647 h 84"/>
                <a:gd name="T34" fmla="*/ 2147483647 w 72"/>
                <a:gd name="T35" fmla="*/ 2147483647 h 84"/>
                <a:gd name="T36" fmla="*/ 2147483647 w 72"/>
                <a:gd name="T37" fmla="*/ 2147483647 h 84"/>
                <a:gd name="T38" fmla="*/ 2147483647 w 72"/>
                <a:gd name="T39" fmla="*/ 2147483647 h 84"/>
                <a:gd name="T40" fmla="*/ 2147483647 w 72"/>
                <a:gd name="T41" fmla="*/ 2147483647 h 84"/>
                <a:gd name="T42" fmla="*/ 2147483647 w 72"/>
                <a:gd name="T43" fmla="*/ 2147483647 h 84"/>
                <a:gd name="T44" fmla="*/ 2147483647 w 72"/>
                <a:gd name="T45" fmla="*/ 2147483647 h 84"/>
                <a:gd name="T46" fmla="*/ 2147483647 w 72"/>
                <a:gd name="T47" fmla="*/ 2147483647 h 8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2" h="84">
                  <a:moveTo>
                    <a:pt x="1" y="84"/>
                  </a:moveTo>
                  <a:cubicBezTo>
                    <a:pt x="0" y="72"/>
                    <a:pt x="3" y="69"/>
                    <a:pt x="6" y="57"/>
                  </a:cubicBezTo>
                  <a:cubicBezTo>
                    <a:pt x="9" y="57"/>
                    <a:pt x="12" y="56"/>
                    <a:pt x="16" y="56"/>
                  </a:cubicBezTo>
                  <a:cubicBezTo>
                    <a:pt x="21" y="46"/>
                    <a:pt x="18" y="30"/>
                    <a:pt x="13" y="21"/>
                  </a:cubicBezTo>
                  <a:cubicBezTo>
                    <a:pt x="16" y="20"/>
                    <a:pt x="19" y="19"/>
                    <a:pt x="22" y="18"/>
                  </a:cubicBezTo>
                  <a:cubicBezTo>
                    <a:pt x="23" y="12"/>
                    <a:pt x="24" y="11"/>
                    <a:pt x="25" y="7"/>
                  </a:cubicBezTo>
                  <a:cubicBezTo>
                    <a:pt x="40" y="0"/>
                    <a:pt x="54" y="3"/>
                    <a:pt x="71" y="3"/>
                  </a:cubicBezTo>
                  <a:cubicBezTo>
                    <a:pt x="69" y="11"/>
                    <a:pt x="69" y="11"/>
                    <a:pt x="67" y="26"/>
                  </a:cubicBezTo>
                  <a:cubicBezTo>
                    <a:pt x="68" y="26"/>
                    <a:pt x="70" y="26"/>
                    <a:pt x="72" y="26"/>
                  </a:cubicBezTo>
                  <a:cubicBezTo>
                    <a:pt x="72" y="28"/>
                    <a:pt x="72" y="30"/>
                    <a:pt x="72" y="33"/>
                  </a:cubicBezTo>
                  <a:cubicBezTo>
                    <a:pt x="70" y="33"/>
                    <a:pt x="68" y="34"/>
                    <a:pt x="67" y="35"/>
                  </a:cubicBezTo>
                  <a:cubicBezTo>
                    <a:pt x="66" y="36"/>
                    <a:pt x="66" y="37"/>
                    <a:pt x="65" y="38"/>
                  </a:cubicBezTo>
                  <a:cubicBezTo>
                    <a:pt x="63" y="38"/>
                    <a:pt x="60" y="38"/>
                    <a:pt x="57" y="38"/>
                  </a:cubicBezTo>
                  <a:cubicBezTo>
                    <a:pt x="57" y="39"/>
                    <a:pt x="56" y="40"/>
                    <a:pt x="56" y="41"/>
                  </a:cubicBezTo>
                  <a:cubicBezTo>
                    <a:pt x="50" y="43"/>
                    <a:pt x="45" y="45"/>
                    <a:pt x="40" y="47"/>
                  </a:cubicBezTo>
                  <a:cubicBezTo>
                    <a:pt x="39" y="52"/>
                    <a:pt x="39" y="56"/>
                    <a:pt x="38" y="61"/>
                  </a:cubicBezTo>
                  <a:cubicBezTo>
                    <a:pt x="36" y="60"/>
                    <a:pt x="33" y="60"/>
                    <a:pt x="30" y="59"/>
                  </a:cubicBezTo>
                  <a:cubicBezTo>
                    <a:pt x="30" y="60"/>
                    <a:pt x="30" y="61"/>
                    <a:pt x="30" y="62"/>
                  </a:cubicBezTo>
                  <a:cubicBezTo>
                    <a:pt x="32" y="62"/>
                    <a:pt x="33" y="62"/>
                    <a:pt x="34" y="62"/>
                  </a:cubicBezTo>
                  <a:cubicBezTo>
                    <a:pt x="36" y="70"/>
                    <a:pt x="36" y="70"/>
                    <a:pt x="38" y="72"/>
                  </a:cubicBezTo>
                  <a:cubicBezTo>
                    <a:pt x="35" y="72"/>
                    <a:pt x="32" y="73"/>
                    <a:pt x="29" y="73"/>
                  </a:cubicBezTo>
                  <a:cubicBezTo>
                    <a:pt x="29" y="74"/>
                    <a:pt x="29" y="76"/>
                    <a:pt x="29" y="77"/>
                  </a:cubicBezTo>
                  <a:cubicBezTo>
                    <a:pt x="23" y="79"/>
                    <a:pt x="24" y="79"/>
                    <a:pt x="20" y="84"/>
                  </a:cubicBezTo>
                  <a:cubicBezTo>
                    <a:pt x="13" y="79"/>
                    <a:pt x="7" y="82"/>
                    <a:pt x="1" y="84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1" name="Freeform 44"/>
            <p:cNvSpPr>
              <a:spLocks/>
            </p:cNvSpPr>
            <p:nvPr/>
          </p:nvSpPr>
          <p:spPr bwMode="auto">
            <a:xfrm>
              <a:off x="2260600" y="5260975"/>
              <a:ext cx="879475" cy="655638"/>
            </a:xfrm>
            <a:custGeom>
              <a:avLst/>
              <a:gdLst>
                <a:gd name="T0" fmla="*/ 2147483647 w 116"/>
                <a:gd name="T1" fmla="*/ 2147483647 h 85"/>
                <a:gd name="T2" fmla="*/ 2147483647 w 116"/>
                <a:gd name="T3" fmla="*/ 2147483647 h 85"/>
                <a:gd name="T4" fmla="*/ 2147483647 w 116"/>
                <a:gd name="T5" fmla="*/ 2147483647 h 85"/>
                <a:gd name="T6" fmla="*/ 2147483647 w 116"/>
                <a:gd name="T7" fmla="*/ 2147483647 h 85"/>
                <a:gd name="T8" fmla="*/ 2147483647 w 116"/>
                <a:gd name="T9" fmla="*/ 2147483647 h 85"/>
                <a:gd name="T10" fmla="*/ 2147483647 w 116"/>
                <a:gd name="T11" fmla="*/ 2147483647 h 85"/>
                <a:gd name="T12" fmla="*/ 2147483647 w 116"/>
                <a:gd name="T13" fmla="*/ 2147483647 h 85"/>
                <a:gd name="T14" fmla="*/ 2147483647 w 116"/>
                <a:gd name="T15" fmla="*/ 2147483647 h 85"/>
                <a:gd name="T16" fmla="*/ 2147483647 w 116"/>
                <a:gd name="T17" fmla="*/ 2147483647 h 85"/>
                <a:gd name="T18" fmla="*/ 2147483647 w 116"/>
                <a:gd name="T19" fmla="*/ 2147483647 h 85"/>
                <a:gd name="T20" fmla="*/ 2147483647 w 116"/>
                <a:gd name="T21" fmla="*/ 2147483647 h 85"/>
                <a:gd name="T22" fmla="*/ 2147483647 w 116"/>
                <a:gd name="T23" fmla="*/ 2147483647 h 85"/>
                <a:gd name="T24" fmla="*/ 2147483647 w 116"/>
                <a:gd name="T25" fmla="*/ 2147483647 h 85"/>
                <a:gd name="T26" fmla="*/ 0 w 116"/>
                <a:gd name="T27" fmla="*/ 2147483647 h 85"/>
                <a:gd name="T28" fmla="*/ 2147483647 w 116"/>
                <a:gd name="T29" fmla="*/ 2147483647 h 85"/>
                <a:gd name="T30" fmla="*/ 2147483647 w 116"/>
                <a:gd name="T31" fmla="*/ 2147483647 h 85"/>
                <a:gd name="T32" fmla="*/ 2147483647 w 116"/>
                <a:gd name="T33" fmla="*/ 2147483647 h 85"/>
                <a:gd name="T34" fmla="*/ 2147483647 w 116"/>
                <a:gd name="T35" fmla="*/ 2147483647 h 85"/>
                <a:gd name="T36" fmla="*/ 2147483647 w 116"/>
                <a:gd name="T37" fmla="*/ 2147483647 h 85"/>
                <a:gd name="T38" fmla="*/ 2147483647 w 116"/>
                <a:gd name="T39" fmla="*/ 2147483647 h 85"/>
                <a:gd name="T40" fmla="*/ 2147483647 w 116"/>
                <a:gd name="T41" fmla="*/ 0 h 85"/>
                <a:gd name="T42" fmla="*/ 2147483647 w 116"/>
                <a:gd name="T43" fmla="*/ 2147483647 h 85"/>
                <a:gd name="T44" fmla="*/ 2147483647 w 116"/>
                <a:gd name="T45" fmla="*/ 2147483647 h 85"/>
                <a:gd name="T46" fmla="*/ 2147483647 w 116"/>
                <a:gd name="T47" fmla="*/ 2147483647 h 85"/>
                <a:gd name="T48" fmla="*/ 2147483647 w 116"/>
                <a:gd name="T49" fmla="*/ 2147483647 h 85"/>
                <a:gd name="T50" fmla="*/ 2147483647 w 116"/>
                <a:gd name="T51" fmla="*/ 2147483647 h 85"/>
                <a:gd name="T52" fmla="*/ 2147483647 w 116"/>
                <a:gd name="T53" fmla="*/ 2147483647 h 85"/>
                <a:gd name="T54" fmla="*/ 2147483647 w 116"/>
                <a:gd name="T55" fmla="*/ 2147483647 h 8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16" h="85">
                  <a:moveTo>
                    <a:pt x="67" y="85"/>
                  </a:moveTo>
                  <a:cubicBezTo>
                    <a:pt x="67" y="84"/>
                    <a:pt x="67" y="83"/>
                    <a:pt x="67" y="82"/>
                  </a:cubicBezTo>
                  <a:cubicBezTo>
                    <a:pt x="66" y="82"/>
                    <a:pt x="65" y="82"/>
                    <a:pt x="65" y="82"/>
                  </a:cubicBezTo>
                  <a:cubicBezTo>
                    <a:pt x="64" y="80"/>
                    <a:pt x="64" y="78"/>
                    <a:pt x="63" y="77"/>
                  </a:cubicBezTo>
                  <a:cubicBezTo>
                    <a:pt x="55" y="73"/>
                    <a:pt x="53" y="72"/>
                    <a:pt x="48" y="66"/>
                  </a:cubicBezTo>
                  <a:cubicBezTo>
                    <a:pt x="42" y="68"/>
                    <a:pt x="42" y="68"/>
                    <a:pt x="35" y="67"/>
                  </a:cubicBezTo>
                  <a:cubicBezTo>
                    <a:pt x="34" y="64"/>
                    <a:pt x="31" y="63"/>
                    <a:pt x="30" y="58"/>
                  </a:cubicBezTo>
                  <a:cubicBezTo>
                    <a:pt x="25" y="58"/>
                    <a:pt x="21" y="57"/>
                    <a:pt x="16" y="56"/>
                  </a:cubicBezTo>
                  <a:cubicBezTo>
                    <a:pt x="16" y="57"/>
                    <a:pt x="16" y="58"/>
                    <a:pt x="16" y="59"/>
                  </a:cubicBezTo>
                  <a:cubicBezTo>
                    <a:pt x="15" y="57"/>
                    <a:pt x="14" y="55"/>
                    <a:pt x="14" y="52"/>
                  </a:cubicBezTo>
                  <a:cubicBezTo>
                    <a:pt x="12" y="52"/>
                    <a:pt x="10" y="52"/>
                    <a:pt x="8" y="52"/>
                  </a:cubicBezTo>
                  <a:cubicBezTo>
                    <a:pt x="7" y="50"/>
                    <a:pt x="6" y="48"/>
                    <a:pt x="5" y="47"/>
                  </a:cubicBezTo>
                  <a:cubicBezTo>
                    <a:pt x="4" y="47"/>
                    <a:pt x="3" y="47"/>
                    <a:pt x="1" y="47"/>
                  </a:cubicBezTo>
                  <a:cubicBezTo>
                    <a:pt x="1" y="45"/>
                    <a:pt x="0" y="44"/>
                    <a:pt x="0" y="42"/>
                  </a:cubicBezTo>
                  <a:cubicBezTo>
                    <a:pt x="2" y="42"/>
                    <a:pt x="3" y="41"/>
                    <a:pt x="5" y="40"/>
                  </a:cubicBezTo>
                  <a:cubicBezTo>
                    <a:pt x="5" y="38"/>
                    <a:pt x="6" y="37"/>
                    <a:pt x="7" y="35"/>
                  </a:cubicBezTo>
                  <a:cubicBezTo>
                    <a:pt x="11" y="35"/>
                    <a:pt x="16" y="34"/>
                    <a:pt x="20" y="34"/>
                  </a:cubicBezTo>
                  <a:cubicBezTo>
                    <a:pt x="35" y="44"/>
                    <a:pt x="43" y="39"/>
                    <a:pt x="59" y="36"/>
                  </a:cubicBezTo>
                  <a:cubicBezTo>
                    <a:pt x="60" y="29"/>
                    <a:pt x="61" y="21"/>
                    <a:pt x="62" y="13"/>
                  </a:cubicBezTo>
                  <a:cubicBezTo>
                    <a:pt x="65" y="12"/>
                    <a:pt x="67" y="12"/>
                    <a:pt x="70" y="11"/>
                  </a:cubicBezTo>
                  <a:cubicBezTo>
                    <a:pt x="72" y="3"/>
                    <a:pt x="75" y="4"/>
                    <a:pt x="82" y="0"/>
                  </a:cubicBezTo>
                  <a:cubicBezTo>
                    <a:pt x="85" y="4"/>
                    <a:pt x="85" y="6"/>
                    <a:pt x="91" y="8"/>
                  </a:cubicBezTo>
                  <a:cubicBezTo>
                    <a:pt x="91" y="9"/>
                    <a:pt x="91" y="11"/>
                    <a:pt x="91" y="12"/>
                  </a:cubicBezTo>
                  <a:cubicBezTo>
                    <a:pt x="101" y="11"/>
                    <a:pt x="101" y="11"/>
                    <a:pt x="112" y="8"/>
                  </a:cubicBezTo>
                  <a:cubicBezTo>
                    <a:pt x="111" y="24"/>
                    <a:pt x="116" y="32"/>
                    <a:pt x="106" y="44"/>
                  </a:cubicBezTo>
                  <a:cubicBezTo>
                    <a:pt x="106" y="68"/>
                    <a:pt x="105" y="64"/>
                    <a:pt x="87" y="71"/>
                  </a:cubicBezTo>
                  <a:cubicBezTo>
                    <a:pt x="87" y="73"/>
                    <a:pt x="86" y="75"/>
                    <a:pt x="86" y="77"/>
                  </a:cubicBezTo>
                  <a:cubicBezTo>
                    <a:pt x="80" y="80"/>
                    <a:pt x="74" y="82"/>
                    <a:pt x="67" y="85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2" name="Freeform 45"/>
            <p:cNvSpPr>
              <a:spLocks/>
            </p:cNvSpPr>
            <p:nvPr/>
          </p:nvSpPr>
          <p:spPr bwMode="auto">
            <a:xfrm>
              <a:off x="4378325" y="5229225"/>
              <a:ext cx="355600" cy="379413"/>
            </a:xfrm>
            <a:custGeom>
              <a:avLst/>
              <a:gdLst>
                <a:gd name="T0" fmla="*/ 2147483647 w 47"/>
                <a:gd name="T1" fmla="*/ 2147483647 h 49"/>
                <a:gd name="T2" fmla="*/ 2147483647 w 47"/>
                <a:gd name="T3" fmla="*/ 2147483647 h 49"/>
                <a:gd name="T4" fmla="*/ 2147483647 w 47"/>
                <a:gd name="T5" fmla="*/ 2147483647 h 49"/>
                <a:gd name="T6" fmla="*/ 2147483647 w 47"/>
                <a:gd name="T7" fmla="*/ 2147483647 h 49"/>
                <a:gd name="T8" fmla="*/ 2147483647 w 47"/>
                <a:gd name="T9" fmla="*/ 2147483647 h 49"/>
                <a:gd name="T10" fmla="*/ 0 w 47"/>
                <a:gd name="T11" fmla="*/ 2147483647 h 49"/>
                <a:gd name="T12" fmla="*/ 2147483647 w 47"/>
                <a:gd name="T13" fmla="*/ 0 h 49"/>
                <a:gd name="T14" fmla="*/ 2147483647 w 47"/>
                <a:gd name="T15" fmla="*/ 0 h 49"/>
                <a:gd name="T16" fmla="*/ 2147483647 w 47"/>
                <a:gd name="T17" fmla="*/ 2147483647 h 49"/>
                <a:gd name="T18" fmla="*/ 2147483647 w 47"/>
                <a:gd name="T19" fmla="*/ 2147483647 h 49"/>
                <a:gd name="T20" fmla="*/ 2147483647 w 47"/>
                <a:gd name="T21" fmla="*/ 2147483647 h 49"/>
                <a:gd name="T22" fmla="*/ 2147483647 w 47"/>
                <a:gd name="T23" fmla="*/ 2147483647 h 49"/>
                <a:gd name="T24" fmla="*/ 2147483647 w 47"/>
                <a:gd name="T25" fmla="*/ 2147483647 h 49"/>
                <a:gd name="T26" fmla="*/ 2147483647 w 47"/>
                <a:gd name="T27" fmla="*/ 2147483647 h 49"/>
                <a:gd name="T28" fmla="*/ 2147483647 w 47"/>
                <a:gd name="T29" fmla="*/ 2147483647 h 4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7" h="49">
                  <a:moveTo>
                    <a:pt x="29" y="49"/>
                  </a:moveTo>
                  <a:cubicBezTo>
                    <a:pt x="22" y="46"/>
                    <a:pt x="22" y="46"/>
                    <a:pt x="11" y="46"/>
                  </a:cubicBezTo>
                  <a:cubicBezTo>
                    <a:pt x="11" y="45"/>
                    <a:pt x="11" y="44"/>
                    <a:pt x="11" y="43"/>
                  </a:cubicBezTo>
                  <a:cubicBezTo>
                    <a:pt x="10" y="42"/>
                    <a:pt x="8" y="42"/>
                    <a:pt x="6" y="42"/>
                  </a:cubicBezTo>
                  <a:cubicBezTo>
                    <a:pt x="6" y="31"/>
                    <a:pt x="6" y="31"/>
                    <a:pt x="4" y="26"/>
                  </a:cubicBezTo>
                  <a:cubicBezTo>
                    <a:pt x="3" y="26"/>
                    <a:pt x="2" y="26"/>
                    <a:pt x="0" y="25"/>
                  </a:cubicBezTo>
                  <a:cubicBezTo>
                    <a:pt x="1" y="21"/>
                    <a:pt x="2" y="20"/>
                    <a:pt x="6" y="0"/>
                  </a:cubicBezTo>
                  <a:cubicBezTo>
                    <a:pt x="9" y="0"/>
                    <a:pt x="12" y="0"/>
                    <a:pt x="16" y="0"/>
                  </a:cubicBezTo>
                  <a:cubicBezTo>
                    <a:pt x="17" y="1"/>
                    <a:pt x="17" y="2"/>
                    <a:pt x="18" y="3"/>
                  </a:cubicBezTo>
                  <a:cubicBezTo>
                    <a:pt x="31" y="3"/>
                    <a:pt x="34" y="0"/>
                    <a:pt x="47" y="5"/>
                  </a:cubicBezTo>
                  <a:cubicBezTo>
                    <a:pt x="46" y="5"/>
                    <a:pt x="44" y="5"/>
                    <a:pt x="42" y="5"/>
                  </a:cubicBezTo>
                  <a:cubicBezTo>
                    <a:pt x="41" y="14"/>
                    <a:pt x="42" y="16"/>
                    <a:pt x="35" y="21"/>
                  </a:cubicBezTo>
                  <a:cubicBezTo>
                    <a:pt x="35" y="25"/>
                    <a:pt x="36" y="28"/>
                    <a:pt x="37" y="31"/>
                  </a:cubicBezTo>
                  <a:cubicBezTo>
                    <a:pt x="36" y="31"/>
                    <a:pt x="35" y="31"/>
                    <a:pt x="34" y="31"/>
                  </a:cubicBezTo>
                  <a:cubicBezTo>
                    <a:pt x="32" y="43"/>
                    <a:pt x="32" y="43"/>
                    <a:pt x="29" y="49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Freeform 46"/>
            <p:cNvSpPr>
              <a:spLocks/>
            </p:cNvSpPr>
            <p:nvPr/>
          </p:nvSpPr>
          <p:spPr bwMode="auto">
            <a:xfrm>
              <a:off x="2905125" y="4595813"/>
              <a:ext cx="539750" cy="617537"/>
            </a:xfrm>
            <a:custGeom>
              <a:avLst/>
              <a:gdLst>
                <a:gd name="T0" fmla="*/ 2147483647 w 71"/>
                <a:gd name="T1" fmla="*/ 2147483647 h 80"/>
                <a:gd name="T2" fmla="*/ 2147483647 w 71"/>
                <a:gd name="T3" fmla="*/ 2147483647 h 80"/>
                <a:gd name="T4" fmla="*/ 2147483647 w 71"/>
                <a:gd name="T5" fmla="*/ 2147483647 h 80"/>
                <a:gd name="T6" fmla="*/ 2147483647 w 71"/>
                <a:gd name="T7" fmla="*/ 2147483647 h 80"/>
                <a:gd name="T8" fmla="*/ 2147483647 w 71"/>
                <a:gd name="T9" fmla="*/ 2147483647 h 80"/>
                <a:gd name="T10" fmla="*/ 2147483647 w 71"/>
                <a:gd name="T11" fmla="*/ 2147483647 h 80"/>
                <a:gd name="T12" fmla="*/ 2147483647 w 71"/>
                <a:gd name="T13" fmla="*/ 2147483647 h 80"/>
                <a:gd name="T14" fmla="*/ 0 w 71"/>
                <a:gd name="T15" fmla="*/ 2147483647 h 80"/>
                <a:gd name="T16" fmla="*/ 2147483647 w 71"/>
                <a:gd name="T17" fmla="*/ 2147483647 h 80"/>
                <a:gd name="T18" fmla="*/ 2147483647 w 71"/>
                <a:gd name="T19" fmla="*/ 2147483647 h 80"/>
                <a:gd name="T20" fmla="*/ 2147483647 w 71"/>
                <a:gd name="T21" fmla="*/ 2147483647 h 80"/>
                <a:gd name="T22" fmla="*/ 2147483647 w 71"/>
                <a:gd name="T23" fmla="*/ 2147483647 h 80"/>
                <a:gd name="T24" fmla="*/ 2147483647 w 71"/>
                <a:gd name="T25" fmla="*/ 2147483647 h 80"/>
                <a:gd name="T26" fmla="*/ 2147483647 w 71"/>
                <a:gd name="T27" fmla="*/ 2147483647 h 80"/>
                <a:gd name="T28" fmla="*/ 2147483647 w 71"/>
                <a:gd name="T29" fmla="*/ 2147483647 h 80"/>
                <a:gd name="T30" fmla="*/ 2147483647 w 71"/>
                <a:gd name="T31" fmla="*/ 2147483647 h 80"/>
                <a:gd name="T32" fmla="*/ 2147483647 w 71"/>
                <a:gd name="T33" fmla="*/ 2147483647 h 80"/>
                <a:gd name="T34" fmla="*/ 2147483647 w 71"/>
                <a:gd name="T35" fmla="*/ 2147483647 h 80"/>
                <a:gd name="T36" fmla="*/ 2147483647 w 71"/>
                <a:gd name="T37" fmla="*/ 2147483647 h 80"/>
                <a:gd name="T38" fmla="*/ 2147483647 w 71"/>
                <a:gd name="T39" fmla="*/ 2147483647 h 80"/>
                <a:gd name="T40" fmla="*/ 2147483647 w 71"/>
                <a:gd name="T41" fmla="*/ 0 h 80"/>
                <a:gd name="T42" fmla="*/ 2147483647 w 71"/>
                <a:gd name="T43" fmla="*/ 2147483647 h 80"/>
                <a:gd name="T44" fmla="*/ 2147483647 w 71"/>
                <a:gd name="T45" fmla="*/ 2147483647 h 80"/>
                <a:gd name="T46" fmla="*/ 2147483647 w 71"/>
                <a:gd name="T47" fmla="*/ 2147483647 h 80"/>
                <a:gd name="T48" fmla="*/ 2147483647 w 71"/>
                <a:gd name="T49" fmla="*/ 2147483647 h 80"/>
                <a:gd name="T50" fmla="*/ 2147483647 w 71"/>
                <a:gd name="T51" fmla="*/ 2147483647 h 80"/>
                <a:gd name="T52" fmla="*/ 2147483647 w 71"/>
                <a:gd name="T53" fmla="*/ 2147483647 h 80"/>
                <a:gd name="T54" fmla="*/ 2147483647 w 71"/>
                <a:gd name="T55" fmla="*/ 2147483647 h 80"/>
                <a:gd name="T56" fmla="*/ 2147483647 w 71"/>
                <a:gd name="T57" fmla="*/ 2147483647 h 80"/>
                <a:gd name="T58" fmla="*/ 2147483647 w 71"/>
                <a:gd name="T59" fmla="*/ 2147483647 h 80"/>
                <a:gd name="T60" fmla="*/ 2147483647 w 71"/>
                <a:gd name="T61" fmla="*/ 2147483647 h 8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1" h="80">
                  <a:moveTo>
                    <a:pt x="17" y="80"/>
                  </a:moveTo>
                  <a:cubicBezTo>
                    <a:pt x="14" y="74"/>
                    <a:pt x="12" y="74"/>
                    <a:pt x="7" y="71"/>
                  </a:cubicBezTo>
                  <a:cubicBezTo>
                    <a:pt x="7" y="70"/>
                    <a:pt x="7" y="69"/>
                    <a:pt x="8" y="67"/>
                  </a:cubicBezTo>
                  <a:cubicBezTo>
                    <a:pt x="9" y="67"/>
                    <a:pt x="9" y="67"/>
                    <a:pt x="10" y="67"/>
                  </a:cubicBezTo>
                  <a:cubicBezTo>
                    <a:pt x="11" y="60"/>
                    <a:pt x="15" y="58"/>
                    <a:pt x="16" y="52"/>
                  </a:cubicBezTo>
                  <a:cubicBezTo>
                    <a:pt x="15" y="52"/>
                    <a:pt x="14" y="52"/>
                    <a:pt x="13" y="52"/>
                  </a:cubicBezTo>
                  <a:cubicBezTo>
                    <a:pt x="9" y="58"/>
                    <a:pt x="8" y="61"/>
                    <a:pt x="1" y="62"/>
                  </a:cubicBezTo>
                  <a:cubicBezTo>
                    <a:pt x="1" y="56"/>
                    <a:pt x="0" y="49"/>
                    <a:pt x="0" y="43"/>
                  </a:cubicBezTo>
                  <a:cubicBezTo>
                    <a:pt x="1" y="43"/>
                    <a:pt x="3" y="43"/>
                    <a:pt x="5" y="43"/>
                  </a:cubicBezTo>
                  <a:cubicBezTo>
                    <a:pt x="5" y="42"/>
                    <a:pt x="5" y="41"/>
                    <a:pt x="5" y="40"/>
                  </a:cubicBezTo>
                  <a:cubicBezTo>
                    <a:pt x="8" y="39"/>
                    <a:pt x="8" y="39"/>
                    <a:pt x="10" y="36"/>
                  </a:cubicBezTo>
                  <a:cubicBezTo>
                    <a:pt x="12" y="37"/>
                    <a:pt x="14" y="37"/>
                    <a:pt x="16" y="38"/>
                  </a:cubicBezTo>
                  <a:cubicBezTo>
                    <a:pt x="15" y="33"/>
                    <a:pt x="14" y="28"/>
                    <a:pt x="13" y="23"/>
                  </a:cubicBezTo>
                  <a:cubicBezTo>
                    <a:pt x="15" y="24"/>
                    <a:pt x="17" y="24"/>
                    <a:pt x="19" y="24"/>
                  </a:cubicBezTo>
                  <a:cubicBezTo>
                    <a:pt x="19" y="25"/>
                    <a:pt x="19" y="26"/>
                    <a:pt x="20" y="28"/>
                  </a:cubicBezTo>
                  <a:cubicBezTo>
                    <a:pt x="23" y="27"/>
                    <a:pt x="26" y="27"/>
                    <a:pt x="29" y="27"/>
                  </a:cubicBezTo>
                  <a:cubicBezTo>
                    <a:pt x="29" y="26"/>
                    <a:pt x="29" y="25"/>
                    <a:pt x="29" y="24"/>
                  </a:cubicBezTo>
                  <a:cubicBezTo>
                    <a:pt x="35" y="23"/>
                    <a:pt x="40" y="22"/>
                    <a:pt x="45" y="21"/>
                  </a:cubicBezTo>
                  <a:cubicBezTo>
                    <a:pt x="45" y="20"/>
                    <a:pt x="45" y="20"/>
                    <a:pt x="45" y="19"/>
                  </a:cubicBezTo>
                  <a:cubicBezTo>
                    <a:pt x="52" y="19"/>
                    <a:pt x="53" y="21"/>
                    <a:pt x="61" y="20"/>
                  </a:cubicBezTo>
                  <a:cubicBezTo>
                    <a:pt x="61" y="13"/>
                    <a:pt x="58" y="8"/>
                    <a:pt x="59" y="0"/>
                  </a:cubicBezTo>
                  <a:cubicBezTo>
                    <a:pt x="62" y="1"/>
                    <a:pt x="65" y="1"/>
                    <a:pt x="68" y="2"/>
                  </a:cubicBezTo>
                  <a:cubicBezTo>
                    <a:pt x="67" y="3"/>
                    <a:pt x="66" y="3"/>
                    <a:pt x="64" y="4"/>
                  </a:cubicBezTo>
                  <a:cubicBezTo>
                    <a:pt x="64" y="9"/>
                    <a:pt x="63" y="17"/>
                    <a:pt x="71" y="19"/>
                  </a:cubicBezTo>
                  <a:cubicBezTo>
                    <a:pt x="68" y="33"/>
                    <a:pt x="65" y="44"/>
                    <a:pt x="64" y="59"/>
                  </a:cubicBezTo>
                  <a:cubicBezTo>
                    <a:pt x="60" y="60"/>
                    <a:pt x="60" y="60"/>
                    <a:pt x="52" y="58"/>
                  </a:cubicBezTo>
                  <a:cubicBezTo>
                    <a:pt x="47" y="64"/>
                    <a:pt x="42" y="62"/>
                    <a:pt x="36" y="62"/>
                  </a:cubicBezTo>
                  <a:cubicBezTo>
                    <a:pt x="34" y="64"/>
                    <a:pt x="34" y="64"/>
                    <a:pt x="33" y="70"/>
                  </a:cubicBezTo>
                  <a:cubicBezTo>
                    <a:pt x="30" y="71"/>
                    <a:pt x="27" y="71"/>
                    <a:pt x="24" y="72"/>
                  </a:cubicBezTo>
                  <a:cubicBezTo>
                    <a:pt x="23" y="74"/>
                    <a:pt x="23" y="77"/>
                    <a:pt x="23" y="79"/>
                  </a:cubicBezTo>
                  <a:cubicBezTo>
                    <a:pt x="21" y="79"/>
                    <a:pt x="19" y="80"/>
                    <a:pt x="17" y="80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4" name="Freeform 47"/>
            <p:cNvSpPr>
              <a:spLocks/>
            </p:cNvSpPr>
            <p:nvPr/>
          </p:nvSpPr>
          <p:spPr bwMode="auto">
            <a:xfrm>
              <a:off x="3946525" y="4449763"/>
              <a:ext cx="514350" cy="671512"/>
            </a:xfrm>
            <a:custGeom>
              <a:avLst/>
              <a:gdLst>
                <a:gd name="T0" fmla="*/ 2147483647 w 68"/>
                <a:gd name="T1" fmla="*/ 2147483647 h 87"/>
                <a:gd name="T2" fmla="*/ 2147483647 w 68"/>
                <a:gd name="T3" fmla="*/ 2147483647 h 87"/>
                <a:gd name="T4" fmla="*/ 2147483647 w 68"/>
                <a:gd name="T5" fmla="*/ 2147483647 h 87"/>
                <a:gd name="T6" fmla="*/ 2147483647 w 68"/>
                <a:gd name="T7" fmla="*/ 2147483647 h 87"/>
                <a:gd name="T8" fmla="*/ 2147483647 w 68"/>
                <a:gd name="T9" fmla="*/ 2147483647 h 87"/>
                <a:gd name="T10" fmla="*/ 2147483647 w 68"/>
                <a:gd name="T11" fmla="*/ 2147483647 h 87"/>
                <a:gd name="T12" fmla="*/ 2147483647 w 68"/>
                <a:gd name="T13" fmla="*/ 2147483647 h 87"/>
                <a:gd name="T14" fmla="*/ 0 w 68"/>
                <a:gd name="T15" fmla="*/ 2147483647 h 87"/>
                <a:gd name="T16" fmla="*/ 2147483647 w 68"/>
                <a:gd name="T17" fmla="*/ 2147483647 h 87"/>
                <a:gd name="T18" fmla="*/ 2147483647 w 68"/>
                <a:gd name="T19" fmla="*/ 2147483647 h 87"/>
                <a:gd name="T20" fmla="*/ 2147483647 w 68"/>
                <a:gd name="T21" fmla="*/ 2147483647 h 87"/>
                <a:gd name="T22" fmla="*/ 2147483647 w 68"/>
                <a:gd name="T23" fmla="*/ 2147483647 h 87"/>
                <a:gd name="T24" fmla="*/ 2147483647 w 68"/>
                <a:gd name="T25" fmla="*/ 2147483647 h 87"/>
                <a:gd name="T26" fmla="*/ 2147483647 w 68"/>
                <a:gd name="T27" fmla="*/ 2147483647 h 87"/>
                <a:gd name="T28" fmla="*/ 2147483647 w 68"/>
                <a:gd name="T29" fmla="*/ 2147483647 h 87"/>
                <a:gd name="T30" fmla="*/ 2147483647 w 68"/>
                <a:gd name="T31" fmla="*/ 0 h 87"/>
                <a:gd name="T32" fmla="*/ 2147483647 w 68"/>
                <a:gd name="T33" fmla="*/ 2147483647 h 87"/>
                <a:gd name="T34" fmla="*/ 2147483647 w 68"/>
                <a:gd name="T35" fmla="*/ 2147483647 h 87"/>
                <a:gd name="T36" fmla="*/ 2147483647 w 68"/>
                <a:gd name="T37" fmla="*/ 2147483647 h 87"/>
                <a:gd name="T38" fmla="*/ 2147483647 w 68"/>
                <a:gd name="T39" fmla="*/ 2147483647 h 87"/>
                <a:gd name="T40" fmla="*/ 2147483647 w 68"/>
                <a:gd name="T41" fmla="*/ 2147483647 h 87"/>
                <a:gd name="T42" fmla="*/ 2147483647 w 68"/>
                <a:gd name="T43" fmla="*/ 2147483647 h 87"/>
                <a:gd name="T44" fmla="*/ 2147483647 w 68"/>
                <a:gd name="T45" fmla="*/ 2147483647 h 87"/>
                <a:gd name="T46" fmla="*/ 2147483647 w 68"/>
                <a:gd name="T47" fmla="*/ 2147483647 h 87"/>
                <a:gd name="T48" fmla="*/ 2147483647 w 68"/>
                <a:gd name="T49" fmla="*/ 2147483647 h 87"/>
                <a:gd name="T50" fmla="*/ 2147483647 w 68"/>
                <a:gd name="T51" fmla="*/ 2147483647 h 87"/>
                <a:gd name="T52" fmla="*/ 2147483647 w 68"/>
                <a:gd name="T53" fmla="*/ 2147483647 h 87"/>
                <a:gd name="T54" fmla="*/ 2147483647 w 68"/>
                <a:gd name="T55" fmla="*/ 2147483647 h 87"/>
                <a:gd name="T56" fmla="*/ 2147483647 w 68"/>
                <a:gd name="T57" fmla="*/ 2147483647 h 87"/>
                <a:gd name="T58" fmla="*/ 2147483647 w 68"/>
                <a:gd name="T59" fmla="*/ 2147483647 h 87"/>
                <a:gd name="T60" fmla="*/ 2147483647 w 68"/>
                <a:gd name="T61" fmla="*/ 2147483647 h 87"/>
                <a:gd name="T62" fmla="*/ 2147483647 w 68"/>
                <a:gd name="T63" fmla="*/ 2147483647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8" h="87">
                  <a:moveTo>
                    <a:pt x="17" y="87"/>
                  </a:moveTo>
                  <a:cubicBezTo>
                    <a:pt x="16" y="87"/>
                    <a:pt x="15" y="86"/>
                    <a:pt x="14" y="86"/>
                  </a:cubicBezTo>
                  <a:cubicBezTo>
                    <a:pt x="14" y="83"/>
                    <a:pt x="14" y="81"/>
                    <a:pt x="14" y="78"/>
                  </a:cubicBezTo>
                  <a:cubicBezTo>
                    <a:pt x="14" y="78"/>
                    <a:pt x="13" y="78"/>
                    <a:pt x="12" y="78"/>
                  </a:cubicBezTo>
                  <a:cubicBezTo>
                    <a:pt x="11" y="76"/>
                    <a:pt x="11" y="74"/>
                    <a:pt x="11" y="71"/>
                  </a:cubicBezTo>
                  <a:cubicBezTo>
                    <a:pt x="9" y="70"/>
                    <a:pt x="7" y="69"/>
                    <a:pt x="5" y="67"/>
                  </a:cubicBezTo>
                  <a:cubicBezTo>
                    <a:pt x="5" y="66"/>
                    <a:pt x="5" y="64"/>
                    <a:pt x="5" y="62"/>
                  </a:cubicBezTo>
                  <a:cubicBezTo>
                    <a:pt x="3" y="61"/>
                    <a:pt x="1" y="61"/>
                    <a:pt x="0" y="60"/>
                  </a:cubicBezTo>
                  <a:cubicBezTo>
                    <a:pt x="3" y="60"/>
                    <a:pt x="7" y="60"/>
                    <a:pt x="10" y="61"/>
                  </a:cubicBezTo>
                  <a:cubicBezTo>
                    <a:pt x="10" y="55"/>
                    <a:pt x="7" y="53"/>
                    <a:pt x="4" y="44"/>
                  </a:cubicBezTo>
                  <a:cubicBezTo>
                    <a:pt x="5" y="40"/>
                    <a:pt x="5" y="35"/>
                    <a:pt x="5" y="30"/>
                  </a:cubicBezTo>
                  <a:cubicBezTo>
                    <a:pt x="6" y="29"/>
                    <a:pt x="7" y="29"/>
                    <a:pt x="8" y="28"/>
                  </a:cubicBezTo>
                  <a:cubicBezTo>
                    <a:pt x="9" y="27"/>
                    <a:pt x="9" y="25"/>
                    <a:pt x="9" y="23"/>
                  </a:cubicBezTo>
                  <a:cubicBezTo>
                    <a:pt x="8" y="23"/>
                    <a:pt x="7" y="22"/>
                    <a:pt x="6" y="22"/>
                  </a:cubicBezTo>
                  <a:cubicBezTo>
                    <a:pt x="4" y="12"/>
                    <a:pt x="0" y="1"/>
                    <a:pt x="13" y="4"/>
                  </a:cubicBezTo>
                  <a:cubicBezTo>
                    <a:pt x="14" y="3"/>
                    <a:pt x="14" y="1"/>
                    <a:pt x="14" y="0"/>
                  </a:cubicBezTo>
                  <a:cubicBezTo>
                    <a:pt x="17" y="0"/>
                    <a:pt x="20" y="2"/>
                    <a:pt x="23" y="3"/>
                  </a:cubicBezTo>
                  <a:cubicBezTo>
                    <a:pt x="23" y="4"/>
                    <a:pt x="23" y="6"/>
                    <a:pt x="23" y="7"/>
                  </a:cubicBezTo>
                  <a:cubicBezTo>
                    <a:pt x="25" y="7"/>
                    <a:pt x="27" y="8"/>
                    <a:pt x="30" y="8"/>
                  </a:cubicBezTo>
                  <a:cubicBezTo>
                    <a:pt x="31" y="11"/>
                    <a:pt x="31" y="11"/>
                    <a:pt x="32" y="19"/>
                  </a:cubicBezTo>
                  <a:cubicBezTo>
                    <a:pt x="34" y="19"/>
                    <a:pt x="36" y="20"/>
                    <a:pt x="38" y="20"/>
                  </a:cubicBezTo>
                  <a:cubicBezTo>
                    <a:pt x="41" y="26"/>
                    <a:pt x="41" y="26"/>
                    <a:pt x="41" y="32"/>
                  </a:cubicBezTo>
                  <a:cubicBezTo>
                    <a:pt x="45" y="32"/>
                    <a:pt x="49" y="31"/>
                    <a:pt x="53" y="30"/>
                  </a:cubicBezTo>
                  <a:cubicBezTo>
                    <a:pt x="57" y="37"/>
                    <a:pt x="57" y="41"/>
                    <a:pt x="59" y="50"/>
                  </a:cubicBezTo>
                  <a:cubicBezTo>
                    <a:pt x="61" y="50"/>
                    <a:pt x="63" y="51"/>
                    <a:pt x="65" y="51"/>
                  </a:cubicBezTo>
                  <a:cubicBezTo>
                    <a:pt x="66" y="53"/>
                    <a:pt x="67" y="54"/>
                    <a:pt x="68" y="56"/>
                  </a:cubicBezTo>
                  <a:cubicBezTo>
                    <a:pt x="65" y="57"/>
                    <a:pt x="64" y="60"/>
                    <a:pt x="53" y="65"/>
                  </a:cubicBezTo>
                  <a:cubicBezTo>
                    <a:pt x="53" y="67"/>
                    <a:pt x="52" y="70"/>
                    <a:pt x="51" y="73"/>
                  </a:cubicBezTo>
                  <a:cubicBezTo>
                    <a:pt x="44" y="73"/>
                    <a:pt x="44" y="73"/>
                    <a:pt x="39" y="72"/>
                  </a:cubicBezTo>
                  <a:cubicBezTo>
                    <a:pt x="38" y="74"/>
                    <a:pt x="38" y="77"/>
                    <a:pt x="37" y="79"/>
                  </a:cubicBezTo>
                  <a:cubicBezTo>
                    <a:pt x="27" y="83"/>
                    <a:pt x="27" y="83"/>
                    <a:pt x="20" y="83"/>
                  </a:cubicBezTo>
                  <a:cubicBezTo>
                    <a:pt x="19" y="84"/>
                    <a:pt x="18" y="85"/>
                    <a:pt x="17" y="87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5" name="Freeform 48"/>
            <p:cNvSpPr>
              <a:spLocks/>
            </p:cNvSpPr>
            <p:nvPr/>
          </p:nvSpPr>
          <p:spPr bwMode="auto">
            <a:xfrm>
              <a:off x="3390900" y="4573588"/>
              <a:ext cx="684213" cy="809625"/>
            </a:xfrm>
            <a:custGeom>
              <a:avLst/>
              <a:gdLst>
                <a:gd name="T0" fmla="*/ 2147483647 w 90"/>
                <a:gd name="T1" fmla="*/ 2147483647 h 105"/>
                <a:gd name="T2" fmla="*/ 2147483647 w 90"/>
                <a:gd name="T3" fmla="*/ 2147483647 h 105"/>
                <a:gd name="T4" fmla="*/ 2147483647 w 90"/>
                <a:gd name="T5" fmla="*/ 2147483647 h 105"/>
                <a:gd name="T6" fmla="*/ 2147483647 w 90"/>
                <a:gd name="T7" fmla="*/ 2147483647 h 105"/>
                <a:gd name="T8" fmla="*/ 2147483647 w 90"/>
                <a:gd name="T9" fmla="*/ 2147483647 h 105"/>
                <a:gd name="T10" fmla="*/ 2147483647 w 90"/>
                <a:gd name="T11" fmla="*/ 2147483647 h 105"/>
                <a:gd name="T12" fmla="*/ 2147483647 w 90"/>
                <a:gd name="T13" fmla="*/ 2147483647 h 105"/>
                <a:gd name="T14" fmla="*/ 2147483647 w 90"/>
                <a:gd name="T15" fmla="*/ 2147483647 h 105"/>
                <a:gd name="T16" fmla="*/ 2147483647 w 90"/>
                <a:gd name="T17" fmla="*/ 2147483647 h 105"/>
                <a:gd name="T18" fmla="*/ 2147483647 w 90"/>
                <a:gd name="T19" fmla="*/ 2147483647 h 105"/>
                <a:gd name="T20" fmla="*/ 2147483647 w 90"/>
                <a:gd name="T21" fmla="*/ 2147483647 h 105"/>
                <a:gd name="T22" fmla="*/ 2147483647 w 90"/>
                <a:gd name="T23" fmla="*/ 2147483647 h 105"/>
                <a:gd name="T24" fmla="*/ 2147483647 w 90"/>
                <a:gd name="T25" fmla="*/ 2147483647 h 105"/>
                <a:gd name="T26" fmla="*/ 2147483647 w 90"/>
                <a:gd name="T27" fmla="*/ 2147483647 h 105"/>
                <a:gd name="T28" fmla="*/ 2147483647 w 90"/>
                <a:gd name="T29" fmla="*/ 2147483647 h 105"/>
                <a:gd name="T30" fmla="*/ 2147483647 w 90"/>
                <a:gd name="T31" fmla="*/ 2147483647 h 105"/>
                <a:gd name="T32" fmla="*/ 2147483647 w 90"/>
                <a:gd name="T33" fmla="*/ 2147483647 h 105"/>
                <a:gd name="T34" fmla="*/ 2147483647 w 90"/>
                <a:gd name="T35" fmla="*/ 2147483647 h 105"/>
                <a:gd name="T36" fmla="*/ 2147483647 w 90"/>
                <a:gd name="T37" fmla="*/ 2147483647 h 105"/>
                <a:gd name="T38" fmla="*/ 2147483647 w 90"/>
                <a:gd name="T39" fmla="*/ 2147483647 h 105"/>
                <a:gd name="T40" fmla="*/ 2147483647 w 90"/>
                <a:gd name="T41" fmla="*/ 2147483647 h 105"/>
                <a:gd name="T42" fmla="*/ 2147483647 w 90"/>
                <a:gd name="T43" fmla="*/ 2147483647 h 105"/>
                <a:gd name="T44" fmla="*/ 2147483647 w 90"/>
                <a:gd name="T45" fmla="*/ 0 h 105"/>
                <a:gd name="T46" fmla="*/ 2147483647 w 90"/>
                <a:gd name="T47" fmla="*/ 2147483647 h 105"/>
                <a:gd name="T48" fmla="*/ 2147483647 w 90"/>
                <a:gd name="T49" fmla="*/ 2147483647 h 105"/>
                <a:gd name="T50" fmla="*/ 2147483647 w 90"/>
                <a:gd name="T51" fmla="*/ 2147483647 h 105"/>
                <a:gd name="T52" fmla="*/ 2147483647 w 90"/>
                <a:gd name="T53" fmla="*/ 2147483647 h 105"/>
                <a:gd name="T54" fmla="*/ 2147483647 w 90"/>
                <a:gd name="T55" fmla="*/ 2147483647 h 105"/>
                <a:gd name="T56" fmla="*/ 2147483647 w 90"/>
                <a:gd name="T57" fmla="*/ 2147483647 h 105"/>
                <a:gd name="T58" fmla="*/ 2147483647 w 90"/>
                <a:gd name="T59" fmla="*/ 2147483647 h 105"/>
                <a:gd name="T60" fmla="*/ 2147483647 w 90"/>
                <a:gd name="T61" fmla="*/ 2147483647 h 105"/>
                <a:gd name="T62" fmla="*/ 2147483647 w 90"/>
                <a:gd name="T63" fmla="*/ 2147483647 h 105"/>
                <a:gd name="T64" fmla="*/ 2147483647 w 90"/>
                <a:gd name="T65" fmla="*/ 2147483647 h 105"/>
                <a:gd name="T66" fmla="*/ 2147483647 w 90"/>
                <a:gd name="T67" fmla="*/ 2147483647 h 105"/>
                <a:gd name="T68" fmla="*/ 2147483647 w 90"/>
                <a:gd name="T69" fmla="*/ 2147483647 h 105"/>
                <a:gd name="T70" fmla="*/ 2147483647 w 90"/>
                <a:gd name="T71" fmla="*/ 2147483647 h 10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90" h="105">
                  <a:moveTo>
                    <a:pt x="67" y="103"/>
                  </a:moveTo>
                  <a:cubicBezTo>
                    <a:pt x="50" y="101"/>
                    <a:pt x="29" y="105"/>
                    <a:pt x="15" y="99"/>
                  </a:cubicBezTo>
                  <a:cubicBezTo>
                    <a:pt x="17" y="97"/>
                    <a:pt x="17" y="97"/>
                    <a:pt x="18" y="86"/>
                  </a:cubicBezTo>
                  <a:cubicBezTo>
                    <a:pt x="16" y="86"/>
                    <a:pt x="15" y="85"/>
                    <a:pt x="14" y="85"/>
                  </a:cubicBezTo>
                  <a:cubicBezTo>
                    <a:pt x="14" y="83"/>
                    <a:pt x="14" y="80"/>
                    <a:pt x="14" y="78"/>
                  </a:cubicBezTo>
                  <a:cubicBezTo>
                    <a:pt x="12" y="78"/>
                    <a:pt x="10" y="77"/>
                    <a:pt x="9" y="77"/>
                  </a:cubicBezTo>
                  <a:cubicBezTo>
                    <a:pt x="9" y="76"/>
                    <a:pt x="8" y="75"/>
                    <a:pt x="8" y="74"/>
                  </a:cubicBezTo>
                  <a:cubicBezTo>
                    <a:pt x="7" y="74"/>
                    <a:pt x="6" y="74"/>
                    <a:pt x="4" y="74"/>
                  </a:cubicBezTo>
                  <a:cubicBezTo>
                    <a:pt x="6" y="72"/>
                    <a:pt x="6" y="72"/>
                    <a:pt x="6" y="66"/>
                  </a:cubicBezTo>
                  <a:cubicBezTo>
                    <a:pt x="0" y="60"/>
                    <a:pt x="6" y="38"/>
                    <a:pt x="8" y="30"/>
                  </a:cubicBezTo>
                  <a:cubicBezTo>
                    <a:pt x="17" y="29"/>
                    <a:pt x="18" y="21"/>
                    <a:pt x="19" y="14"/>
                  </a:cubicBezTo>
                  <a:cubicBezTo>
                    <a:pt x="22" y="12"/>
                    <a:pt x="22" y="12"/>
                    <a:pt x="23" y="10"/>
                  </a:cubicBezTo>
                  <a:cubicBezTo>
                    <a:pt x="25" y="11"/>
                    <a:pt x="27" y="11"/>
                    <a:pt x="28" y="11"/>
                  </a:cubicBezTo>
                  <a:cubicBezTo>
                    <a:pt x="28" y="10"/>
                    <a:pt x="28" y="9"/>
                    <a:pt x="28" y="8"/>
                  </a:cubicBezTo>
                  <a:cubicBezTo>
                    <a:pt x="29" y="9"/>
                    <a:pt x="30" y="9"/>
                    <a:pt x="31" y="9"/>
                  </a:cubicBezTo>
                  <a:cubicBezTo>
                    <a:pt x="31" y="14"/>
                    <a:pt x="31" y="19"/>
                    <a:pt x="31" y="24"/>
                  </a:cubicBezTo>
                  <a:cubicBezTo>
                    <a:pt x="36" y="24"/>
                    <a:pt x="41" y="24"/>
                    <a:pt x="46" y="24"/>
                  </a:cubicBezTo>
                  <a:cubicBezTo>
                    <a:pt x="46" y="22"/>
                    <a:pt x="45" y="19"/>
                    <a:pt x="45" y="16"/>
                  </a:cubicBezTo>
                  <a:cubicBezTo>
                    <a:pt x="48" y="16"/>
                    <a:pt x="52" y="16"/>
                    <a:pt x="55" y="16"/>
                  </a:cubicBezTo>
                  <a:cubicBezTo>
                    <a:pt x="56" y="17"/>
                    <a:pt x="57" y="18"/>
                    <a:pt x="57" y="19"/>
                  </a:cubicBezTo>
                  <a:cubicBezTo>
                    <a:pt x="60" y="19"/>
                    <a:pt x="62" y="20"/>
                    <a:pt x="65" y="20"/>
                  </a:cubicBezTo>
                  <a:cubicBezTo>
                    <a:pt x="65" y="16"/>
                    <a:pt x="65" y="11"/>
                    <a:pt x="65" y="6"/>
                  </a:cubicBezTo>
                  <a:cubicBezTo>
                    <a:pt x="68" y="4"/>
                    <a:pt x="71" y="2"/>
                    <a:pt x="75" y="0"/>
                  </a:cubicBezTo>
                  <a:cubicBezTo>
                    <a:pt x="76" y="7"/>
                    <a:pt x="76" y="7"/>
                    <a:pt x="79" y="10"/>
                  </a:cubicBezTo>
                  <a:cubicBezTo>
                    <a:pt x="78" y="10"/>
                    <a:pt x="76" y="11"/>
                    <a:pt x="75" y="11"/>
                  </a:cubicBezTo>
                  <a:cubicBezTo>
                    <a:pt x="75" y="20"/>
                    <a:pt x="72" y="32"/>
                    <a:pt x="79" y="41"/>
                  </a:cubicBezTo>
                  <a:cubicBezTo>
                    <a:pt x="76" y="41"/>
                    <a:pt x="73" y="41"/>
                    <a:pt x="70" y="41"/>
                  </a:cubicBezTo>
                  <a:cubicBezTo>
                    <a:pt x="70" y="43"/>
                    <a:pt x="70" y="45"/>
                    <a:pt x="70" y="47"/>
                  </a:cubicBezTo>
                  <a:cubicBezTo>
                    <a:pt x="72" y="48"/>
                    <a:pt x="74" y="48"/>
                    <a:pt x="75" y="49"/>
                  </a:cubicBezTo>
                  <a:cubicBezTo>
                    <a:pt x="76" y="54"/>
                    <a:pt x="77" y="53"/>
                    <a:pt x="82" y="57"/>
                  </a:cubicBezTo>
                  <a:cubicBezTo>
                    <a:pt x="83" y="63"/>
                    <a:pt x="84" y="65"/>
                    <a:pt x="85" y="72"/>
                  </a:cubicBezTo>
                  <a:cubicBezTo>
                    <a:pt x="87" y="72"/>
                    <a:pt x="89" y="73"/>
                    <a:pt x="90" y="74"/>
                  </a:cubicBezTo>
                  <a:cubicBezTo>
                    <a:pt x="89" y="82"/>
                    <a:pt x="88" y="84"/>
                    <a:pt x="87" y="90"/>
                  </a:cubicBezTo>
                  <a:cubicBezTo>
                    <a:pt x="86" y="90"/>
                    <a:pt x="84" y="90"/>
                    <a:pt x="82" y="90"/>
                  </a:cubicBezTo>
                  <a:cubicBezTo>
                    <a:pt x="82" y="93"/>
                    <a:pt x="81" y="95"/>
                    <a:pt x="81" y="98"/>
                  </a:cubicBezTo>
                  <a:cubicBezTo>
                    <a:pt x="71" y="103"/>
                    <a:pt x="71" y="103"/>
                    <a:pt x="67" y="103"/>
                  </a:cubicBezTo>
                </a:path>
              </a:pathLst>
            </a:custGeom>
            <a:solidFill>
              <a:srgbClr val="C432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6" name="Freeform 49"/>
            <p:cNvSpPr>
              <a:spLocks/>
            </p:cNvSpPr>
            <p:nvPr/>
          </p:nvSpPr>
          <p:spPr bwMode="auto">
            <a:xfrm>
              <a:off x="3862388" y="5584825"/>
              <a:ext cx="987425" cy="401638"/>
            </a:xfrm>
            <a:custGeom>
              <a:avLst/>
              <a:gdLst>
                <a:gd name="T0" fmla="*/ 2147483647 w 130"/>
                <a:gd name="T1" fmla="*/ 2147483647 h 52"/>
                <a:gd name="T2" fmla="*/ 2147483647 w 130"/>
                <a:gd name="T3" fmla="*/ 2147483647 h 52"/>
                <a:gd name="T4" fmla="*/ 2147483647 w 130"/>
                <a:gd name="T5" fmla="*/ 2147483647 h 52"/>
                <a:gd name="T6" fmla="*/ 2147483647 w 130"/>
                <a:gd name="T7" fmla="*/ 2147483647 h 52"/>
                <a:gd name="T8" fmla="*/ 2147483647 w 130"/>
                <a:gd name="T9" fmla="*/ 2147483647 h 52"/>
                <a:gd name="T10" fmla="*/ 2147483647 w 130"/>
                <a:gd name="T11" fmla="*/ 2147483647 h 52"/>
                <a:gd name="T12" fmla="*/ 2147483647 w 130"/>
                <a:gd name="T13" fmla="*/ 2147483647 h 52"/>
                <a:gd name="T14" fmla="*/ 2147483647 w 130"/>
                <a:gd name="T15" fmla="*/ 0 h 52"/>
                <a:gd name="T16" fmla="*/ 2147483647 w 130"/>
                <a:gd name="T17" fmla="*/ 2147483647 h 52"/>
                <a:gd name="T18" fmla="*/ 2147483647 w 130"/>
                <a:gd name="T19" fmla="*/ 2147483647 h 52"/>
                <a:gd name="T20" fmla="*/ 2147483647 w 130"/>
                <a:gd name="T21" fmla="*/ 2147483647 h 52"/>
                <a:gd name="T22" fmla="*/ 2147483647 w 130"/>
                <a:gd name="T23" fmla="*/ 2147483647 h 52"/>
                <a:gd name="T24" fmla="*/ 2147483647 w 130"/>
                <a:gd name="T25" fmla="*/ 2147483647 h 52"/>
                <a:gd name="T26" fmla="*/ 2147483647 w 130"/>
                <a:gd name="T27" fmla="*/ 2147483647 h 52"/>
                <a:gd name="T28" fmla="*/ 2147483647 w 130"/>
                <a:gd name="T29" fmla="*/ 2147483647 h 5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0" h="52">
                  <a:moveTo>
                    <a:pt x="13" y="52"/>
                  </a:moveTo>
                  <a:cubicBezTo>
                    <a:pt x="10" y="46"/>
                    <a:pt x="8" y="48"/>
                    <a:pt x="7" y="41"/>
                  </a:cubicBezTo>
                  <a:cubicBezTo>
                    <a:pt x="5" y="41"/>
                    <a:pt x="4" y="41"/>
                    <a:pt x="3" y="41"/>
                  </a:cubicBezTo>
                  <a:cubicBezTo>
                    <a:pt x="0" y="32"/>
                    <a:pt x="2" y="26"/>
                    <a:pt x="3" y="17"/>
                  </a:cubicBezTo>
                  <a:cubicBezTo>
                    <a:pt x="12" y="10"/>
                    <a:pt x="13" y="11"/>
                    <a:pt x="25" y="10"/>
                  </a:cubicBezTo>
                  <a:cubicBezTo>
                    <a:pt x="25" y="11"/>
                    <a:pt x="25" y="12"/>
                    <a:pt x="25" y="13"/>
                  </a:cubicBezTo>
                  <a:cubicBezTo>
                    <a:pt x="29" y="12"/>
                    <a:pt x="29" y="12"/>
                    <a:pt x="31" y="8"/>
                  </a:cubicBezTo>
                  <a:cubicBezTo>
                    <a:pt x="49" y="3"/>
                    <a:pt x="57" y="0"/>
                    <a:pt x="76" y="0"/>
                  </a:cubicBezTo>
                  <a:cubicBezTo>
                    <a:pt x="76" y="0"/>
                    <a:pt x="76" y="1"/>
                    <a:pt x="76" y="2"/>
                  </a:cubicBezTo>
                  <a:cubicBezTo>
                    <a:pt x="86" y="3"/>
                    <a:pt x="100" y="4"/>
                    <a:pt x="105" y="15"/>
                  </a:cubicBezTo>
                  <a:cubicBezTo>
                    <a:pt x="113" y="18"/>
                    <a:pt x="123" y="16"/>
                    <a:pt x="130" y="22"/>
                  </a:cubicBezTo>
                  <a:cubicBezTo>
                    <a:pt x="125" y="24"/>
                    <a:pt x="116" y="28"/>
                    <a:pt x="114" y="35"/>
                  </a:cubicBezTo>
                  <a:cubicBezTo>
                    <a:pt x="97" y="37"/>
                    <a:pt x="96" y="33"/>
                    <a:pt x="91" y="49"/>
                  </a:cubicBezTo>
                  <a:cubicBezTo>
                    <a:pt x="57" y="35"/>
                    <a:pt x="48" y="38"/>
                    <a:pt x="15" y="49"/>
                  </a:cubicBezTo>
                  <a:cubicBezTo>
                    <a:pt x="14" y="50"/>
                    <a:pt x="14" y="51"/>
                    <a:pt x="13" y="52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7" name="Freeform 50"/>
            <p:cNvSpPr>
              <a:spLocks/>
            </p:cNvSpPr>
            <p:nvPr/>
          </p:nvSpPr>
          <p:spPr bwMode="auto">
            <a:xfrm>
              <a:off x="3870325" y="5291138"/>
              <a:ext cx="355600" cy="355600"/>
            </a:xfrm>
            <a:custGeom>
              <a:avLst/>
              <a:gdLst>
                <a:gd name="T0" fmla="*/ 2147483647 w 47"/>
                <a:gd name="T1" fmla="*/ 2147483647 h 46"/>
                <a:gd name="T2" fmla="*/ 2147483647 w 47"/>
                <a:gd name="T3" fmla="*/ 2147483647 h 46"/>
                <a:gd name="T4" fmla="*/ 2147483647 w 47"/>
                <a:gd name="T5" fmla="*/ 2147483647 h 46"/>
                <a:gd name="T6" fmla="*/ 2147483647 w 47"/>
                <a:gd name="T7" fmla="*/ 2147483647 h 46"/>
                <a:gd name="T8" fmla="*/ 2147483647 w 47"/>
                <a:gd name="T9" fmla="*/ 2147483647 h 46"/>
                <a:gd name="T10" fmla="*/ 0 w 47"/>
                <a:gd name="T11" fmla="*/ 2147483647 h 46"/>
                <a:gd name="T12" fmla="*/ 2147483647 w 47"/>
                <a:gd name="T13" fmla="*/ 2147483647 h 46"/>
                <a:gd name="T14" fmla="*/ 2147483647 w 47"/>
                <a:gd name="T15" fmla="*/ 2147483647 h 46"/>
                <a:gd name="T16" fmla="*/ 2147483647 w 47"/>
                <a:gd name="T17" fmla="*/ 0 h 46"/>
                <a:gd name="T18" fmla="*/ 2147483647 w 47"/>
                <a:gd name="T19" fmla="*/ 2147483647 h 46"/>
                <a:gd name="T20" fmla="*/ 2147483647 w 47"/>
                <a:gd name="T21" fmla="*/ 2147483647 h 46"/>
                <a:gd name="T22" fmla="*/ 2147483647 w 47"/>
                <a:gd name="T23" fmla="*/ 2147483647 h 46"/>
                <a:gd name="T24" fmla="*/ 2147483647 w 47"/>
                <a:gd name="T25" fmla="*/ 2147483647 h 46"/>
                <a:gd name="T26" fmla="*/ 2147483647 w 47"/>
                <a:gd name="T27" fmla="*/ 2147483647 h 46"/>
                <a:gd name="T28" fmla="*/ 2147483647 w 47"/>
                <a:gd name="T29" fmla="*/ 2147483647 h 46"/>
                <a:gd name="T30" fmla="*/ 2147483647 w 47"/>
                <a:gd name="T31" fmla="*/ 2147483647 h 46"/>
                <a:gd name="T32" fmla="*/ 2147483647 w 47"/>
                <a:gd name="T33" fmla="*/ 2147483647 h 46"/>
                <a:gd name="T34" fmla="*/ 2147483647 w 47"/>
                <a:gd name="T35" fmla="*/ 2147483647 h 4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7" h="46">
                  <a:moveTo>
                    <a:pt x="26" y="46"/>
                  </a:moveTo>
                  <a:cubicBezTo>
                    <a:pt x="20" y="46"/>
                    <a:pt x="15" y="46"/>
                    <a:pt x="10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9" y="42"/>
                    <a:pt x="7" y="42"/>
                    <a:pt x="6" y="42"/>
                  </a:cubicBezTo>
                  <a:cubicBezTo>
                    <a:pt x="6" y="38"/>
                    <a:pt x="6" y="35"/>
                    <a:pt x="6" y="32"/>
                  </a:cubicBezTo>
                  <a:cubicBezTo>
                    <a:pt x="4" y="32"/>
                    <a:pt x="2" y="32"/>
                    <a:pt x="0" y="32"/>
                  </a:cubicBezTo>
                  <a:cubicBezTo>
                    <a:pt x="2" y="21"/>
                    <a:pt x="4" y="20"/>
                    <a:pt x="4" y="13"/>
                  </a:cubicBezTo>
                  <a:cubicBezTo>
                    <a:pt x="14" y="11"/>
                    <a:pt x="14" y="11"/>
                    <a:pt x="22" y="7"/>
                  </a:cubicBezTo>
                  <a:cubicBezTo>
                    <a:pt x="22" y="4"/>
                    <a:pt x="22" y="2"/>
                    <a:pt x="22" y="0"/>
                  </a:cubicBezTo>
                  <a:cubicBezTo>
                    <a:pt x="28" y="1"/>
                    <a:pt x="29" y="0"/>
                    <a:pt x="30" y="7"/>
                  </a:cubicBezTo>
                  <a:cubicBezTo>
                    <a:pt x="38" y="6"/>
                    <a:pt x="38" y="6"/>
                    <a:pt x="39" y="5"/>
                  </a:cubicBezTo>
                  <a:cubicBezTo>
                    <a:pt x="40" y="7"/>
                    <a:pt x="41" y="10"/>
                    <a:pt x="42" y="12"/>
                  </a:cubicBezTo>
                  <a:cubicBezTo>
                    <a:pt x="43" y="12"/>
                    <a:pt x="45" y="12"/>
                    <a:pt x="46" y="12"/>
                  </a:cubicBezTo>
                  <a:cubicBezTo>
                    <a:pt x="47" y="17"/>
                    <a:pt x="47" y="17"/>
                    <a:pt x="43" y="32"/>
                  </a:cubicBezTo>
                  <a:cubicBezTo>
                    <a:pt x="44" y="33"/>
                    <a:pt x="45" y="33"/>
                    <a:pt x="47" y="34"/>
                  </a:cubicBezTo>
                  <a:cubicBezTo>
                    <a:pt x="47" y="35"/>
                    <a:pt x="47" y="37"/>
                    <a:pt x="47" y="39"/>
                  </a:cubicBezTo>
                  <a:cubicBezTo>
                    <a:pt x="40" y="41"/>
                    <a:pt x="33" y="42"/>
                    <a:pt x="26" y="44"/>
                  </a:cubicBezTo>
                  <a:cubicBezTo>
                    <a:pt x="26" y="45"/>
                    <a:pt x="26" y="46"/>
                    <a:pt x="26" y="46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8" name="Freeform 10"/>
            <p:cNvSpPr>
              <a:spLocks/>
            </p:cNvSpPr>
            <p:nvPr/>
          </p:nvSpPr>
          <p:spPr bwMode="auto">
            <a:xfrm>
              <a:off x="3162300" y="2628900"/>
              <a:ext cx="288925" cy="285750"/>
            </a:xfrm>
            <a:custGeom>
              <a:avLst/>
              <a:gdLst>
                <a:gd name="T0" fmla="*/ 2147483647 w 38"/>
                <a:gd name="T1" fmla="*/ 2147483647 h 37"/>
                <a:gd name="T2" fmla="*/ 2147483647 w 38"/>
                <a:gd name="T3" fmla="*/ 2147483647 h 37"/>
                <a:gd name="T4" fmla="*/ 2147483647 w 38"/>
                <a:gd name="T5" fmla="*/ 2147483647 h 37"/>
                <a:gd name="T6" fmla="*/ 2147483647 w 38"/>
                <a:gd name="T7" fmla="*/ 2147483647 h 37"/>
                <a:gd name="T8" fmla="*/ 2147483647 w 38"/>
                <a:gd name="T9" fmla="*/ 0 h 37"/>
                <a:gd name="T10" fmla="*/ 2147483647 w 38"/>
                <a:gd name="T11" fmla="*/ 2147483647 h 37"/>
                <a:gd name="T12" fmla="*/ 2147483647 w 38"/>
                <a:gd name="T13" fmla="*/ 2147483647 h 37"/>
                <a:gd name="T14" fmla="*/ 2147483647 w 38"/>
                <a:gd name="T15" fmla="*/ 2147483647 h 37"/>
                <a:gd name="T16" fmla="*/ 2147483647 w 38"/>
                <a:gd name="T17" fmla="*/ 2147483647 h 37"/>
                <a:gd name="T18" fmla="*/ 2147483647 w 38"/>
                <a:gd name="T19" fmla="*/ 2147483647 h 37"/>
                <a:gd name="T20" fmla="*/ 2147483647 w 38"/>
                <a:gd name="T21" fmla="*/ 2147483647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37">
                  <a:moveTo>
                    <a:pt x="16" y="37"/>
                  </a:moveTo>
                  <a:cubicBezTo>
                    <a:pt x="14" y="37"/>
                    <a:pt x="13" y="36"/>
                    <a:pt x="11" y="35"/>
                  </a:cubicBezTo>
                  <a:cubicBezTo>
                    <a:pt x="11" y="34"/>
                    <a:pt x="11" y="33"/>
                    <a:pt x="11" y="33"/>
                  </a:cubicBezTo>
                  <a:cubicBezTo>
                    <a:pt x="10" y="32"/>
                    <a:pt x="9" y="32"/>
                    <a:pt x="8" y="31"/>
                  </a:cubicBezTo>
                  <a:cubicBezTo>
                    <a:pt x="4" y="19"/>
                    <a:pt x="0" y="6"/>
                    <a:pt x="14" y="0"/>
                  </a:cubicBezTo>
                  <a:cubicBezTo>
                    <a:pt x="21" y="10"/>
                    <a:pt x="31" y="1"/>
                    <a:pt x="32" y="14"/>
                  </a:cubicBezTo>
                  <a:cubicBezTo>
                    <a:pt x="33" y="14"/>
                    <a:pt x="34" y="14"/>
                    <a:pt x="35" y="14"/>
                  </a:cubicBezTo>
                  <a:cubicBezTo>
                    <a:pt x="36" y="22"/>
                    <a:pt x="38" y="27"/>
                    <a:pt x="38" y="29"/>
                  </a:cubicBezTo>
                  <a:cubicBezTo>
                    <a:pt x="35" y="30"/>
                    <a:pt x="32" y="31"/>
                    <a:pt x="30" y="33"/>
                  </a:cubicBezTo>
                  <a:cubicBezTo>
                    <a:pt x="29" y="34"/>
                    <a:pt x="29" y="35"/>
                    <a:pt x="28" y="36"/>
                  </a:cubicBezTo>
                  <a:cubicBezTo>
                    <a:pt x="24" y="36"/>
                    <a:pt x="20" y="37"/>
                    <a:pt x="16" y="37"/>
                  </a:cubicBezTo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883" name="Group 1"/>
            <p:cNvGrpSpPr>
              <a:grpSpLocks/>
            </p:cNvGrpSpPr>
            <p:nvPr/>
          </p:nvGrpSpPr>
          <p:grpSpPr bwMode="auto">
            <a:xfrm>
              <a:off x="2935288" y="2185988"/>
              <a:ext cx="744537" cy="1112837"/>
              <a:chOff x="3644900" y="1520825"/>
              <a:chExt cx="852488" cy="1265238"/>
            </a:xfrm>
            <a:solidFill>
              <a:srgbClr val="FF9A00"/>
            </a:solidFill>
          </p:grpSpPr>
          <p:sp>
            <p:nvSpPr>
              <p:cNvPr id="35892" name="Freeform 16"/>
              <p:cNvSpPr>
                <a:spLocks/>
              </p:cNvSpPr>
              <p:nvPr/>
            </p:nvSpPr>
            <p:spPr bwMode="auto">
              <a:xfrm>
                <a:off x="3644900" y="1836738"/>
                <a:ext cx="557213" cy="695325"/>
              </a:xfrm>
              <a:custGeom>
                <a:avLst/>
                <a:gdLst>
                  <a:gd name="T0" fmla="*/ 2147483647 w 64"/>
                  <a:gd name="T1" fmla="*/ 2147483647 h 79"/>
                  <a:gd name="T2" fmla="*/ 2147483647 w 64"/>
                  <a:gd name="T3" fmla="*/ 2147483647 h 79"/>
                  <a:gd name="T4" fmla="*/ 2147483647 w 64"/>
                  <a:gd name="T5" fmla="*/ 2147483647 h 79"/>
                  <a:gd name="T6" fmla="*/ 2147483647 w 64"/>
                  <a:gd name="T7" fmla="*/ 2147483647 h 79"/>
                  <a:gd name="T8" fmla="*/ 2147483647 w 64"/>
                  <a:gd name="T9" fmla="*/ 2147483647 h 79"/>
                  <a:gd name="T10" fmla="*/ 2147483647 w 64"/>
                  <a:gd name="T11" fmla="*/ 2147483647 h 79"/>
                  <a:gd name="T12" fmla="*/ 2147483647 w 64"/>
                  <a:gd name="T13" fmla="*/ 2147483647 h 79"/>
                  <a:gd name="T14" fmla="*/ 2147483647 w 64"/>
                  <a:gd name="T15" fmla="*/ 2147483647 h 79"/>
                  <a:gd name="T16" fmla="*/ 2147483647 w 64"/>
                  <a:gd name="T17" fmla="*/ 2147483647 h 79"/>
                  <a:gd name="T18" fmla="*/ 2147483647 w 64"/>
                  <a:gd name="T19" fmla="*/ 2147483647 h 79"/>
                  <a:gd name="T20" fmla="*/ 2147483647 w 64"/>
                  <a:gd name="T21" fmla="*/ 2147483647 h 79"/>
                  <a:gd name="T22" fmla="*/ 2147483647 w 64"/>
                  <a:gd name="T23" fmla="*/ 2147483647 h 79"/>
                  <a:gd name="T24" fmla="*/ 2147483647 w 64"/>
                  <a:gd name="T25" fmla="*/ 2147483647 h 79"/>
                  <a:gd name="T26" fmla="*/ 2147483647 w 64"/>
                  <a:gd name="T27" fmla="*/ 2147483647 h 79"/>
                  <a:gd name="T28" fmla="*/ 0 w 64"/>
                  <a:gd name="T29" fmla="*/ 2147483647 h 79"/>
                  <a:gd name="T30" fmla="*/ 2147483647 w 64"/>
                  <a:gd name="T31" fmla="*/ 0 h 79"/>
                  <a:gd name="T32" fmla="*/ 2147483647 w 64"/>
                  <a:gd name="T33" fmla="*/ 2147483647 h 79"/>
                  <a:gd name="T34" fmla="*/ 2147483647 w 64"/>
                  <a:gd name="T35" fmla="*/ 2147483647 h 79"/>
                  <a:gd name="T36" fmla="*/ 2147483647 w 64"/>
                  <a:gd name="T37" fmla="*/ 2147483647 h 79"/>
                  <a:gd name="T38" fmla="*/ 2147483647 w 64"/>
                  <a:gd name="T39" fmla="*/ 2147483647 h 79"/>
                  <a:gd name="T40" fmla="*/ 2147483647 w 64"/>
                  <a:gd name="T41" fmla="*/ 2147483647 h 79"/>
                  <a:gd name="T42" fmla="*/ 2147483647 w 64"/>
                  <a:gd name="T43" fmla="*/ 2147483647 h 79"/>
                  <a:gd name="T44" fmla="*/ 2147483647 w 64"/>
                  <a:gd name="T45" fmla="*/ 2147483647 h 79"/>
                  <a:gd name="T46" fmla="*/ 2147483647 w 64"/>
                  <a:gd name="T47" fmla="*/ 2147483647 h 79"/>
                  <a:gd name="T48" fmla="*/ 2147483647 w 64"/>
                  <a:gd name="T49" fmla="*/ 2147483647 h 79"/>
                  <a:gd name="T50" fmla="*/ 2147483647 w 64"/>
                  <a:gd name="T51" fmla="*/ 2147483647 h 7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64" h="79">
                    <a:moveTo>
                      <a:pt x="56" y="79"/>
                    </a:moveTo>
                    <a:cubicBezTo>
                      <a:pt x="55" y="79"/>
                      <a:pt x="54" y="79"/>
                      <a:pt x="53" y="79"/>
                    </a:cubicBezTo>
                    <a:cubicBezTo>
                      <a:pt x="53" y="77"/>
                      <a:pt x="53" y="76"/>
                      <a:pt x="53" y="75"/>
                    </a:cubicBezTo>
                    <a:cubicBezTo>
                      <a:pt x="48" y="73"/>
                      <a:pt x="45" y="70"/>
                      <a:pt x="41" y="69"/>
                    </a:cubicBezTo>
                    <a:cubicBezTo>
                      <a:pt x="41" y="68"/>
                      <a:pt x="41" y="67"/>
                      <a:pt x="41" y="67"/>
                    </a:cubicBezTo>
                    <a:cubicBezTo>
                      <a:pt x="40" y="67"/>
                      <a:pt x="40" y="67"/>
                      <a:pt x="39" y="67"/>
                    </a:cubicBezTo>
                    <a:cubicBezTo>
                      <a:pt x="38" y="65"/>
                      <a:pt x="38" y="62"/>
                      <a:pt x="37" y="60"/>
                    </a:cubicBezTo>
                    <a:cubicBezTo>
                      <a:pt x="28" y="60"/>
                      <a:pt x="17" y="55"/>
                      <a:pt x="10" y="62"/>
                    </a:cubicBezTo>
                    <a:cubicBezTo>
                      <a:pt x="9" y="62"/>
                      <a:pt x="8" y="61"/>
                      <a:pt x="7" y="61"/>
                    </a:cubicBezTo>
                    <a:cubicBezTo>
                      <a:pt x="6" y="59"/>
                      <a:pt x="6" y="56"/>
                      <a:pt x="5" y="54"/>
                    </a:cubicBezTo>
                    <a:cubicBezTo>
                      <a:pt x="4" y="53"/>
                      <a:pt x="2" y="53"/>
                      <a:pt x="1" y="52"/>
                    </a:cubicBezTo>
                    <a:cubicBezTo>
                      <a:pt x="3" y="50"/>
                      <a:pt x="3" y="50"/>
                      <a:pt x="4" y="44"/>
                    </a:cubicBezTo>
                    <a:cubicBezTo>
                      <a:pt x="5" y="44"/>
                      <a:pt x="6" y="44"/>
                      <a:pt x="8" y="44"/>
                    </a:cubicBezTo>
                    <a:cubicBezTo>
                      <a:pt x="8" y="40"/>
                      <a:pt x="8" y="37"/>
                      <a:pt x="8" y="34"/>
                    </a:cubicBezTo>
                    <a:cubicBezTo>
                      <a:pt x="1" y="24"/>
                      <a:pt x="13" y="12"/>
                      <a:pt x="0" y="3"/>
                    </a:cubicBezTo>
                    <a:cubicBezTo>
                      <a:pt x="1" y="2"/>
                      <a:pt x="1" y="1"/>
                      <a:pt x="2" y="0"/>
                    </a:cubicBezTo>
                    <a:cubicBezTo>
                      <a:pt x="7" y="1"/>
                      <a:pt x="11" y="1"/>
                      <a:pt x="16" y="2"/>
                    </a:cubicBezTo>
                    <a:cubicBezTo>
                      <a:pt x="17" y="9"/>
                      <a:pt x="19" y="9"/>
                      <a:pt x="19" y="18"/>
                    </a:cubicBezTo>
                    <a:cubicBezTo>
                      <a:pt x="28" y="16"/>
                      <a:pt x="28" y="16"/>
                      <a:pt x="32" y="17"/>
                    </a:cubicBezTo>
                    <a:cubicBezTo>
                      <a:pt x="32" y="18"/>
                      <a:pt x="32" y="19"/>
                      <a:pt x="32" y="19"/>
                    </a:cubicBezTo>
                    <a:cubicBezTo>
                      <a:pt x="41" y="26"/>
                      <a:pt x="42" y="32"/>
                      <a:pt x="46" y="42"/>
                    </a:cubicBezTo>
                    <a:cubicBezTo>
                      <a:pt x="50" y="43"/>
                      <a:pt x="54" y="44"/>
                      <a:pt x="58" y="45"/>
                    </a:cubicBezTo>
                    <a:cubicBezTo>
                      <a:pt x="58" y="51"/>
                      <a:pt x="58" y="51"/>
                      <a:pt x="63" y="56"/>
                    </a:cubicBezTo>
                    <a:cubicBezTo>
                      <a:pt x="62" y="57"/>
                      <a:pt x="61" y="57"/>
                      <a:pt x="60" y="57"/>
                    </a:cubicBezTo>
                    <a:cubicBezTo>
                      <a:pt x="60" y="62"/>
                      <a:pt x="64" y="74"/>
                      <a:pt x="63" y="78"/>
                    </a:cubicBezTo>
                    <a:cubicBezTo>
                      <a:pt x="60" y="79"/>
                      <a:pt x="60" y="79"/>
                      <a:pt x="56" y="7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893" name="Freeform 21"/>
              <p:cNvSpPr>
                <a:spLocks/>
              </p:cNvSpPr>
              <p:nvPr/>
            </p:nvSpPr>
            <p:spPr bwMode="auto">
              <a:xfrm>
                <a:off x="3897313" y="2443163"/>
                <a:ext cx="600075" cy="342900"/>
              </a:xfrm>
              <a:custGeom>
                <a:avLst/>
                <a:gdLst>
                  <a:gd name="T0" fmla="*/ 2147483647 w 69"/>
                  <a:gd name="T1" fmla="*/ 2147483647 h 39"/>
                  <a:gd name="T2" fmla="*/ 2147483647 w 69"/>
                  <a:gd name="T3" fmla="*/ 2147483647 h 39"/>
                  <a:gd name="T4" fmla="*/ 2147483647 w 69"/>
                  <a:gd name="T5" fmla="*/ 2147483647 h 39"/>
                  <a:gd name="T6" fmla="*/ 2147483647 w 69"/>
                  <a:gd name="T7" fmla="*/ 2147483647 h 39"/>
                  <a:gd name="T8" fmla="*/ 0 w 69"/>
                  <a:gd name="T9" fmla="*/ 2147483647 h 39"/>
                  <a:gd name="T10" fmla="*/ 2147483647 w 69"/>
                  <a:gd name="T11" fmla="*/ 0 h 39"/>
                  <a:gd name="T12" fmla="*/ 2147483647 w 69"/>
                  <a:gd name="T13" fmla="*/ 2147483647 h 39"/>
                  <a:gd name="T14" fmla="*/ 2147483647 w 69"/>
                  <a:gd name="T15" fmla="*/ 2147483647 h 39"/>
                  <a:gd name="T16" fmla="*/ 2147483647 w 69"/>
                  <a:gd name="T17" fmla="*/ 2147483647 h 39"/>
                  <a:gd name="T18" fmla="*/ 2147483647 w 69"/>
                  <a:gd name="T19" fmla="*/ 2147483647 h 39"/>
                  <a:gd name="T20" fmla="*/ 2147483647 w 69"/>
                  <a:gd name="T21" fmla="*/ 2147483647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9" h="39">
                    <a:moveTo>
                      <a:pt x="22" y="39"/>
                    </a:moveTo>
                    <a:cubicBezTo>
                      <a:pt x="22" y="38"/>
                      <a:pt x="22" y="36"/>
                      <a:pt x="22" y="35"/>
                    </a:cubicBezTo>
                    <a:cubicBezTo>
                      <a:pt x="20" y="35"/>
                      <a:pt x="19" y="35"/>
                      <a:pt x="18" y="35"/>
                    </a:cubicBezTo>
                    <a:cubicBezTo>
                      <a:pt x="16" y="28"/>
                      <a:pt x="13" y="22"/>
                      <a:pt x="10" y="16"/>
                    </a:cubicBezTo>
                    <a:cubicBezTo>
                      <a:pt x="2" y="15"/>
                      <a:pt x="5" y="11"/>
                      <a:pt x="0" y="9"/>
                    </a:cubicBezTo>
                    <a:cubicBezTo>
                      <a:pt x="5" y="7"/>
                      <a:pt x="6" y="5"/>
                      <a:pt x="9" y="0"/>
                    </a:cubicBezTo>
                    <a:cubicBezTo>
                      <a:pt x="14" y="3"/>
                      <a:pt x="20" y="7"/>
                      <a:pt x="24" y="12"/>
                    </a:cubicBezTo>
                    <a:cubicBezTo>
                      <a:pt x="33" y="13"/>
                      <a:pt x="35" y="12"/>
                      <a:pt x="51" y="13"/>
                    </a:cubicBezTo>
                    <a:cubicBezTo>
                      <a:pt x="52" y="12"/>
                      <a:pt x="53" y="11"/>
                      <a:pt x="54" y="10"/>
                    </a:cubicBezTo>
                    <a:cubicBezTo>
                      <a:pt x="59" y="11"/>
                      <a:pt x="64" y="12"/>
                      <a:pt x="69" y="12"/>
                    </a:cubicBezTo>
                    <a:cubicBezTo>
                      <a:pt x="66" y="26"/>
                      <a:pt x="35" y="36"/>
                      <a:pt x="22" y="3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894" name="Freeform 23"/>
              <p:cNvSpPr>
                <a:spLocks/>
              </p:cNvSpPr>
              <p:nvPr/>
            </p:nvSpPr>
            <p:spPr bwMode="auto">
              <a:xfrm>
                <a:off x="3792538" y="1520825"/>
                <a:ext cx="661988" cy="1011238"/>
              </a:xfrm>
              <a:custGeom>
                <a:avLst/>
                <a:gdLst>
                  <a:gd name="T0" fmla="*/ 2147483647 w 76"/>
                  <a:gd name="T1" fmla="*/ 2147483647 h 115"/>
                  <a:gd name="T2" fmla="*/ 2147483647 w 76"/>
                  <a:gd name="T3" fmla="*/ 2147483647 h 115"/>
                  <a:gd name="T4" fmla="*/ 2147483647 w 76"/>
                  <a:gd name="T5" fmla="*/ 2147483647 h 115"/>
                  <a:gd name="T6" fmla="*/ 2147483647 w 76"/>
                  <a:gd name="T7" fmla="*/ 2147483647 h 115"/>
                  <a:gd name="T8" fmla="*/ 2147483647 w 76"/>
                  <a:gd name="T9" fmla="*/ 2147483647 h 115"/>
                  <a:gd name="T10" fmla="*/ 2147483647 w 76"/>
                  <a:gd name="T11" fmla="*/ 2147483647 h 115"/>
                  <a:gd name="T12" fmla="*/ 2147483647 w 76"/>
                  <a:gd name="T13" fmla="*/ 2147483647 h 115"/>
                  <a:gd name="T14" fmla="*/ 2147483647 w 76"/>
                  <a:gd name="T15" fmla="*/ 2147483647 h 115"/>
                  <a:gd name="T16" fmla="*/ 2147483647 w 76"/>
                  <a:gd name="T17" fmla="*/ 2147483647 h 115"/>
                  <a:gd name="T18" fmla="*/ 2147483647 w 76"/>
                  <a:gd name="T19" fmla="*/ 2147483647 h 115"/>
                  <a:gd name="T20" fmla="*/ 2147483647 w 76"/>
                  <a:gd name="T21" fmla="*/ 2147483647 h 115"/>
                  <a:gd name="T22" fmla="*/ 2147483647 w 76"/>
                  <a:gd name="T23" fmla="*/ 0 h 115"/>
                  <a:gd name="T24" fmla="*/ 2147483647 w 76"/>
                  <a:gd name="T25" fmla="*/ 2147483647 h 115"/>
                  <a:gd name="T26" fmla="*/ 2147483647 w 76"/>
                  <a:gd name="T27" fmla="*/ 2147483647 h 115"/>
                  <a:gd name="T28" fmla="*/ 2147483647 w 76"/>
                  <a:gd name="T29" fmla="*/ 2147483647 h 115"/>
                  <a:gd name="T30" fmla="*/ 2147483647 w 76"/>
                  <a:gd name="T31" fmla="*/ 2147483647 h 115"/>
                  <a:gd name="T32" fmla="*/ 2147483647 w 76"/>
                  <a:gd name="T33" fmla="*/ 2147483647 h 115"/>
                  <a:gd name="T34" fmla="*/ 2147483647 w 76"/>
                  <a:gd name="T35" fmla="*/ 2147483647 h 115"/>
                  <a:gd name="T36" fmla="*/ 2147483647 w 76"/>
                  <a:gd name="T37" fmla="*/ 2147483647 h 115"/>
                  <a:gd name="T38" fmla="*/ 2147483647 w 76"/>
                  <a:gd name="T39" fmla="*/ 2147483647 h 115"/>
                  <a:gd name="T40" fmla="*/ 2147483647 w 76"/>
                  <a:gd name="T41" fmla="*/ 2147483647 h 115"/>
                  <a:gd name="T42" fmla="*/ 2147483647 w 76"/>
                  <a:gd name="T43" fmla="*/ 2147483647 h 115"/>
                  <a:gd name="T44" fmla="*/ 2147483647 w 76"/>
                  <a:gd name="T45" fmla="*/ 2147483647 h 115"/>
                  <a:gd name="T46" fmla="*/ 2147483647 w 76"/>
                  <a:gd name="T47" fmla="*/ 2147483647 h 115"/>
                  <a:gd name="T48" fmla="*/ 2147483647 w 76"/>
                  <a:gd name="T49" fmla="*/ 2147483647 h 115"/>
                  <a:gd name="T50" fmla="*/ 2147483647 w 76"/>
                  <a:gd name="T51" fmla="*/ 2147483647 h 115"/>
                  <a:gd name="T52" fmla="*/ 2147483647 w 76"/>
                  <a:gd name="T53" fmla="*/ 2147483647 h 11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6" h="115">
                    <a:moveTo>
                      <a:pt x="57" y="115"/>
                    </a:moveTo>
                    <a:cubicBezTo>
                      <a:pt x="54" y="115"/>
                      <a:pt x="52" y="114"/>
                      <a:pt x="50" y="113"/>
                    </a:cubicBezTo>
                    <a:cubicBezTo>
                      <a:pt x="46" y="102"/>
                      <a:pt x="48" y="98"/>
                      <a:pt x="47" y="88"/>
                    </a:cubicBezTo>
                    <a:cubicBezTo>
                      <a:pt x="42" y="85"/>
                      <a:pt x="43" y="84"/>
                      <a:pt x="42" y="79"/>
                    </a:cubicBezTo>
                    <a:cubicBezTo>
                      <a:pt x="38" y="78"/>
                      <a:pt x="35" y="78"/>
                      <a:pt x="31" y="77"/>
                    </a:cubicBezTo>
                    <a:cubicBezTo>
                      <a:pt x="25" y="57"/>
                      <a:pt x="24" y="51"/>
                      <a:pt x="4" y="51"/>
                    </a:cubicBezTo>
                    <a:cubicBezTo>
                      <a:pt x="4" y="48"/>
                      <a:pt x="5" y="46"/>
                      <a:pt x="5" y="43"/>
                    </a:cubicBezTo>
                    <a:cubicBezTo>
                      <a:pt x="0" y="39"/>
                      <a:pt x="2" y="35"/>
                      <a:pt x="4" y="29"/>
                    </a:cubicBezTo>
                    <a:cubicBezTo>
                      <a:pt x="7" y="29"/>
                      <a:pt x="10" y="29"/>
                      <a:pt x="12" y="29"/>
                    </a:cubicBezTo>
                    <a:cubicBezTo>
                      <a:pt x="12" y="23"/>
                      <a:pt x="12" y="17"/>
                      <a:pt x="12" y="11"/>
                    </a:cubicBezTo>
                    <a:cubicBezTo>
                      <a:pt x="10" y="11"/>
                      <a:pt x="8" y="10"/>
                      <a:pt x="6" y="10"/>
                    </a:cubicBezTo>
                    <a:cubicBezTo>
                      <a:pt x="4" y="7"/>
                      <a:pt x="2" y="4"/>
                      <a:pt x="1" y="0"/>
                    </a:cubicBezTo>
                    <a:cubicBezTo>
                      <a:pt x="11" y="3"/>
                      <a:pt x="19" y="3"/>
                      <a:pt x="25" y="15"/>
                    </a:cubicBezTo>
                    <a:cubicBezTo>
                      <a:pt x="34" y="16"/>
                      <a:pt x="34" y="16"/>
                      <a:pt x="41" y="15"/>
                    </a:cubicBezTo>
                    <a:cubicBezTo>
                      <a:pt x="48" y="21"/>
                      <a:pt x="48" y="23"/>
                      <a:pt x="60" y="22"/>
                    </a:cubicBezTo>
                    <a:cubicBezTo>
                      <a:pt x="55" y="29"/>
                      <a:pt x="57" y="37"/>
                      <a:pt x="57" y="46"/>
                    </a:cubicBezTo>
                    <a:cubicBezTo>
                      <a:pt x="58" y="46"/>
                      <a:pt x="59" y="46"/>
                      <a:pt x="61" y="46"/>
                    </a:cubicBezTo>
                    <a:cubicBezTo>
                      <a:pt x="61" y="47"/>
                      <a:pt x="61" y="49"/>
                      <a:pt x="61" y="50"/>
                    </a:cubicBezTo>
                    <a:cubicBezTo>
                      <a:pt x="59" y="50"/>
                      <a:pt x="58" y="51"/>
                      <a:pt x="57" y="51"/>
                    </a:cubicBezTo>
                    <a:cubicBezTo>
                      <a:pt x="58" y="64"/>
                      <a:pt x="61" y="62"/>
                      <a:pt x="66" y="73"/>
                    </a:cubicBezTo>
                    <a:cubicBezTo>
                      <a:pt x="68" y="73"/>
                      <a:pt x="70" y="73"/>
                      <a:pt x="71" y="73"/>
                    </a:cubicBezTo>
                    <a:cubicBezTo>
                      <a:pt x="71" y="74"/>
                      <a:pt x="71" y="75"/>
                      <a:pt x="71" y="76"/>
                    </a:cubicBezTo>
                    <a:cubicBezTo>
                      <a:pt x="73" y="76"/>
                      <a:pt x="74" y="77"/>
                      <a:pt x="75" y="78"/>
                    </a:cubicBezTo>
                    <a:cubicBezTo>
                      <a:pt x="76" y="81"/>
                      <a:pt x="75" y="82"/>
                      <a:pt x="74" y="86"/>
                    </a:cubicBezTo>
                    <a:cubicBezTo>
                      <a:pt x="72" y="87"/>
                      <a:pt x="71" y="87"/>
                      <a:pt x="69" y="88"/>
                    </a:cubicBezTo>
                    <a:cubicBezTo>
                      <a:pt x="65" y="97"/>
                      <a:pt x="65" y="101"/>
                      <a:pt x="65" y="112"/>
                    </a:cubicBezTo>
                    <a:cubicBezTo>
                      <a:pt x="61" y="115"/>
                      <a:pt x="61" y="115"/>
                      <a:pt x="57" y="11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895" name="Freeform 10"/>
              <p:cNvSpPr>
                <a:spLocks/>
              </p:cNvSpPr>
              <p:nvPr/>
            </p:nvSpPr>
            <p:spPr bwMode="auto">
              <a:xfrm>
                <a:off x="3719513" y="1825623"/>
                <a:ext cx="447058" cy="465927"/>
              </a:xfrm>
              <a:custGeom>
                <a:avLst/>
                <a:gdLst>
                  <a:gd name="T0" fmla="*/ 2147483647 w 38"/>
                  <a:gd name="T1" fmla="*/ 2147483647 h 37"/>
                  <a:gd name="T2" fmla="*/ 2147483647 w 38"/>
                  <a:gd name="T3" fmla="*/ 2147483647 h 37"/>
                  <a:gd name="T4" fmla="*/ 2147483647 w 38"/>
                  <a:gd name="T5" fmla="*/ 2147483647 h 37"/>
                  <a:gd name="T6" fmla="*/ 2147483647 w 38"/>
                  <a:gd name="T7" fmla="*/ 2147483647 h 37"/>
                  <a:gd name="T8" fmla="*/ 2147483647 w 38"/>
                  <a:gd name="T9" fmla="*/ 0 h 37"/>
                  <a:gd name="T10" fmla="*/ 2147483647 w 38"/>
                  <a:gd name="T11" fmla="*/ 2147483647 h 37"/>
                  <a:gd name="T12" fmla="*/ 2147483647 w 38"/>
                  <a:gd name="T13" fmla="*/ 2147483647 h 37"/>
                  <a:gd name="T14" fmla="*/ 2147483647 w 38"/>
                  <a:gd name="T15" fmla="*/ 2147483647 h 37"/>
                  <a:gd name="T16" fmla="*/ 2147483647 w 38"/>
                  <a:gd name="T17" fmla="*/ 2147483647 h 37"/>
                  <a:gd name="T18" fmla="*/ 2147483647 w 38"/>
                  <a:gd name="T19" fmla="*/ 2147483647 h 37"/>
                  <a:gd name="T20" fmla="*/ 2147483647 w 38"/>
                  <a:gd name="T21" fmla="*/ 2147483647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8" h="37">
                    <a:moveTo>
                      <a:pt x="16" y="37"/>
                    </a:moveTo>
                    <a:cubicBezTo>
                      <a:pt x="14" y="37"/>
                      <a:pt x="13" y="36"/>
                      <a:pt x="11" y="35"/>
                    </a:cubicBezTo>
                    <a:cubicBezTo>
                      <a:pt x="11" y="34"/>
                      <a:pt x="11" y="33"/>
                      <a:pt x="11" y="33"/>
                    </a:cubicBezTo>
                    <a:cubicBezTo>
                      <a:pt x="10" y="32"/>
                      <a:pt x="9" y="32"/>
                      <a:pt x="8" y="31"/>
                    </a:cubicBezTo>
                    <a:cubicBezTo>
                      <a:pt x="4" y="19"/>
                      <a:pt x="0" y="6"/>
                      <a:pt x="14" y="0"/>
                    </a:cubicBezTo>
                    <a:cubicBezTo>
                      <a:pt x="21" y="10"/>
                      <a:pt x="31" y="1"/>
                      <a:pt x="32" y="14"/>
                    </a:cubicBezTo>
                    <a:cubicBezTo>
                      <a:pt x="33" y="14"/>
                      <a:pt x="34" y="14"/>
                      <a:pt x="35" y="14"/>
                    </a:cubicBezTo>
                    <a:cubicBezTo>
                      <a:pt x="36" y="22"/>
                      <a:pt x="38" y="27"/>
                      <a:pt x="38" y="29"/>
                    </a:cubicBezTo>
                    <a:cubicBezTo>
                      <a:pt x="35" y="30"/>
                      <a:pt x="32" y="31"/>
                      <a:pt x="30" y="33"/>
                    </a:cubicBezTo>
                    <a:cubicBezTo>
                      <a:pt x="29" y="34"/>
                      <a:pt x="29" y="35"/>
                      <a:pt x="28" y="36"/>
                    </a:cubicBezTo>
                    <a:cubicBezTo>
                      <a:pt x="24" y="36"/>
                      <a:pt x="20" y="37"/>
                      <a:pt x="16" y="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896" name="Freeform 10"/>
              <p:cNvSpPr>
                <a:spLocks/>
              </p:cNvSpPr>
              <p:nvPr/>
            </p:nvSpPr>
            <p:spPr bwMode="auto">
              <a:xfrm>
                <a:off x="3941763" y="2285207"/>
                <a:ext cx="330200" cy="325438"/>
              </a:xfrm>
              <a:custGeom>
                <a:avLst/>
                <a:gdLst>
                  <a:gd name="T0" fmla="*/ 2147483647 w 38"/>
                  <a:gd name="T1" fmla="*/ 2147483647 h 37"/>
                  <a:gd name="T2" fmla="*/ 2147483647 w 38"/>
                  <a:gd name="T3" fmla="*/ 2147483647 h 37"/>
                  <a:gd name="T4" fmla="*/ 2147483647 w 38"/>
                  <a:gd name="T5" fmla="*/ 2147483647 h 37"/>
                  <a:gd name="T6" fmla="*/ 2147483647 w 38"/>
                  <a:gd name="T7" fmla="*/ 2147483647 h 37"/>
                  <a:gd name="T8" fmla="*/ 2147483647 w 38"/>
                  <a:gd name="T9" fmla="*/ 0 h 37"/>
                  <a:gd name="T10" fmla="*/ 2147483647 w 38"/>
                  <a:gd name="T11" fmla="*/ 2147483647 h 37"/>
                  <a:gd name="T12" fmla="*/ 2147483647 w 38"/>
                  <a:gd name="T13" fmla="*/ 2147483647 h 37"/>
                  <a:gd name="T14" fmla="*/ 2147483647 w 38"/>
                  <a:gd name="T15" fmla="*/ 2147483647 h 37"/>
                  <a:gd name="T16" fmla="*/ 2147483647 w 38"/>
                  <a:gd name="T17" fmla="*/ 2147483647 h 37"/>
                  <a:gd name="T18" fmla="*/ 2147483647 w 38"/>
                  <a:gd name="T19" fmla="*/ 2147483647 h 37"/>
                  <a:gd name="T20" fmla="*/ 2147483647 w 38"/>
                  <a:gd name="T21" fmla="*/ 2147483647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8" h="37">
                    <a:moveTo>
                      <a:pt x="16" y="37"/>
                    </a:moveTo>
                    <a:cubicBezTo>
                      <a:pt x="14" y="37"/>
                      <a:pt x="13" y="36"/>
                      <a:pt x="11" y="35"/>
                    </a:cubicBezTo>
                    <a:cubicBezTo>
                      <a:pt x="11" y="34"/>
                      <a:pt x="11" y="33"/>
                      <a:pt x="11" y="33"/>
                    </a:cubicBezTo>
                    <a:cubicBezTo>
                      <a:pt x="10" y="32"/>
                      <a:pt x="9" y="32"/>
                      <a:pt x="8" y="31"/>
                    </a:cubicBezTo>
                    <a:cubicBezTo>
                      <a:pt x="4" y="19"/>
                      <a:pt x="0" y="6"/>
                      <a:pt x="14" y="0"/>
                    </a:cubicBezTo>
                    <a:cubicBezTo>
                      <a:pt x="21" y="10"/>
                      <a:pt x="31" y="1"/>
                      <a:pt x="32" y="14"/>
                    </a:cubicBezTo>
                    <a:cubicBezTo>
                      <a:pt x="33" y="14"/>
                      <a:pt x="34" y="14"/>
                      <a:pt x="35" y="14"/>
                    </a:cubicBezTo>
                    <a:cubicBezTo>
                      <a:pt x="36" y="22"/>
                      <a:pt x="38" y="27"/>
                      <a:pt x="38" y="29"/>
                    </a:cubicBezTo>
                    <a:cubicBezTo>
                      <a:pt x="35" y="30"/>
                      <a:pt x="32" y="31"/>
                      <a:pt x="30" y="33"/>
                    </a:cubicBezTo>
                    <a:cubicBezTo>
                      <a:pt x="29" y="34"/>
                      <a:pt x="29" y="35"/>
                      <a:pt x="28" y="36"/>
                    </a:cubicBezTo>
                    <a:cubicBezTo>
                      <a:pt x="24" y="36"/>
                      <a:pt x="20" y="37"/>
                      <a:pt x="16" y="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897" name="Freeform 10"/>
              <p:cNvSpPr>
                <a:spLocks/>
              </p:cNvSpPr>
              <p:nvPr/>
            </p:nvSpPr>
            <p:spPr bwMode="auto">
              <a:xfrm>
                <a:off x="4062412" y="2301875"/>
                <a:ext cx="330200" cy="325438"/>
              </a:xfrm>
              <a:custGeom>
                <a:avLst/>
                <a:gdLst>
                  <a:gd name="T0" fmla="*/ 2147483647 w 38"/>
                  <a:gd name="T1" fmla="*/ 2147483647 h 37"/>
                  <a:gd name="T2" fmla="*/ 2147483647 w 38"/>
                  <a:gd name="T3" fmla="*/ 2147483647 h 37"/>
                  <a:gd name="T4" fmla="*/ 2147483647 w 38"/>
                  <a:gd name="T5" fmla="*/ 2147483647 h 37"/>
                  <a:gd name="T6" fmla="*/ 2147483647 w 38"/>
                  <a:gd name="T7" fmla="*/ 2147483647 h 37"/>
                  <a:gd name="T8" fmla="*/ 2147483647 w 38"/>
                  <a:gd name="T9" fmla="*/ 0 h 37"/>
                  <a:gd name="T10" fmla="*/ 2147483647 w 38"/>
                  <a:gd name="T11" fmla="*/ 2147483647 h 37"/>
                  <a:gd name="T12" fmla="*/ 2147483647 w 38"/>
                  <a:gd name="T13" fmla="*/ 2147483647 h 37"/>
                  <a:gd name="T14" fmla="*/ 2147483647 w 38"/>
                  <a:gd name="T15" fmla="*/ 2147483647 h 37"/>
                  <a:gd name="T16" fmla="*/ 2147483647 w 38"/>
                  <a:gd name="T17" fmla="*/ 2147483647 h 37"/>
                  <a:gd name="T18" fmla="*/ 2147483647 w 38"/>
                  <a:gd name="T19" fmla="*/ 2147483647 h 37"/>
                  <a:gd name="T20" fmla="*/ 2147483647 w 38"/>
                  <a:gd name="T21" fmla="*/ 2147483647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8" h="37">
                    <a:moveTo>
                      <a:pt x="16" y="37"/>
                    </a:moveTo>
                    <a:cubicBezTo>
                      <a:pt x="14" y="37"/>
                      <a:pt x="13" y="36"/>
                      <a:pt x="11" y="35"/>
                    </a:cubicBezTo>
                    <a:cubicBezTo>
                      <a:pt x="11" y="34"/>
                      <a:pt x="11" y="33"/>
                      <a:pt x="11" y="33"/>
                    </a:cubicBezTo>
                    <a:cubicBezTo>
                      <a:pt x="10" y="32"/>
                      <a:pt x="9" y="32"/>
                      <a:pt x="8" y="31"/>
                    </a:cubicBezTo>
                    <a:cubicBezTo>
                      <a:pt x="4" y="19"/>
                      <a:pt x="0" y="6"/>
                      <a:pt x="14" y="0"/>
                    </a:cubicBezTo>
                    <a:cubicBezTo>
                      <a:pt x="21" y="10"/>
                      <a:pt x="31" y="1"/>
                      <a:pt x="32" y="14"/>
                    </a:cubicBezTo>
                    <a:cubicBezTo>
                      <a:pt x="33" y="14"/>
                      <a:pt x="34" y="14"/>
                      <a:pt x="35" y="14"/>
                    </a:cubicBezTo>
                    <a:cubicBezTo>
                      <a:pt x="36" y="22"/>
                      <a:pt x="38" y="27"/>
                      <a:pt x="38" y="29"/>
                    </a:cubicBezTo>
                    <a:cubicBezTo>
                      <a:pt x="35" y="30"/>
                      <a:pt x="32" y="31"/>
                      <a:pt x="30" y="33"/>
                    </a:cubicBezTo>
                    <a:cubicBezTo>
                      <a:pt x="29" y="34"/>
                      <a:pt x="29" y="35"/>
                      <a:pt x="28" y="36"/>
                    </a:cubicBezTo>
                    <a:cubicBezTo>
                      <a:pt x="24" y="36"/>
                      <a:pt x="20" y="37"/>
                      <a:pt x="16" y="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898" name="Freeform 10"/>
              <p:cNvSpPr>
                <a:spLocks/>
              </p:cNvSpPr>
              <p:nvPr/>
            </p:nvSpPr>
            <p:spPr bwMode="auto">
              <a:xfrm>
                <a:off x="4017962" y="2097881"/>
                <a:ext cx="330200" cy="325438"/>
              </a:xfrm>
              <a:custGeom>
                <a:avLst/>
                <a:gdLst>
                  <a:gd name="T0" fmla="*/ 2147483647 w 38"/>
                  <a:gd name="T1" fmla="*/ 2147483647 h 37"/>
                  <a:gd name="T2" fmla="*/ 2147483647 w 38"/>
                  <a:gd name="T3" fmla="*/ 2147483647 h 37"/>
                  <a:gd name="T4" fmla="*/ 2147483647 w 38"/>
                  <a:gd name="T5" fmla="*/ 2147483647 h 37"/>
                  <a:gd name="T6" fmla="*/ 2147483647 w 38"/>
                  <a:gd name="T7" fmla="*/ 2147483647 h 37"/>
                  <a:gd name="T8" fmla="*/ 2147483647 w 38"/>
                  <a:gd name="T9" fmla="*/ 0 h 37"/>
                  <a:gd name="T10" fmla="*/ 2147483647 w 38"/>
                  <a:gd name="T11" fmla="*/ 2147483647 h 37"/>
                  <a:gd name="T12" fmla="*/ 2147483647 w 38"/>
                  <a:gd name="T13" fmla="*/ 2147483647 h 37"/>
                  <a:gd name="T14" fmla="*/ 2147483647 w 38"/>
                  <a:gd name="T15" fmla="*/ 2147483647 h 37"/>
                  <a:gd name="T16" fmla="*/ 2147483647 w 38"/>
                  <a:gd name="T17" fmla="*/ 2147483647 h 37"/>
                  <a:gd name="T18" fmla="*/ 2147483647 w 38"/>
                  <a:gd name="T19" fmla="*/ 2147483647 h 37"/>
                  <a:gd name="T20" fmla="*/ 2147483647 w 38"/>
                  <a:gd name="T21" fmla="*/ 2147483647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8" h="37">
                    <a:moveTo>
                      <a:pt x="16" y="37"/>
                    </a:moveTo>
                    <a:cubicBezTo>
                      <a:pt x="14" y="37"/>
                      <a:pt x="13" y="36"/>
                      <a:pt x="11" y="35"/>
                    </a:cubicBezTo>
                    <a:cubicBezTo>
                      <a:pt x="11" y="34"/>
                      <a:pt x="11" y="33"/>
                      <a:pt x="11" y="33"/>
                    </a:cubicBezTo>
                    <a:cubicBezTo>
                      <a:pt x="10" y="32"/>
                      <a:pt x="9" y="32"/>
                      <a:pt x="8" y="31"/>
                    </a:cubicBezTo>
                    <a:cubicBezTo>
                      <a:pt x="4" y="19"/>
                      <a:pt x="0" y="6"/>
                      <a:pt x="14" y="0"/>
                    </a:cubicBezTo>
                    <a:cubicBezTo>
                      <a:pt x="21" y="10"/>
                      <a:pt x="31" y="1"/>
                      <a:pt x="32" y="14"/>
                    </a:cubicBezTo>
                    <a:cubicBezTo>
                      <a:pt x="33" y="14"/>
                      <a:pt x="34" y="14"/>
                      <a:pt x="35" y="14"/>
                    </a:cubicBezTo>
                    <a:cubicBezTo>
                      <a:pt x="36" y="22"/>
                      <a:pt x="38" y="27"/>
                      <a:pt x="38" y="29"/>
                    </a:cubicBezTo>
                    <a:cubicBezTo>
                      <a:pt x="35" y="30"/>
                      <a:pt x="32" y="31"/>
                      <a:pt x="30" y="33"/>
                    </a:cubicBezTo>
                    <a:cubicBezTo>
                      <a:pt x="29" y="34"/>
                      <a:pt x="29" y="35"/>
                      <a:pt x="28" y="36"/>
                    </a:cubicBezTo>
                    <a:cubicBezTo>
                      <a:pt x="24" y="36"/>
                      <a:pt x="20" y="37"/>
                      <a:pt x="16" y="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9741" name="TextBox 2"/>
            <p:cNvSpPr txBox="1">
              <a:spLocks noChangeArrowheads="1"/>
            </p:cNvSpPr>
            <p:nvPr/>
          </p:nvSpPr>
          <p:spPr bwMode="auto">
            <a:xfrm>
              <a:off x="6659563" y="650818"/>
              <a:ext cx="2484437" cy="1692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endParaRPr lang="en-GB" sz="300" dirty="0">
                <a:ea typeface="MS PGothic" charset="0"/>
                <a:cs typeface="MS PGothic" charset="0"/>
              </a:endParaRPr>
            </a:p>
            <a:p>
              <a:r>
                <a:rPr lang="en-GB" sz="1800" dirty="0">
                  <a:latin typeface="Gill Sans" charset="0"/>
                  <a:cs typeface="Gill Sans" charset="0"/>
                </a:rPr>
                <a:t>Live prior to </a:t>
              </a:r>
              <a:r>
                <a:rPr lang="en-GB" sz="1800" dirty="0" smtClean="0">
                  <a:latin typeface="Gill Sans" charset="0"/>
                  <a:cs typeface="Gill Sans" charset="0"/>
                </a:rPr>
                <a:t>2018</a:t>
              </a:r>
              <a:endParaRPr lang="en-GB" sz="1800" dirty="0">
                <a:latin typeface="Gill Sans" charset="0"/>
                <a:cs typeface="Gill Sans" charset="0"/>
              </a:endParaRPr>
            </a:p>
            <a:p>
              <a:endParaRPr lang="en-GB" sz="800" dirty="0">
                <a:ea typeface="MS PGothic" charset="0"/>
                <a:cs typeface="MS PGothic" charset="0"/>
              </a:endParaRPr>
            </a:p>
            <a:p>
              <a:endParaRPr lang="en-GB" sz="300" dirty="0">
                <a:ea typeface="MS PGothic" charset="0"/>
                <a:cs typeface="MS PGothic" charset="0"/>
              </a:endParaRPr>
            </a:p>
            <a:p>
              <a:endParaRPr lang="en-GB" sz="400" dirty="0">
                <a:ea typeface="MS PGothic" charset="0"/>
                <a:cs typeface="MS PGothic" charset="0"/>
              </a:endParaRPr>
            </a:p>
            <a:p>
              <a:r>
                <a:rPr lang="en-GB" sz="1800" dirty="0" smtClean="0">
                  <a:latin typeface="Gill Sans" charset="0"/>
                  <a:cs typeface="Gill Sans" charset="0"/>
                </a:rPr>
                <a:t>Launching </a:t>
              </a:r>
              <a:r>
                <a:rPr lang="en-GB" sz="1800" dirty="0">
                  <a:latin typeface="Gill Sans" charset="0"/>
                  <a:cs typeface="Gill Sans" charset="0"/>
                </a:rPr>
                <a:t>in 2018</a:t>
              </a:r>
            </a:p>
            <a:p>
              <a:r>
                <a:rPr lang="en-GB" sz="1800" dirty="0">
                  <a:latin typeface="Gill Sans" charset="0"/>
                  <a:cs typeface="Gill Sans" charset="0"/>
                </a:rPr>
                <a:t> </a:t>
              </a:r>
            </a:p>
            <a:p>
              <a:r>
                <a:rPr lang="en-GB" sz="1800" dirty="0" smtClean="0">
                  <a:latin typeface="Gill Sans" charset="0"/>
                  <a:cs typeface="Gill Sans" charset="0"/>
                </a:rPr>
                <a:t>Conversations</a:t>
              </a:r>
              <a:endParaRPr lang="en-GB" sz="1800" dirty="0">
                <a:latin typeface="Gill Sans" charset="0"/>
                <a:cs typeface="Gill Sans" charset="0"/>
              </a:endParaRPr>
            </a:p>
            <a:p>
              <a:endParaRPr lang="en-GB" sz="1400" dirty="0">
                <a:ea typeface="MS PGothic" charset="0"/>
                <a:cs typeface="MS PGothic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6116638" y="749300"/>
              <a:ext cx="379412" cy="301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6116638" y="1254982"/>
              <a:ext cx="379412" cy="301625"/>
            </a:xfrm>
            <a:prstGeom prst="rect">
              <a:avLst/>
            </a:prstGeom>
            <a:solidFill>
              <a:srgbClr val="C432A8"/>
            </a:solidFill>
            <a:ln>
              <a:solidFill>
                <a:srgbClr val="C432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6120412" y="1814513"/>
              <a:ext cx="379412" cy="301625"/>
            </a:xfrm>
            <a:prstGeom prst="rect">
              <a:avLst/>
            </a:prstGeom>
            <a:solidFill>
              <a:srgbClr val="FF9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111082" y="2382401"/>
              <a:ext cx="2698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latin typeface="Gill Sans" charset="0"/>
                  <a:cs typeface="Gill Sans" charset="0"/>
                </a:rPr>
                <a:t>30 </a:t>
              </a:r>
              <a:r>
                <a:rPr lang="en-GB" b="1" dirty="0">
                  <a:latin typeface="Gill Sans" charset="0"/>
                  <a:cs typeface="Gill Sans" charset="0"/>
                </a:rPr>
                <a:t>out of 40 Mainland Dioceses</a:t>
              </a:r>
            </a:p>
          </p:txBody>
        </p:sp>
        <p:pic>
          <p:nvPicPr>
            <p:cNvPr id="63" name="Picture 5" descr="Parish Giving Scheme Logo horizontal FINA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081" y="5467350"/>
              <a:ext cx="3095625" cy="1038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8378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195062" y="1359200"/>
            <a:ext cx="5880468" cy="35826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cmpd="thickThin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3" name="Rectangle 2"/>
          <p:cNvSpPr/>
          <p:nvPr/>
        </p:nvSpPr>
        <p:spPr>
          <a:xfrm>
            <a:off x="468313" y="1357162"/>
            <a:ext cx="2544394" cy="30608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cmpd="thickThin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601" name="Picture 2" descr="Diocese Colour Cross"/>
          <p:cNvPicPr>
            <a:picLocks noChangeAspect="1" noChangeArrowheads="1"/>
          </p:cNvPicPr>
          <p:nvPr/>
        </p:nvPicPr>
        <p:blipFill>
          <a:blip r:embed="rId3">
            <a:lum bright="80000" contrast="-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888"/>
            <a:ext cx="168910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468313" y="188913"/>
            <a:ext cx="84248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GB" sz="4800" b="1" dirty="0">
                <a:solidFill>
                  <a:srgbClr val="542C8E"/>
                </a:solidFill>
                <a:latin typeface="Gill Sans MT" charset="0"/>
                <a:ea typeface="MS PGothic" charset="0"/>
                <a:cs typeface="MS PGothic" charset="0"/>
              </a:rPr>
              <a:t>Who are we? </a:t>
            </a:r>
            <a:endParaRPr lang="en-US" sz="4800" dirty="0">
              <a:solidFill>
                <a:srgbClr val="B89CE0"/>
              </a:solidFill>
              <a:latin typeface="Gill Sans MT" charset="0"/>
              <a:ea typeface="MS PGothic" charset="0"/>
              <a:cs typeface="MS PGothic" charset="0"/>
            </a:endParaRPr>
          </a:p>
        </p:txBody>
      </p:sp>
      <p:pic>
        <p:nvPicPr>
          <p:cNvPr id="25603" name="Picture 5" descr="Parish Giving Scheme Logo horizontal F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445125"/>
            <a:ext cx="30956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349487" y="1111290"/>
            <a:ext cx="5543688" cy="426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GB" altLang="en-US" sz="800" b="1" dirty="0">
              <a:solidFill>
                <a:srgbClr val="A07CD6"/>
              </a:solidFill>
              <a:latin typeface="Gill Sans MT" panose="020B0502020104020203" pitchFamily="34" charset="0"/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altLang="en-US" sz="800" b="1" dirty="0">
              <a:solidFill>
                <a:srgbClr val="A07CD6"/>
              </a:solidFill>
              <a:latin typeface="Gill Sans MT" panose="020B0502020104020203" pitchFamily="34" charset="0"/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altLang="en-US" sz="600" b="1" dirty="0">
              <a:solidFill>
                <a:srgbClr val="000000"/>
              </a:solidFill>
              <a:latin typeface="Gill Sans MT" panose="020B0502020104020203" pitchFamily="34" charset="0"/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GB" sz="2000" b="1" dirty="0">
                <a:solidFill>
                  <a:srgbClr val="666699"/>
                </a:solidFill>
                <a:latin typeface="Gill Sans MT" charset="0"/>
                <a:ea typeface="MS PGothic" charset="0"/>
                <a:cs typeface="MS PGothic" charset="0"/>
              </a:rPr>
              <a:t>Trustees</a:t>
            </a:r>
            <a:r>
              <a:rPr lang="en-GB" sz="2000" b="1" dirty="0">
                <a:solidFill>
                  <a:srgbClr val="B89CE0"/>
                </a:solidFill>
                <a:latin typeface="Gill Sans MT" charset="0"/>
                <a:ea typeface="MS PGothic" charset="0"/>
                <a:cs typeface="MS PGothic" charset="0"/>
              </a:rPr>
              <a:t> </a:t>
            </a: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2000" dirty="0">
                <a:solidFill>
                  <a:srgbClr val="000000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rPr>
              <a:t>John Preston, </a:t>
            </a:r>
            <a:r>
              <a:rPr lang="en-GB" altLang="en-US" sz="1600" dirty="0">
                <a:solidFill>
                  <a:srgbClr val="000000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rPr>
              <a:t>Chair and National Stewardship Officer</a:t>
            </a: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2000" dirty="0">
                <a:solidFill>
                  <a:srgbClr val="000000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rPr>
              <a:t>Victoria James, </a:t>
            </a:r>
            <a:r>
              <a:rPr lang="en-GB" altLang="en-US" sz="1600" dirty="0">
                <a:solidFill>
                  <a:srgbClr val="000000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rPr>
              <a:t>Stewardship Advisor – Portsmouth</a:t>
            </a: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2000" dirty="0">
                <a:solidFill>
                  <a:srgbClr val="000000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rPr>
              <a:t>Benjamin Preece Smith, </a:t>
            </a:r>
            <a:r>
              <a:rPr lang="en-GB" altLang="en-US" sz="1600" dirty="0">
                <a:solidFill>
                  <a:srgbClr val="000000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rPr>
              <a:t>Diocesan Secretary: Gloucester </a:t>
            </a: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2000" dirty="0">
                <a:solidFill>
                  <a:srgbClr val="000000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rPr>
              <a:t>Rebecca Evans, </a:t>
            </a:r>
            <a:r>
              <a:rPr lang="en-GB" altLang="en-US" sz="1600" dirty="0">
                <a:solidFill>
                  <a:srgbClr val="000000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rPr>
              <a:t>Stewardship Advisor – Truro</a:t>
            </a: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2000" dirty="0">
                <a:solidFill>
                  <a:srgbClr val="000000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rPr>
              <a:t>John Sherlock, </a:t>
            </a:r>
            <a:r>
              <a:rPr lang="en-GB" altLang="en-US" sz="1600" dirty="0">
                <a:solidFill>
                  <a:srgbClr val="000000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rPr>
              <a:t>Strategy &amp; Resources – Chichester</a:t>
            </a: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2000" dirty="0">
                <a:solidFill>
                  <a:srgbClr val="000000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rPr>
              <a:t>David Brooke, </a:t>
            </a:r>
            <a:r>
              <a:rPr lang="en-GB" altLang="en-US" sz="1600" dirty="0">
                <a:solidFill>
                  <a:srgbClr val="000000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rPr>
              <a:t>Lead Mission Support Partner – Durham</a:t>
            </a: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2000" dirty="0">
                <a:solidFill>
                  <a:srgbClr val="000000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rPr>
              <a:t>Neil Williams, </a:t>
            </a:r>
            <a:r>
              <a:rPr lang="en-GB" altLang="en-US" sz="1600" dirty="0">
                <a:solidFill>
                  <a:srgbClr val="000000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rPr>
              <a:t>Finance Director – Exeter</a:t>
            </a: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2000" dirty="0">
                <a:solidFill>
                  <a:srgbClr val="000000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rPr>
              <a:t>Adrian Beney</a:t>
            </a:r>
            <a:r>
              <a:rPr lang="en-GB" altLang="en-US" sz="1600" dirty="0">
                <a:solidFill>
                  <a:srgbClr val="000000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rPr>
              <a:t>, Fundraising Consultant – More </a:t>
            </a:r>
            <a:r>
              <a:rPr lang="en-GB" altLang="en-US" sz="1600" dirty="0" smtClean="0">
                <a:solidFill>
                  <a:srgbClr val="000000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rPr>
              <a:t>Partnership</a:t>
            </a:r>
            <a:endParaRPr lang="en-US" altLang="en-US" sz="800" b="1" dirty="0">
              <a:solidFill>
                <a:srgbClr val="542C8E"/>
              </a:solidFill>
              <a:latin typeface="Gill Sans MT" panose="020B0502020104020203" pitchFamily="34" charset="0"/>
              <a:ea typeface="ＭＳ Ｐゴシック" panose="020B0600070205080204" pitchFamily="34" charset="-128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1600" b="1" dirty="0">
              <a:solidFill>
                <a:srgbClr val="542C8E"/>
              </a:solidFill>
              <a:latin typeface="Gill Sans MT" panose="020B0502020104020203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980C6166-1EE4-42C4-AB02-52D185C3B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668" y="1111290"/>
            <a:ext cx="5543688" cy="36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GB" altLang="en-US" sz="800" b="1" dirty="0">
              <a:solidFill>
                <a:srgbClr val="A07CD6"/>
              </a:solidFill>
              <a:latin typeface="Gill Sans MT" panose="020B0502020104020203" pitchFamily="34" charset="0"/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altLang="en-US" sz="800" b="1" dirty="0">
              <a:solidFill>
                <a:srgbClr val="A07CD6"/>
              </a:solidFill>
              <a:latin typeface="Gill Sans MT" panose="020B0502020104020203" pitchFamily="34" charset="0"/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altLang="en-US" sz="600" b="1" dirty="0">
              <a:solidFill>
                <a:srgbClr val="000000"/>
              </a:solidFill>
              <a:latin typeface="Gill Sans MT" panose="020B0502020104020203" pitchFamily="34" charset="0"/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GB" sz="2000" b="1" dirty="0">
                <a:solidFill>
                  <a:srgbClr val="666699"/>
                </a:solidFill>
                <a:latin typeface="Gill Sans MT" charset="0"/>
                <a:ea typeface="MS PGothic" charset="0"/>
                <a:cs typeface="MS PGothic" charset="0"/>
              </a:rPr>
              <a:t>Members</a:t>
            </a:r>
          </a:p>
          <a:p>
            <a:pPr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GB" altLang="en-US" sz="2000" dirty="0">
                <a:solidFill>
                  <a:srgbClr val="000000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rPr>
              <a:t>Participating</a:t>
            </a:r>
            <a:br>
              <a:rPr lang="en-GB" altLang="en-US" sz="2000" dirty="0">
                <a:solidFill>
                  <a:srgbClr val="000000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rPr>
            </a:br>
            <a:r>
              <a:rPr lang="en-GB" altLang="en-US" sz="2000" dirty="0">
                <a:solidFill>
                  <a:srgbClr val="000000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rPr>
              <a:t>Dioceses who:</a:t>
            </a: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2000" dirty="0">
                <a:solidFill>
                  <a:srgbClr val="000000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rPr>
              <a:t>Have ultimate </a:t>
            </a:r>
            <a:br>
              <a:rPr lang="en-GB" altLang="en-US" sz="2000" dirty="0">
                <a:solidFill>
                  <a:srgbClr val="000000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rPr>
            </a:br>
            <a:r>
              <a:rPr lang="en-GB" altLang="en-US" sz="2000" dirty="0">
                <a:solidFill>
                  <a:srgbClr val="000000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rPr>
              <a:t>responsibility</a:t>
            </a: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2000" dirty="0">
                <a:solidFill>
                  <a:srgbClr val="000000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rPr>
              <a:t>Sign off accounts</a:t>
            </a: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2000" dirty="0">
                <a:solidFill>
                  <a:srgbClr val="000000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rPr>
              <a:t>Elect trustees</a:t>
            </a:r>
            <a:endParaRPr lang="en-GB" altLang="en-US" sz="1600" dirty="0">
              <a:solidFill>
                <a:srgbClr val="000000"/>
              </a:solidFill>
              <a:latin typeface="Gill Sans MT" panose="020B0502020104020203" pitchFamily="34" charset="0"/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altLang="en-US" sz="1800" dirty="0">
              <a:solidFill>
                <a:srgbClr val="542C8E"/>
              </a:solidFill>
              <a:latin typeface="Gill Sans MT" panose="020B0502020104020203" pitchFamily="34" charset="0"/>
              <a:ea typeface="ＭＳ Ｐゴシック" panose="020B0600070205080204" pitchFamily="34" charset="-128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800" b="1" dirty="0">
              <a:solidFill>
                <a:srgbClr val="542C8E"/>
              </a:solidFill>
              <a:latin typeface="Gill Sans MT" panose="020B0502020104020203" pitchFamily="34" charset="0"/>
              <a:ea typeface="ＭＳ Ｐゴシック" panose="020B0600070205080204" pitchFamily="34" charset="-128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1600" b="1" dirty="0">
              <a:solidFill>
                <a:srgbClr val="542C8E"/>
              </a:solidFill>
              <a:latin typeface="Gill Sans MT" panose="020B0502020104020203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91ABD8B-5BB7-4C26-8B99-4D2ADFB22099}"/>
              </a:ext>
            </a:extLst>
          </p:cNvPr>
          <p:cNvSpPr/>
          <p:nvPr/>
        </p:nvSpPr>
        <p:spPr>
          <a:xfrm>
            <a:off x="650668" y="54035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Company limited  by guarantee</a:t>
            </a:r>
            <a:br>
              <a:rPr lang="en-GB" dirty="0"/>
            </a:br>
            <a:r>
              <a:rPr lang="en-GB" dirty="0"/>
              <a:t>Registered England No.8824540. </a:t>
            </a:r>
          </a:p>
          <a:p>
            <a:r>
              <a:rPr lang="en-GB" dirty="0"/>
              <a:t>Registered Charity No.1156606</a:t>
            </a:r>
          </a:p>
        </p:txBody>
      </p:sp>
    </p:spTree>
    <p:extLst>
      <p:ext uri="{BB962C8B-B14F-4D97-AF65-F5344CB8AC3E}">
        <p14:creationId xmlns:p14="http://schemas.microsoft.com/office/powerpoint/2010/main" val="284626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Diocese Colour Cross"/>
          <p:cNvPicPr>
            <a:picLocks noChangeAspect="1" noChangeArrowheads="1"/>
          </p:cNvPicPr>
          <p:nvPr/>
        </p:nvPicPr>
        <p:blipFill>
          <a:blip r:embed="rId3">
            <a:lum bright="80000" contrast="-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888"/>
            <a:ext cx="168910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468313" y="188913"/>
            <a:ext cx="84248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GB" sz="4800" b="1">
                <a:solidFill>
                  <a:srgbClr val="542C8E"/>
                </a:solidFill>
                <a:latin typeface="Gill Sans MT" charset="0"/>
                <a:ea typeface="MS PGothic" charset="0"/>
                <a:cs typeface="MS PGothic" charset="0"/>
              </a:rPr>
              <a:t>Who are we? </a:t>
            </a:r>
            <a:r>
              <a:rPr lang="en-GB" sz="4800" b="1">
                <a:solidFill>
                  <a:srgbClr val="B89CE0"/>
                </a:solidFill>
                <a:latin typeface="Gill Sans MT" charset="0"/>
                <a:ea typeface="MS PGothic" charset="0"/>
                <a:cs typeface="MS PGothic" charset="0"/>
              </a:rPr>
              <a:t>PGS Team</a:t>
            </a:r>
            <a:endParaRPr lang="en-US" sz="4800">
              <a:solidFill>
                <a:srgbClr val="B89CE0"/>
              </a:solidFill>
              <a:latin typeface="Gill Sans MT" charset="0"/>
              <a:ea typeface="MS PGothic" charset="0"/>
              <a:cs typeface="MS PGothic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7331" t="11775" r="8149"/>
          <a:stretch/>
        </p:blipFill>
        <p:spPr>
          <a:xfrm>
            <a:off x="1526154" y="1484313"/>
            <a:ext cx="6396827" cy="478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3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Diocese Colour Cross"/>
          <p:cNvPicPr>
            <a:picLocks noChangeAspect="1" noChangeArrowheads="1"/>
          </p:cNvPicPr>
          <p:nvPr/>
        </p:nvPicPr>
        <p:blipFill>
          <a:blip r:embed="rId3">
            <a:lum bright="80000" contrast="-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888"/>
            <a:ext cx="168910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Rectangle 4"/>
          <p:cNvSpPr>
            <a:spLocks noChangeArrowheads="1"/>
          </p:cNvSpPr>
          <p:nvPr/>
        </p:nvSpPr>
        <p:spPr bwMode="auto">
          <a:xfrm>
            <a:off x="323850" y="188913"/>
            <a:ext cx="84248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GB" sz="4800" b="1" dirty="0">
                <a:solidFill>
                  <a:srgbClr val="542C8E"/>
                </a:solidFill>
                <a:latin typeface="Gill Sans MT" charset="0"/>
                <a:ea typeface="MS PGothic" charset="0"/>
                <a:cs typeface="MS PGothic" charset="0"/>
              </a:rPr>
              <a:t>Is it Secure? </a:t>
            </a:r>
            <a:endParaRPr lang="en-US" sz="4800" dirty="0">
              <a:solidFill>
                <a:srgbClr val="542C8E"/>
              </a:solidFill>
              <a:latin typeface="Gill Sans MT" charset="0"/>
              <a:ea typeface="MS PGothic" charset="0"/>
              <a:cs typeface="MS PGothic" charset="0"/>
            </a:endParaRPr>
          </a:p>
        </p:txBody>
      </p:sp>
      <p:pic>
        <p:nvPicPr>
          <p:cNvPr id="43011" name="Picture 6" descr="Parish Giving Scheme Logo horizontal F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516563"/>
            <a:ext cx="30956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50825" y="1412875"/>
            <a:ext cx="8496300" cy="413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GB" sz="1000" dirty="0">
              <a:solidFill>
                <a:srgbClr val="542C8E"/>
              </a:solidFill>
              <a:latin typeface="Gill Sans MT" charset="0"/>
            </a:endParaRPr>
          </a:p>
          <a:p>
            <a:pPr>
              <a:spcAft>
                <a:spcPts val="600"/>
              </a:spcAft>
              <a:defRPr/>
            </a:pPr>
            <a:endParaRPr lang="en-GB" sz="1000" dirty="0">
              <a:solidFill>
                <a:srgbClr val="000000"/>
              </a:solidFill>
              <a:latin typeface="Gill Sans" charset="0"/>
              <a:cs typeface="Gill Sans" charset="0"/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dirty="0">
                <a:solidFill>
                  <a:srgbClr val="000000"/>
                </a:solidFill>
                <a:latin typeface="Gill Sans" charset="0"/>
                <a:cs typeface="Gill Sans" charset="0"/>
              </a:rPr>
              <a:t>Restricted Donations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Gill Sans" charset="0"/>
                <a:cs typeface="Gill Sans" charset="0"/>
              </a:rPr>
              <a:t>Direct Debit Guarantee</a:t>
            </a:r>
          </a:p>
          <a:p>
            <a:pPr marL="457200" indent="-457200">
              <a:spcAft>
                <a:spcPts val="1200"/>
              </a:spcAft>
              <a:buAutoNum type="arabicPeriod" startAt="2"/>
              <a:defRPr/>
            </a:pPr>
            <a:r>
              <a:rPr lang="en-GB" dirty="0">
                <a:solidFill>
                  <a:srgbClr val="000000"/>
                </a:solidFill>
                <a:latin typeface="Gill Sans" charset="0"/>
                <a:cs typeface="Gill Sans" charset="0"/>
              </a:rPr>
              <a:t>Industry Standard Database (CARE)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Gill Sans" charset="0"/>
                <a:cs typeface="Gill Sans" charset="0"/>
              </a:rPr>
              <a:t> Fidelity Insurance in Place</a:t>
            </a:r>
          </a:p>
          <a:p>
            <a:pPr>
              <a:spcAft>
                <a:spcPts val="1200"/>
              </a:spcAft>
              <a:defRPr/>
            </a:pPr>
            <a:r>
              <a:rPr lang="en-GB" dirty="0">
                <a:solidFill>
                  <a:srgbClr val="000000"/>
                </a:solidFill>
                <a:latin typeface="Gill Sans" charset="0"/>
                <a:cs typeface="Gill Sans" charset="0"/>
              </a:rPr>
              <a:t>3.   Full adherence to Data Protection Act (+ incoming GDPR)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  <a:defRPr/>
            </a:pPr>
            <a:r>
              <a:rPr lang="en-GB" dirty="0" smtClean="0">
                <a:solidFill>
                  <a:srgbClr val="000000"/>
                </a:solidFill>
                <a:latin typeface="Gill Sans" charset="0"/>
                <a:cs typeface="Gill Sans" charset="0"/>
              </a:rPr>
              <a:t>Active Policies </a:t>
            </a:r>
            <a:r>
              <a:rPr lang="en-GB" dirty="0">
                <a:solidFill>
                  <a:srgbClr val="000000"/>
                </a:solidFill>
                <a:latin typeface="Gill Sans" charset="0"/>
                <a:cs typeface="Gill Sans" charset="0"/>
              </a:rPr>
              <a:t>in Place (Data, Security, Privacy,  Acceptable Use)</a:t>
            </a:r>
          </a:p>
          <a:p>
            <a:pPr>
              <a:spcAft>
                <a:spcPts val="1200"/>
              </a:spcAft>
              <a:defRPr/>
            </a:pPr>
            <a:endParaRPr lang="en-GB" sz="1000" dirty="0">
              <a:solidFill>
                <a:srgbClr val="000000"/>
              </a:solidFill>
              <a:latin typeface="Gill Sans" charset="0"/>
              <a:cs typeface="Gill Sans" charset="0"/>
            </a:endParaRPr>
          </a:p>
        </p:txBody>
      </p:sp>
      <p:pic>
        <p:nvPicPr>
          <p:cNvPr id="43013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04813"/>
            <a:ext cx="3503613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88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10"/>
          <p:cNvSpPr txBox="1">
            <a:spLocks noChangeArrowheads="1"/>
          </p:cNvSpPr>
          <p:nvPr/>
        </p:nvSpPr>
        <p:spPr bwMode="auto">
          <a:xfrm>
            <a:off x="597844" y="1800724"/>
            <a:ext cx="8186073" cy="457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ctr"/>
            <a:r>
              <a:rPr lang="en-GB" sz="2800" dirty="0">
                <a:latin typeface="Gill Sans MT" charset="0"/>
                <a:cs typeface="Arial" charset="0"/>
              </a:rPr>
              <a:t>The Parish Giving Scheme (PGS) is a direct-debit facility originally developed by the Diocese of Gloucester to provide a professional, effective donation management system to support parishes in funding their mission and ministry.</a:t>
            </a:r>
          </a:p>
          <a:p>
            <a:endParaRPr lang="en-GB" dirty="0">
              <a:latin typeface="Gill Sans MT" charset="0"/>
              <a:cs typeface="Arial" charset="0"/>
            </a:endParaRPr>
          </a:p>
          <a:p>
            <a:endParaRPr lang="en-GB" dirty="0">
              <a:latin typeface="Gill Sans MT" charset="0"/>
              <a:cs typeface="Arial" charset="0"/>
            </a:endParaRP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GB" sz="2200" dirty="0">
                <a:latin typeface="Gill Sans MT" charset="0"/>
                <a:cs typeface="Arial" charset="0"/>
              </a:rPr>
              <a:t>Donations made through this scheme use a Direct Debit. 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GB" sz="2200" dirty="0">
                <a:latin typeface="Gill Sans MT" charset="0"/>
                <a:cs typeface="Arial" charset="0"/>
              </a:rPr>
              <a:t>This can be made on a monthly, quarterly or annual basis. 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GB" sz="2200" dirty="0">
                <a:latin typeface="Gill Sans MT" charset="0"/>
                <a:cs typeface="Arial" charset="0"/>
              </a:rPr>
              <a:t>Each donation is restricted to </a:t>
            </a:r>
            <a:r>
              <a:rPr lang="en-GB" sz="2200" dirty="0" smtClean="0">
                <a:latin typeface="Gill Sans MT" charset="0"/>
                <a:cs typeface="Arial" charset="0"/>
              </a:rPr>
              <a:t>the intended church</a:t>
            </a:r>
            <a:r>
              <a:rPr lang="en-GB" sz="2200" dirty="0">
                <a:latin typeface="Gill Sans MT" charset="0"/>
                <a:cs typeface="Arial" charset="0"/>
              </a:rPr>
              <a:t>. 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GB" sz="2200" dirty="0">
                <a:latin typeface="Gill Sans MT" charset="0"/>
                <a:cs typeface="Arial" charset="0"/>
              </a:rPr>
              <a:t>Gift Aid is reclaimed and passed onto the </a:t>
            </a:r>
            <a:r>
              <a:rPr lang="en-GB" sz="2200" dirty="0" smtClean="0">
                <a:latin typeface="Gill Sans MT" charset="0"/>
                <a:cs typeface="Arial" charset="0"/>
              </a:rPr>
              <a:t>church </a:t>
            </a:r>
            <a:r>
              <a:rPr lang="en-GB" sz="2200" dirty="0">
                <a:latin typeface="Gill Sans MT" charset="0"/>
                <a:cs typeface="Arial" charset="0"/>
              </a:rPr>
              <a:t>directly.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8313" y="188913"/>
            <a:ext cx="77057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GB" sz="4800" b="1" dirty="0">
                <a:solidFill>
                  <a:srgbClr val="542C8E"/>
                </a:solidFill>
                <a:latin typeface="Gill Sans MT" charset="0"/>
                <a:ea typeface="MS PGothic" charset="0"/>
                <a:cs typeface="MS PGothic" charset="0"/>
              </a:rPr>
              <a:t>What is the PGS?</a:t>
            </a:r>
            <a:endParaRPr lang="en-US" sz="4800" dirty="0">
              <a:solidFill>
                <a:srgbClr val="542C8E"/>
              </a:solidFill>
              <a:latin typeface="Gill Sans MT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74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Diocese Colour Cross"/>
          <p:cNvPicPr>
            <a:picLocks noChangeAspect="1" noChangeArrowheads="1"/>
          </p:cNvPicPr>
          <p:nvPr/>
        </p:nvPicPr>
        <p:blipFill>
          <a:blip r:embed="rId3">
            <a:lum bright="80000" contrast="-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888"/>
            <a:ext cx="168910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8" name="TextBox 2"/>
          <p:cNvSpPr txBox="1">
            <a:spLocks noChangeArrowheads="1"/>
          </p:cNvSpPr>
          <p:nvPr/>
        </p:nvSpPr>
        <p:spPr bwMode="auto">
          <a:xfrm>
            <a:off x="250825" y="1412875"/>
            <a:ext cx="8496300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GB" sz="1000" dirty="0">
              <a:solidFill>
                <a:srgbClr val="542C8E"/>
              </a:solidFill>
              <a:latin typeface="Gill Sans MT" charset="0"/>
            </a:endParaRPr>
          </a:p>
          <a:p>
            <a:pPr>
              <a:spcAft>
                <a:spcPts val="600"/>
              </a:spcAft>
              <a:defRPr/>
            </a:pPr>
            <a:endParaRPr lang="en-GB" sz="1000" b="1" dirty="0">
              <a:solidFill>
                <a:srgbClr val="000000"/>
              </a:solidFill>
              <a:latin typeface="Gill Sans MT"/>
              <a:cs typeface="Gill Sans MT"/>
            </a:endParaRPr>
          </a:p>
          <a:p>
            <a:pPr marL="457200" indent="-457200">
              <a:spcAft>
                <a:spcPts val="1200"/>
              </a:spcAft>
              <a:buFont typeface="Arial"/>
              <a:buChar char="•"/>
              <a:defRPr/>
            </a:pPr>
            <a:r>
              <a:rPr lang="en-GB" sz="2600" dirty="0">
                <a:solidFill>
                  <a:srgbClr val="000000"/>
                </a:solidFill>
                <a:latin typeface="Gill Sans" charset="0"/>
                <a:cs typeface="Gill Sans" charset="0"/>
              </a:rPr>
              <a:t>Diocesan Membership Fee = </a:t>
            </a:r>
            <a:r>
              <a:rPr lang="en-GB" sz="2600" dirty="0" smtClean="0">
                <a:solidFill>
                  <a:srgbClr val="000000"/>
                </a:solidFill>
                <a:latin typeface="Gill Sans" charset="0"/>
                <a:cs typeface="Gill Sans" charset="0"/>
              </a:rPr>
              <a:t>£15,000</a:t>
            </a:r>
            <a:endParaRPr lang="en-GB" sz="2600" dirty="0">
              <a:solidFill>
                <a:srgbClr val="000000"/>
              </a:solidFill>
              <a:latin typeface="Gill Sans" charset="0"/>
              <a:cs typeface="Gill Sans" charset="0"/>
            </a:endParaRPr>
          </a:p>
          <a:p>
            <a:pPr marL="457200" indent="-457200">
              <a:spcAft>
                <a:spcPts val="1200"/>
              </a:spcAft>
              <a:buFont typeface="Arial"/>
              <a:buChar char="•"/>
              <a:defRPr/>
            </a:pPr>
            <a:r>
              <a:rPr lang="en-GB" sz="2600" dirty="0">
                <a:solidFill>
                  <a:srgbClr val="000000"/>
                </a:solidFill>
                <a:latin typeface="Gill Sans" charset="0"/>
                <a:cs typeface="Gill Sans" charset="0"/>
              </a:rPr>
              <a:t>Annual Services Contribution = £12,000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  <a:defRPr/>
            </a:pPr>
            <a:r>
              <a:rPr lang="en-GB" sz="2600" dirty="0">
                <a:solidFill>
                  <a:srgbClr val="000000"/>
                </a:solidFill>
                <a:latin typeface="Gill Sans" charset="0"/>
                <a:cs typeface="Gill Sans" charset="0"/>
              </a:rPr>
              <a:t>After 3 years </a:t>
            </a:r>
            <a:r>
              <a:rPr lang="en-GB" sz="2600" dirty="0" smtClean="0">
                <a:solidFill>
                  <a:srgbClr val="000000"/>
                </a:solidFill>
                <a:latin typeface="Gill Sans" charset="0"/>
                <a:cs typeface="Gill Sans" charset="0"/>
              </a:rPr>
              <a:t>linked to % </a:t>
            </a:r>
            <a:r>
              <a:rPr lang="en-GB" sz="2600" dirty="0">
                <a:solidFill>
                  <a:srgbClr val="000000"/>
                </a:solidFill>
                <a:latin typeface="Gill Sans" charset="0"/>
                <a:cs typeface="Gill Sans" charset="0"/>
              </a:rPr>
              <a:t>of donors on scheme</a:t>
            </a:r>
          </a:p>
          <a:p>
            <a:pPr>
              <a:spcAft>
                <a:spcPts val="1200"/>
              </a:spcAft>
              <a:defRPr/>
            </a:pPr>
            <a:endParaRPr lang="en-GB" sz="1000" dirty="0">
              <a:solidFill>
                <a:srgbClr val="000000"/>
              </a:solidFill>
              <a:latin typeface="Gill Sans" charset="0"/>
              <a:cs typeface="Gill Sans" charset="0"/>
            </a:endParaRPr>
          </a:p>
          <a:p>
            <a:pPr>
              <a:spcAft>
                <a:spcPts val="1200"/>
              </a:spcAft>
              <a:defRPr/>
            </a:pPr>
            <a:r>
              <a:rPr lang="en-GB" sz="1000" b="1" dirty="0">
                <a:solidFill>
                  <a:srgbClr val="FF0000"/>
                </a:solidFill>
                <a:latin typeface="Gill Sans" charset="0"/>
                <a:cs typeface="Gill Sans" charset="0"/>
              </a:rPr>
              <a:t>						</a:t>
            </a:r>
          </a:p>
          <a:p>
            <a:pPr>
              <a:spcAft>
                <a:spcPts val="1200"/>
              </a:spcAft>
              <a:defRPr/>
            </a:pPr>
            <a:r>
              <a:rPr lang="en-GB" sz="3000" b="1" dirty="0">
                <a:solidFill>
                  <a:srgbClr val="FF0000"/>
                </a:solidFill>
                <a:latin typeface="Gill Sans" charset="0"/>
                <a:cs typeface="Gill Sans" charset="0"/>
              </a:rPr>
              <a:t>	</a:t>
            </a:r>
            <a:r>
              <a:rPr lang="en-GB" sz="3000" b="1" dirty="0" smtClean="0">
                <a:solidFill>
                  <a:srgbClr val="FF0000"/>
                </a:solidFill>
                <a:latin typeface="Gill Sans" charset="0"/>
                <a:cs typeface="Gill Sans" charset="0"/>
              </a:rPr>
              <a:t>10,586 </a:t>
            </a:r>
            <a:r>
              <a:rPr lang="en-GB" sz="3000" b="1" dirty="0">
                <a:solidFill>
                  <a:srgbClr val="FF0000"/>
                </a:solidFill>
                <a:latin typeface="Gill Sans" charset="0"/>
                <a:cs typeface="Gill Sans" charset="0"/>
              </a:rPr>
              <a:t>planned givers = </a:t>
            </a:r>
            <a:r>
              <a:rPr lang="en-GB" sz="3000" b="1" dirty="0" smtClean="0">
                <a:solidFill>
                  <a:srgbClr val="FF0000"/>
                </a:solidFill>
                <a:latin typeface="Gill Sans" charset="0"/>
                <a:cs typeface="Gill Sans" charset="0"/>
              </a:rPr>
              <a:t/>
            </a:r>
            <a:br>
              <a:rPr lang="en-GB" sz="3000" b="1" dirty="0" smtClean="0">
                <a:solidFill>
                  <a:srgbClr val="FF0000"/>
                </a:solidFill>
                <a:latin typeface="Gill Sans" charset="0"/>
                <a:cs typeface="Gill Sans" charset="0"/>
              </a:rPr>
            </a:br>
            <a:r>
              <a:rPr lang="en-GB" sz="3000" b="1" dirty="0" smtClean="0">
                <a:solidFill>
                  <a:srgbClr val="FF0000"/>
                </a:solidFill>
                <a:latin typeface="Gill Sans" charset="0"/>
                <a:cs typeface="Gill Sans" charset="0"/>
              </a:rPr>
              <a:t>                                £1.13 </a:t>
            </a:r>
            <a:r>
              <a:rPr lang="en-GB" sz="3000" b="1" dirty="0">
                <a:solidFill>
                  <a:srgbClr val="FF0000"/>
                </a:solidFill>
                <a:latin typeface="Gill Sans" charset="0"/>
                <a:cs typeface="Gill Sans" charset="0"/>
              </a:rPr>
              <a:t>per donor per year</a:t>
            </a:r>
          </a:p>
          <a:p>
            <a:pPr>
              <a:spcAft>
                <a:spcPts val="1200"/>
              </a:spcAft>
              <a:defRPr/>
            </a:pPr>
            <a:endParaRPr lang="en-GB" sz="300" dirty="0">
              <a:solidFill>
                <a:srgbClr val="000000"/>
              </a:solidFill>
              <a:latin typeface="Gill Sans" charset="0"/>
              <a:cs typeface="Gill Sans" charset="0"/>
            </a:endParaRPr>
          </a:p>
          <a:p>
            <a:pPr>
              <a:spcAft>
                <a:spcPts val="1200"/>
              </a:spcAft>
              <a:defRPr/>
            </a:pPr>
            <a:endParaRPr lang="en-GB" sz="2600" dirty="0">
              <a:solidFill>
                <a:srgbClr val="000000"/>
              </a:solidFill>
              <a:latin typeface="Gill Sans" charset="0"/>
              <a:cs typeface="Gill Sans" charset="0"/>
            </a:endParaRPr>
          </a:p>
          <a:p>
            <a:pPr>
              <a:spcAft>
                <a:spcPts val="600"/>
              </a:spcAft>
              <a:defRPr/>
            </a:pPr>
            <a:endParaRPr lang="en-GB" sz="2600" dirty="0">
              <a:solidFill>
                <a:srgbClr val="000000"/>
              </a:solidFill>
              <a:latin typeface="Gill Sans" charset="0"/>
              <a:cs typeface="Gill Sans" charset="0"/>
            </a:endParaRPr>
          </a:p>
        </p:txBody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323850" y="188913"/>
            <a:ext cx="84248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GB" sz="4800" b="1" dirty="0">
                <a:solidFill>
                  <a:srgbClr val="542C8E"/>
                </a:solidFill>
                <a:latin typeface="Gill Sans MT" charset="0"/>
                <a:ea typeface="MS PGothic" charset="0"/>
                <a:cs typeface="MS PGothic" charset="0"/>
              </a:rPr>
              <a:t>How is the PGS financed?</a:t>
            </a:r>
            <a:endParaRPr lang="en-US" sz="4800" dirty="0">
              <a:solidFill>
                <a:srgbClr val="542C8E"/>
              </a:solidFill>
              <a:latin typeface="Gill Sans MT" charset="0"/>
              <a:ea typeface="MS PGothic" charset="0"/>
              <a:cs typeface="MS PGothic" charset="0"/>
            </a:endParaRPr>
          </a:p>
        </p:txBody>
      </p:sp>
      <p:pic>
        <p:nvPicPr>
          <p:cNvPr id="45060" name="Picture 6" descr="Parish Giving Scheme Logo horizontal F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516563"/>
            <a:ext cx="30956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73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2" r="3261"/>
          <a:stretch/>
        </p:blipFill>
        <p:spPr>
          <a:xfrm>
            <a:off x="154459" y="831470"/>
            <a:ext cx="8835082" cy="5195059"/>
          </a:xfrm>
        </p:spPr>
      </p:pic>
    </p:spTree>
    <p:extLst>
      <p:ext uri="{BB962C8B-B14F-4D97-AF65-F5344CB8AC3E}">
        <p14:creationId xmlns:p14="http://schemas.microsoft.com/office/powerpoint/2010/main" val="144692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Diocese Colour Cross"/>
          <p:cNvPicPr>
            <a:picLocks noChangeAspect="1" noChangeArrowheads="1"/>
          </p:cNvPicPr>
          <p:nvPr/>
        </p:nvPicPr>
        <p:blipFill>
          <a:blip r:embed="rId3">
            <a:lum bright="80000" contrast="-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1263"/>
            <a:ext cx="1619250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250825" y="1522948"/>
            <a:ext cx="4321175" cy="4216539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sz="2600" dirty="0">
              <a:latin typeface="Gill Sans"/>
              <a:ea typeface="+mn-ea"/>
              <a:cs typeface="Gill Sans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latin typeface="Gill Sans"/>
                <a:cs typeface="Gill Sans"/>
              </a:rPr>
              <a:t>Committed Christian Giving</a:t>
            </a:r>
          </a:p>
          <a:p>
            <a:pPr eaLnBrk="1" hangingPunct="1">
              <a:defRPr/>
            </a:pPr>
            <a:endParaRPr lang="en-US" sz="2400" dirty="0">
              <a:latin typeface="Gill Sans"/>
              <a:cs typeface="Gill Sans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latin typeface="Gill Sans"/>
                <a:cs typeface="Gill Sans"/>
              </a:rPr>
              <a:t>Regular &amp; One off Gifts</a:t>
            </a:r>
          </a:p>
          <a:p>
            <a:pPr eaLnBrk="1" hangingPunct="1">
              <a:defRPr/>
            </a:pPr>
            <a:endParaRPr lang="en-US" sz="2400" dirty="0">
              <a:latin typeface="Gill Sans"/>
              <a:cs typeface="Gill Sans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latin typeface="Gill Sans"/>
                <a:cs typeface="Gill Sans"/>
              </a:rPr>
              <a:t>Serves the Church Family</a:t>
            </a:r>
          </a:p>
          <a:p>
            <a:pPr eaLnBrk="1" hangingPunct="1">
              <a:defRPr/>
            </a:pPr>
            <a:endParaRPr lang="en-US" sz="2400" dirty="0">
              <a:latin typeface="Gill Sans"/>
              <a:cs typeface="Gill Sans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latin typeface="Gill Sans"/>
                <a:cs typeface="Gill Sans"/>
              </a:rPr>
              <a:t>GA &amp; Non GA Donors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en-US" sz="2400" dirty="0">
              <a:latin typeface="Gill Sans"/>
              <a:cs typeface="Gill Sans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latin typeface="Gill Sans"/>
                <a:cs typeface="Gill Sans"/>
              </a:rPr>
              <a:t>S,M,L Churches &amp; Gifts</a:t>
            </a:r>
          </a:p>
          <a:p>
            <a:pPr eaLnBrk="1" hangingPunct="1">
              <a:defRPr/>
            </a:pPr>
            <a:endParaRPr lang="en-US" sz="2600" dirty="0"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4787900" y="1881723"/>
            <a:ext cx="4111625" cy="3847207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latin typeface="Gill Sans"/>
                <a:cs typeface="Gill Sans"/>
              </a:rPr>
              <a:t>Replace the Volunteer</a:t>
            </a:r>
          </a:p>
          <a:p>
            <a:pPr eaLnBrk="1" hangingPunct="1">
              <a:defRPr/>
            </a:pPr>
            <a:r>
              <a:rPr lang="en-US" sz="2400" dirty="0">
                <a:latin typeface="Gill Sans"/>
                <a:cs typeface="Gill Sans"/>
              </a:rPr>
              <a:t> 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latin typeface="Gill Sans"/>
                <a:cs typeface="Gill Sans"/>
              </a:rPr>
              <a:t>Process all Giving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en-US" sz="2400" dirty="0">
              <a:latin typeface="Gill Sans"/>
              <a:cs typeface="Gill Sans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latin typeface="Gill Sans"/>
                <a:cs typeface="Gill Sans"/>
              </a:rPr>
              <a:t>GASDS (not yet…)</a:t>
            </a:r>
          </a:p>
          <a:p>
            <a:pPr eaLnBrk="1" hangingPunct="1">
              <a:defRPr/>
            </a:pPr>
            <a:r>
              <a:rPr lang="en-US" sz="2400" dirty="0">
                <a:latin typeface="Gill Sans"/>
                <a:cs typeface="Gill Sans"/>
              </a:rPr>
              <a:t> 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latin typeface="Gill Sans"/>
                <a:cs typeface="Gill Sans"/>
              </a:rPr>
              <a:t>Solve all your Problems</a:t>
            </a:r>
          </a:p>
          <a:p>
            <a:pPr eaLnBrk="1" hangingPunct="1">
              <a:defRPr/>
            </a:pPr>
            <a:endParaRPr lang="en-US" sz="2400" dirty="0">
              <a:latin typeface="Gill Sans"/>
              <a:cs typeface="Gill Sans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latin typeface="Gill Sans"/>
                <a:cs typeface="Gill Sans"/>
              </a:rPr>
              <a:t>Won’t be for Everyone</a:t>
            </a:r>
          </a:p>
          <a:p>
            <a:pPr eaLnBrk="1" hangingPunct="1">
              <a:defRPr/>
            </a:pPr>
            <a:endParaRPr lang="en-US" sz="2800" dirty="0"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21509" name="Picture 4" descr="http://www.takeinitiative.co.uk/wp-content/2010/03/thumb-tick-cro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6" r="45306" b="12585"/>
          <a:stretch>
            <a:fillRect/>
          </a:stretch>
        </p:blipFill>
        <p:spPr bwMode="auto">
          <a:xfrm>
            <a:off x="1890713" y="444500"/>
            <a:ext cx="125095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4" descr="http://www.takeinitiative.co.uk/wp-content/2010/03/thumb-tick-cro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64" t="24329" r="3561" b="10562"/>
          <a:stretch>
            <a:fillRect/>
          </a:stretch>
        </p:blipFill>
        <p:spPr bwMode="auto">
          <a:xfrm>
            <a:off x="6011863" y="404813"/>
            <a:ext cx="115252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34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1133475"/>
            <a:ext cx="459105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1133475"/>
            <a:ext cx="459105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1133475"/>
            <a:ext cx="459105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1133475"/>
            <a:ext cx="459105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1133475"/>
            <a:ext cx="459105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1133475"/>
            <a:ext cx="459105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64" y="1133475"/>
            <a:ext cx="5430107" cy="543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35800" y="188913"/>
            <a:ext cx="77057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GB" sz="4800" b="1" dirty="0">
                <a:solidFill>
                  <a:srgbClr val="542C8E"/>
                </a:solidFill>
                <a:latin typeface="Gill Sans MT" charset="0"/>
                <a:ea typeface="MS PGothic" charset="0"/>
                <a:cs typeface="MS PGothic" charset="0"/>
              </a:rPr>
              <a:t>How does it work?</a:t>
            </a:r>
            <a:endParaRPr lang="en-US" sz="4800" dirty="0">
              <a:solidFill>
                <a:srgbClr val="542C8E"/>
              </a:solidFill>
              <a:latin typeface="Gill Sans MT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08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Diocese Colour Cross"/>
          <p:cNvPicPr>
            <a:picLocks noChangeAspect="1" noChangeArrowheads="1"/>
          </p:cNvPicPr>
          <p:nvPr/>
        </p:nvPicPr>
        <p:blipFill>
          <a:blip r:embed="rId3">
            <a:lum bright="80000" contrast="-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888"/>
            <a:ext cx="168910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323850" y="1196975"/>
            <a:ext cx="8496300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GB" sz="1000" dirty="0">
              <a:solidFill>
                <a:srgbClr val="542C8E"/>
              </a:solidFill>
              <a:latin typeface="Gill Sans MT" charset="0"/>
            </a:endParaRPr>
          </a:p>
          <a:p>
            <a:endParaRPr lang="en-GB" sz="1000" b="1" dirty="0">
              <a:solidFill>
                <a:srgbClr val="000000"/>
              </a:solidFill>
              <a:latin typeface="Gill Sans" charset="0"/>
              <a:cs typeface="Gill Sans" charset="0"/>
            </a:endParaRPr>
          </a:p>
          <a:p>
            <a:pPr>
              <a:spcAft>
                <a:spcPts val="600"/>
              </a:spcAft>
            </a:pPr>
            <a:r>
              <a:rPr lang="en-GB" dirty="0">
                <a:solidFill>
                  <a:srgbClr val="000000"/>
                </a:solidFill>
                <a:latin typeface="Gill Sans" charset="0"/>
                <a:cs typeface="Gill Sans" charset="0"/>
              </a:rPr>
              <a:t>•    Received over</a:t>
            </a:r>
            <a:r>
              <a:rPr lang="en-GB" b="1" dirty="0">
                <a:solidFill>
                  <a:srgbClr val="000000"/>
                </a:solidFill>
                <a:latin typeface="Gill Sans" charset="0"/>
                <a:cs typeface="Gill Sans" charset="0"/>
              </a:rPr>
              <a:t> </a:t>
            </a:r>
            <a:r>
              <a:rPr lang="en-GB" b="1" dirty="0" smtClean="0">
                <a:solidFill>
                  <a:srgbClr val="000000"/>
                </a:solidFill>
                <a:latin typeface="Gill Sans" charset="0"/>
                <a:cs typeface="Gill Sans" charset="0"/>
              </a:rPr>
              <a:t>£2.07m </a:t>
            </a:r>
            <a:r>
              <a:rPr lang="en-GB" dirty="0">
                <a:solidFill>
                  <a:srgbClr val="000000"/>
                </a:solidFill>
                <a:latin typeface="Gill Sans" charset="0"/>
                <a:cs typeface="Gill Sans" charset="0"/>
              </a:rPr>
              <a:t>gifts </a:t>
            </a:r>
          </a:p>
          <a:p>
            <a:pPr>
              <a:spcAft>
                <a:spcPts val="600"/>
              </a:spcAft>
            </a:pPr>
            <a:r>
              <a:rPr lang="en-GB" dirty="0">
                <a:solidFill>
                  <a:srgbClr val="000000"/>
                </a:solidFill>
                <a:latin typeface="Gill Sans" charset="0"/>
                <a:cs typeface="Gill Sans" charset="0"/>
              </a:rPr>
              <a:t>•    Claimed </a:t>
            </a:r>
            <a:r>
              <a:rPr lang="en-GB" b="1" dirty="0" smtClean="0">
                <a:solidFill>
                  <a:srgbClr val="000000"/>
                </a:solidFill>
                <a:latin typeface="Gill Sans" charset="0"/>
                <a:cs typeface="Gill Sans" charset="0"/>
              </a:rPr>
              <a:t>£491k </a:t>
            </a:r>
            <a:r>
              <a:rPr lang="en-GB" dirty="0">
                <a:solidFill>
                  <a:srgbClr val="000000"/>
                </a:solidFill>
                <a:latin typeface="Gill Sans" charset="0"/>
                <a:cs typeface="Gill Sans" charset="0"/>
              </a:rPr>
              <a:t>Gift </a:t>
            </a:r>
            <a:r>
              <a:rPr lang="en-GB" dirty="0" smtClean="0">
                <a:solidFill>
                  <a:srgbClr val="000000"/>
                </a:solidFill>
                <a:latin typeface="Gill Sans" charset="0"/>
                <a:cs typeface="Gill Sans" charset="0"/>
              </a:rPr>
              <a:t>Aid in addition</a:t>
            </a:r>
            <a:endParaRPr lang="en-GB" dirty="0">
              <a:solidFill>
                <a:srgbClr val="000000"/>
              </a:solidFill>
              <a:latin typeface="Gill Sans" charset="0"/>
              <a:cs typeface="Gill Sans" charset="0"/>
            </a:endParaRPr>
          </a:p>
          <a:p>
            <a:pPr>
              <a:spcAft>
                <a:spcPts val="600"/>
              </a:spcAft>
            </a:pPr>
            <a:r>
              <a:rPr lang="en-GB" dirty="0">
                <a:solidFill>
                  <a:srgbClr val="000000"/>
                </a:solidFill>
                <a:latin typeface="Gill Sans" charset="0"/>
                <a:cs typeface="Gill Sans" charset="0"/>
              </a:rPr>
              <a:t>•    Received from over </a:t>
            </a:r>
            <a:r>
              <a:rPr lang="en-GB" b="1" dirty="0" smtClean="0">
                <a:solidFill>
                  <a:srgbClr val="000000"/>
                </a:solidFill>
                <a:latin typeface="Gill Sans" charset="0"/>
                <a:cs typeface="Gill Sans" charset="0"/>
              </a:rPr>
              <a:t>27,600 </a:t>
            </a:r>
            <a:r>
              <a:rPr lang="en-GB" dirty="0">
                <a:solidFill>
                  <a:srgbClr val="000000"/>
                </a:solidFill>
                <a:latin typeface="Gill Sans" charset="0"/>
                <a:cs typeface="Gill Sans" charset="0"/>
              </a:rPr>
              <a:t>donors</a:t>
            </a:r>
          </a:p>
          <a:p>
            <a:pPr>
              <a:spcAft>
                <a:spcPts val="600"/>
              </a:spcAft>
            </a:pPr>
            <a:r>
              <a:rPr lang="en-GB" dirty="0">
                <a:solidFill>
                  <a:srgbClr val="000000"/>
                </a:solidFill>
                <a:latin typeface="Gill Sans" charset="0"/>
                <a:cs typeface="Gill Sans" charset="0"/>
              </a:rPr>
              <a:t>•    Forwarded to </a:t>
            </a:r>
            <a:r>
              <a:rPr lang="en-GB" b="1" dirty="0" smtClean="0">
                <a:solidFill>
                  <a:srgbClr val="000000"/>
                </a:solidFill>
                <a:latin typeface="Gill Sans" charset="0"/>
                <a:cs typeface="Gill Sans" charset="0"/>
              </a:rPr>
              <a:t>1,531</a:t>
            </a:r>
            <a:r>
              <a:rPr lang="en-GB" dirty="0" smtClean="0">
                <a:solidFill>
                  <a:srgbClr val="000000"/>
                </a:solidFill>
                <a:latin typeface="Gill Sans" charset="0"/>
                <a:cs typeface="Gill Sans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Gill Sans" charset="0"/>
                <a:cs typeface="Gill Sans" charset="0"/>
              </a:rPr>
              <a:t>parishes</a:t>
            </a:r>
          </a:p>
          <a:p>
            <a:pPr>
              <a:spcAft>
                <a:spcPts val="600"/>
              </a:spcAft>
            </a:pPr>
            <a:endParaRPr lang="en-GB" sz="1000" dirty="0">
              <a:solidFill>
                <a:srgbClr val="000000"/>
              </a:solidFill>
              <a:latin typeface="Gill Sans" charset="0"/>
              <a:cs typeface="Gill Sans" charset="0"/>
            </a:endParaRPr>
          </a:p>
          <a:p>
            <a:endParaRPr lang="en-GB" dirty="0">
              <a:solidFill>
                <a:srgbClr val="542C8E"/>
              </a:solidFill>
              <a:latin typeface="Gill Sans MT" charset="0"/>
            </a:endParaRPr>
          </a:p>
        </p:txBody>
      </p:sp>
      <p:pic>
        <p:nvPicPr>
          <p:cNvPr id="26627" name="Picture 6" descr="Parish Giving Scheme Logo horizontal F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516563"/>
            <a:ext cx="30956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23850" y="0"/>
            <a:ext cx="84248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800" b="1" dirty="0" smtClean="0">
                <a:solidFill>
                  <a:srgbClr val="542C8E"/>
                </a:solidFill>
                <a:latin typeface="Gill Sans MT" charset="0"/>
                <a:ea typeface="MS PGothic" charset="0"/>
                <a:cs typeface="MS PGothic" charset="0"/>
              </a:rPr>
              <a:t>May 2018</a:t>
            </a:r>
            <a:endParaRPr lang="en-US" sz="4800" b="1" dirty="0">
              <a:solidFill>
                <a:srgbClr val="542C8E"/>
              </a:solidFill>
              <a:latin typeface="Gill Sans MT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45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ChangeArrowheads="1"/>
          </p:cNvSpPr>
          <p:nvPr/>
        </p:nvSpPr>
        <p:spPr bwMode="auto">
          <a:xfrm>
            <a:off x="2667000" y="8382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GB" sz="2400">
              <a:latin typeface="Gill Sans MT" charset="0"/>
              <a:cs typeface="MS PGothic" charset="0"/>
            </a:endParaRPr>
          </a:p>
        </p:txBody>
      </p:sp>
      <p:sp>
        <p:nvSpPr>
          <p:cNvPr id="119810" name="Rectangle 3"/>
          <p:cNvSpPr>
            <a:spLocks noChangeArrowheads="1"/>
          </p:cNvSpPr>
          <p:nvPr/>
        </p:nvSpPr>
        <p:spPr bwMode="auto">
          <a:xfrm>
            <a:off x="323850" y="404813"/>
            <a:ext cx="47069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4800" b="1">
                <a:solidFill>
                  <a:srgbClr val="542C8E"/>
                </a:solidFill>
                <a:latin typeface="Gill Sans MT" charset="0"/>
                <a:cs typeface="MS PGothic" charset="0"/>
              </a:rPr>
              <a:t>PGS Statement</a:t>
            </a:r>
            <a:endParaRPr lang="en-US" sz="4800" b="1">
              <a:solidFill>
                <a:srgbClr val="542C8E"/>
              </a:solidFill>
              <a:latin typeface="Gill Sans MT" charset="0"/>
              <a:cs typeface="MS PGothic" charset="0"/>
            </a:endParaRPr>
          </a:p>
        </p:txBody>
      </p:sp>
      <p:pic>
        <p:nvPicPr>
          <p:cNvPr id="11981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" t="24622" r="29713" b="11168"/>
          <a:stretch>
            <a:fillRect/>
          </a:stretch>
        </p:blipFill>
        <p:spPr bwMode="auto">
          <a:xfrm>
            <a:off x="250825" y="1412875"/>
            <a:ext cx="8545513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59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Diocese Colour Cross"/>
          <p:cNvPicPr>
            <a:picLocks noChangeAspect="1" noChangeArrowheads="1"/>
          </p:cNvPicPr>
          <p:nvPr/>
        </p:nvPicPr>
        <p:blipFill>
          <a:blip r:embed="rId3">
            <a:lum bright="80000" contrast="-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888"/>
            <a:ext cx="168910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179388" y="260350"/>
            <a:ext cx="84248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GB" sz="4800" b="1">
                <a:solidFill>
                  <a:srgbClr val="542C8E"/>
                </a:solidFill>
                <a:latin typeface="Gill Sans MT" charset="0"/>
                <a:ea typeface="MS PGothic" charset="0"/>
                <a:cs typeface="MS PGothic" charset="0"/>
              </a:rPr>
              <a:t>Why we developed the PGS</a:t>
            </a:r>
            <a:endParaRPr lang="en-US" sz="4800">
              <a:solidFill>
                <a:srgbClr val="542C8E"/>
              </a:solidFill>
              <a:latin typeface="Gill Sans MT" charset="0"/>
              <a:ea typeface="MS PGothic" charset="0"/>
              <a:cs typeface="MS PGothic" charset="0"/>
            </a:endParaRPr>
          </a:p>
        </p:txBody>
      </p:sp>
      <p:pic>
        <p:nvPicPr>
          <p:cNvPr id="17411" name="Picture 5" descr="Parish Giving Scheme Logo horizontal F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445125"/>
            <a:ext cx="30956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79388" y="1844675"/>
            <a:ext cx="8820150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514350" indent="-51435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GB" sz="2600" dirty="0">
                <a:solidFill>
                  <a:srgbClr val="000000"/>
                </a:solidFill>
                <a:latin typeface="Gill Sans MT" charset="0"/>
              </a:rPr>
              <a:t>Keep pace with the Charity Sector</a:t>
            </a:r>
          </a:p>
          <a:p>
            <a:pPr marL="514350" indent="-51435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GB" sz="2600" dirty="0">
                <a:solidFill>
                  <a:srgbClr val="000000"/>
                </a:solidFill>
                <a:latin typeface="Gill Sans MT" charset="0"/>
              </a:rPr>
              <a:t>Improve and Engage with the Donor Journey</a:t>
            </a:r>
          </a:p>
          <a:p>
            <a:pPr marL="514350" indent="-51435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GB" sz="2600" dirty="0">
                <a:solidFill>
                  <a:srgbClr val="000000"/>
                </a:solidFill>
                <a:latin typeface="Gill Sans MT" charset="0"/>
              </a:rPr>
              <a:t>To Grow our Mission and Ministry </a:t>
            </a:r>
          </a:p>
          <a:p>
            <a:pPr marL="514350" indent="-51435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GB" sz="2600" dirty="0">
                <a:solidFill>
                  <a:srgbClr val="000000"/>
                </a:solidFill>
                <a:latin typeface="Gill Sans MT" charset="0"/>
              </a:rPr>
              <a:t>Lighten the Burden Locally (Recruiting Successor)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GB" sz="1000" dirty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2400" dirty="0">
              <a:solidFill>
                <a:srgbClr val="000000"/>
              </a:solidFill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32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Diocese Colour Cross"/>
          <p:cNvPicPr>
            <a:picLocks noChangeAspect="1" noChangeArrowheads="1"/>
          </p:cNvPicPr>
          <p:nvPr/>
        </p:nvPicPr>
        <p:blipFill>
          <a:blip r:embed="rId3">
            <a:lum bright="80000" contrast="-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888"/>
            <a:ext cx="168910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179388" y="2060575"/>
            <a:ext cx="8713787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endParaRPr lang="en-GB" sz="1000">
              <a:solidFill>
                <a:srgbClr val="542C8E"/>
              </a:solidFill>
              <a:latin typeface="Gill Sans MT" charset="0"/>
            </a:endParaRPr>
          </a:p>
          <a:p>
            <a:pPr algn="ctr">
              <a:spcAft>
                <a:spcPts val="600"/>
              </a:spcAft>
            </a:pPr>
            <a:r>
              <a:rPr lang="en-GB" sz="4000" b="1">
                <a:solidFill>
                  <a:srgbClr val="000000"/>
                </a:solidFill>
                <a:latin typeface="Gill Sans" charset="0"/>
                <a:cs typeface="Gill Sans" charset="0"/>
              </a:rPr>
              <a:t>Combats Static Giving</a:t>
            </a:r>
          </a:p>
          <a:p>
            <a:pPr algn="ctr">
              <a:spcAft>
                <a:spcPts val="600"/>
              </a:spcAft>
            </a:pPr>
            <a:endParaRPr lang="en-GB" sz="1000">
              <a:solidFill>
                <a:srgbClr val="000000"/>
              </a:solidFill>
              <a:latin typeface="Gill Sans" charset="0"/>
              <a:cs typeface="Gill Sans" charset="0"/>
            </a:endParaRPr>
          </a:p>
          <a:p>
            <a:pPr lvl="1" algn="ctr">
              <a:spcAft>
                <a:spcPts val="600"/>
              </a:spcAft>
            </a:pPr>
            <a:r>
              <a:rPr lang="en-GB" sz="3600">
                <a:solidFill>
                  <a:srgbClr val="000000"/>
                </a:solidFill>
                <a:latin typeface="Gill Sans" charset="0"/>
                <a:cs typeface="Gill Sans" charset="0"/>
              </a:rPr>
              <a:t>Giving to rise in line with inflation annually</a:t>
            </a:r>
          </a:p>
          <a:p>
            <a:pPr algn="ctr">
              <a:spcAft>
                <a:spcPts val="600"/>
              </a:spcAft>
            </a:pPr>
            <a:endParaRPr lang="en-GB" sz="1000">
              <a:solidFill>
                <a:srgbClr val="000000"/>
              </a:solidFill>
              <a:latin typeface="Gill Sans" charset="0"/>
              <a:cs typeface="Gill Sans" charset="0"/>
            </a:endParaRPr>
          </a:p>
          <a:p>
            <a:pPr algn="ctr">
              <a:spcAft>
                <a:spcPts val="600"/>
              </a:spcAft>
            </a:pPr>
            <a:r>
              <a:rPr lang="en-GB">
                <a:solidFill>
                  <a:srgbClr val="000000"/>
                </a:solidFill>
                <a:latin typeface="Gill Sans" charset="0"/>
                <a:cs typeface="Gill Sans" charset="0"/>
              </a:rPr>
              <a:t> </a:t>
            </a:r>
            <a:endParaRPr lang="en-GB">
              <a:solidFill>
                <a:srgbClr val="542C8E"/>
              </a:solidFill>
              <a:latin typeface="Gill Sans MT" charset="0"/>
            </a:endParaRP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323850" y="260350"/>
            <a:ext cx="84248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GB" sz="4800" b="1">
                <a:solidFill>
                  <a:srgbClr val="542C8E"/>
                </a:solidFill>
                <a:latin typeface="Gill Sans MT" charset="0"/>
                <a:ea typeface="MS PGothic" charset="0"/>
                <a:cs typeface="MS PGothic" charset="0"/>
              </a:rPr>
              <a:t>Unique Benefit 1</a:t>
            </a:r>
            <a:endParaRPr lang="en-US" sz="4800">
              <a:solidFill>
                <a:srgbClr val="542C8E"/>
              </a:solidFill>
              <a:latin typeface="Gill Sans MT" charset="0"/>
              <a:ea typeface="MS PGothic" charset="0"/>
              <a:cs typeface="MS PGothic" charset="0"/>
            </a:endParaRPr>
          </a:p>
        </p:txBody>
      </p:sp>
      <p:pic>
        <p:nvPicPr>
          <p:cNvPr id="28676" name="Picture 6" descr="Parish Giving Scheme Logo horizontal F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516563"/>
            <a:ext cx="30956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96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Diocese Colour Cross"/>
          <p:cNvPicPr>
            <a:picLocks noChangeAspect="1" noChangeArrowheads="1"/>
          </p:cNvPicPr>
          <p:nvPr/>
        </p:nvPicPr>
        <p:blipFill>
          <a:blip r:embed="rId3">
            <a:lum bright="80000" contrast="-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888"/>
            <a:ext cx="168910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3850" y="1341438"/>
            <a:ext cx="8496300" cy="524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GB" sz="1000" dirty="0">
              <a:solidFill>
                <a:srgbClr val="542C8E"/>
              </a:solidFill>
              <a:latin typeface="Gill Sans MT" charset="0"/>
            </a:endParaRPr>
          </a:p>
          <a:p>
            <a:pPr>
              <a:buClr>
                <a:srgbClr val="6200A2"/>
              </a:buClr>
              <a:buFont typeface="Times" charset="0"/>
              <a:buNone/>
            </a:pPr>
            <a:endParaRPr lang="en-GB" sz="1000" dirty="0">
              <a:solidFill>
                <a:srgbClr val="000000"/>
              </a:solidFill>
              <a:latin typeface="Gill Sans" charset="0"/>
              <a:cs typeface="Gill Sans" charset="0"/>
            </a:endParaRPr>
          </a:p>
          <a:p>
            <a:pPr>
              <a:buClr>
                <a:srgbClr val="6200A2"/>
              </a:buClr>
              <a:buFont typeface="Times" charset="0"/>
              <a:buNone/>
            </a:pPr>
            <a:r>
              <a:rPr lang="en-US" sz="3000" b="1" dirty="0">
                <a:solidFill>
                  <a:srgbClr val="000000"/>
                </a:solidFill>
                <a:latin typeface="Gill Sans" charset="0"/>
                <a:ea typeface="MS PGothic" charset="0"/>
                <a:cs typeface="MS PGothic" charset="0"/>
              </a:rPr>
              <a:t>In 2017</a:t>
            </a:r>
          </a:p>
          <a:p>
            <a:pPr>
              <a:buClr>
                <a:srgbClr val="6200A2"/>
              </a:buClr>
              <a:buFont typeface="Times" charset="0"/>
              <a:buNone/>
            </a:pPr>
            <a:endParaRPr lang="en-US" sz="1000" dirty="0">
              <a:solidFill>
                <a:srgbClr val="000000"/>
              </a:solidFill>
              <a:latin typeface="Gill Sans" charset="0"/>
              <a:ea typeface="MS PGothic" charset="0"/>
              <a:cs typeface="MS PGothic" charset="0"/>
            </a:endParaRPr>
          </a:p>
          <a:p>
            <a:pPr algn="ctr">
              <a:buClr>
                <a:srgbClr val="6200A2"/>
              </a:buClr>
              <a:buFont typeface="Times" charset="0"/>
              <a:buNone/>
            </a:pPr>
            <a:r>
              <a:rPr lang="en-US" sz="3000" dirty="0">
                <a:solidFill>
                  <a:srgbClr val="000000"/>
                </a:solidFill>
                <a:latin typeface="Gill Sans" charset="0"/>
                <a:ea typeface="MS PGothic" charset="0"/>
                <a:cs typeface="MS PGothic" charset="0"/>
              </a:rPr>
              <a:t>£50 + £12.50 Gift Aid = £62.50  </a:t>
            </a:r>
          </a:p>
          <a:p>
            <a:pPr>
              <a:buClr>
                <a:srgbClr val="6200A2"/>
              </a:buClr>
              <a:buFont typeface="Times" charset="0"/>
              <a:buNone/>
            </a:pPr>
            <a:endParaRPr lang="en-GB" sz="2600" b="1" dirty="0">
              <a:solidFill>
                <a:srgbClr val="542C8E"/>
              </a:solidFill>
              <a:latin typeface="Gill Sans" charset="0"/>
              <a:ea typeface="MS PGothic" charset="0"/>
              <a:cs typeface="MS PGothic" charset="0"/>
            </a:endParaRPr>
          </a:p>
          <a:p>
            <a:pPr algn="ctr">
              <a:buClr>
                <a:srgbClr val="6200A2"/>
              </a:buClr>
              <a:buFont typeface="Times" charset="0"/>
              <a:buNone/>
            </a:pPr>
            <a:r>
              <a:rPr lang="en-GB" b="1" dirty="0">
                <a:solidFill>
                  <a:srgbClr val="542C8E"/>
                </a:solidFill>
                <a:latin typeface="Gill Sans" charset="0"/>
                <a:ea typeface="MS PGothic" charset="0"/>
                <a:cs typeface="MS PGothic" charset="0"/>
              </a:rPr>
              <a:t>Gift increases in line with Retail Price </a:t>
            </a:r>
            <a:r>
              <a:rPr lang="en-GB" b="1" dirty="0" smtClean="0">
                <a:solidFill>
                  <a:srgbClr val="542C8E"/>
                </a:solidFill>
                <a:latin typeface="Gill Sans" charset="0"/>
                <a:ea typeface="MS PGothic" charset="0"/>
                <a:cs typeface="MS PGothic" charset="0"/>
              </a:rPr>
              <a:t>Index</a:t>
            </a:r>
          </a:p>
          <a:p>
            <a:pPr algn="ctr">
              <a:buClr>
                <a:srgbClr val="6200A2"/>
              </a:buClr>
              <a:buFont typeface="Times" charset="0"/>
              <a:buNone/>
            </a:pPr>
            <a:endParaRPr lang="en-GB" sz="2600" dirty="0">
              <a:solidFill>
                <a:srgbClr val="000000"/>
              </a:solidFill>
              <a:latin typeface="Gill Sans" charset="0"/>
              <a:ea typeface="MS PGothic" charset="0"/>
              <a:cs typeface="MS PGothic" charset="0"/>
            </a:endParaRPr>
          </a:p>
          <a:p>
            <a:pPr>
              <a:buClr>
                <a:srgbClr val="6200A2"/>
              </a:buClr>
              <a:buFont typeface="Times" charset="0"/>
              <a:buNone/>
            </a:pPr>
            <a:r>
              <a:rPr lang="en-GB" sz="3000" b="1" dirty="0">
                <a:solidFill>
                  <a:srgbClr val="000000"/>
                </a:solidFill>
                <a:latin typeface="Gill Sans" charset="0"/>
                <a:ea typeface="MS PGothic" charset="0"/>
                <a:cs typeface="MS PGothic" charset="0"/>
              </a:rPr>
              <a:t>By 2027</a:t>
            </a:r>
            <a:endParaRPr lang="en-GB" sz="3000" dirty="0">
              <a:solidFill>
                <a:srgbClr val="000000"/>
              </a:solidFill>
              <a:latin typeface="Gill Sans" charset="0"/>
              <a:ea typeface="MS PGothic" charset="0"/>
              <a:cs typeface="MS PGothic" charset="0"/>
            </a:endParaRPr>
          </a:p>
          <a:p>
            <a:pPr algn="ctr">
              <a:buClr>
                <a:srgbClr val="6200A2"/>
              </a:buClr>
              <a:buFont typeface="Times" charset="0"/>
              <a:buNone/>
            </a:pPr>
            <a:r>
              <a:rPr lang="en-GB" sz="3000" dirty="0">
                <a:solidFill>
                  <a:srgbClr val="000000"/>
                </a:solidFill>
                <a:latin typeface="Gill Sans" charset="0"/>
                <a:ea typeface="MS PGothic" charset="0"/>
                <a:cs typeface="MS PGothic" charset="0"/>
              </a:rPr>
              <a:t>£68.51 + £17.30 Gift Aid = £85.64</a:t>
            </a:r>
          </a:p>
          <a:p>
            <a:pPr algn="ctr">
              <a:buClr>
                <a:srgbClr val="6200A2"/>
              </a:buClr>
              <a:buFont typeface="Times" charset="0"/>
              <a:buNone/>
            </a:pPr>
            <a:endParaRPr lang="en-GB" sz="3000" dirty="0">
              <a:solidFill>
                <a:srgbClr val="000000"/>
              </a:solidFill>
              <a:latin typeface="Gill Sans" charset="0"/>
              <a:ea typeface="MS PGothic" charset="0"/>
              <a:cs typeface="MS PGothic" charset="0"/>
            </a:endParaRPr>
          </a:p>
          <a:p>
            <a:pPr algn="r">
              <a:buClr>
                <a:srgbClr val="6200A2"/>
              </a:buClr>
              <a:buFont typeface="Times" charset="0"/>
              <a:buNone/>
            </a:pPr>
            <a:r>
              <a:rPr lang="en-GB" sz="4000" b="1" dirty="0">
                <a:solidFill>
                  <a:srgbClr val="FF0000"/>
                </a:solidFill>
                <a:latin typeface="Gill Sans" charset="0"/>
                <a:ea typeface="MS PGothic" charset="0"/>
                <a:cs typeface="MS PGothic" charset="0"/>
              </a:rPr>
              <a:t>Extra £277.68 a year</a:t>
            </a:r>
            <a:endParaRPr lang="en-US" sz="4000" b="1" dirty="0">
              <a:solidFill>
                <a:srgbClr val="FF0000"/>
              </a:solidFill>
              <a:latin typeface="Gill Sans" charset="0"/>
              <a:ea typeface="MS PGothic" charset="0"/>
              <a:cs typeface="MS PGothic" charset="0"/>
            </a:endParaRPr>
          </a:p>
          <a:p>
            <a:pPr>
              <a:spcAft>
                <a:spcPts val="600"/>
              </a:spcAft>
            </a:pPr>
            <a:endParaRPr lang="en-GB" sz="1000" dirty="0">
              <a:solidFill>
                <a:srgbClr val="000000"/>
              </a:solidFill>
              <a:latin typeface="Gill Sans" charset="0"/>
              <a:cs typeface="Gill Sans" charset="0"/>
            </a:endParaRPr>
          </a:p>
          <a:p>
            <a:pPr>
              <a:spcAft>
                <a:spcPts val="600"/>
              </a:spcAft>
            </a:pPr>
            <a:r>
              <a:rPr lang="en-GB" dirty="0">
                <a:solidFill>
                  <a:srgbClr val="000000"/>
                </a:solidFill>
                <a:latin typeface="Gill Sans" charset="0"/>
                <a:cs typeface="Gill Sans" charset="0"/>
              </a:rPr>
              <a:t> </a:t>
            </a:r>
            <a:endParaRPr lang="en-GB" dirty="0">
              <a:solidFill>
                <a:srgbClr val="542C8E"/>
              </a:solidFill>
              <a:latin typeface="Gill Sans MT" charset="0"/>
            </a:endParaRP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250825" y="260350"/>
            <a:ext cx="84248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GB" sz="4800" b="1">
                <a:solidFill>
                  <a:srgbClr val="542C8E"/>
                </a:solidFill>
                <a:latin typeface="Gill Sans MT" charset="0"/>
                <a:ea typeface="MS PGothic" charset="0"/>
                <a:cs typeface="MS PGothic" charset="0"/>
              </a:rPr>
              <a:t>Why is this Important?</a:t>
            </a:r>
            <a:endParaRPr lang="en-US" sz="4800">
              <a:solidFill>
                <a:srgbClr val="542C8E"/>
              </a:solidFill>
              <a:latin typeface="Gill Sans MT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46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3520</TotalTime>
  <Words>703</Words>
  <Application>Microsoft Office PowerPoint</Application>
  <PresentationFormat>On-screen Show (4:3)</PresentationFormat>
  <Paragraphs>206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MS PGothic</vt:lpstr>
      <vt:lpstr>MS PGothic</vt:lpstr>
      <vt:lpstr>Arial</vt:lpstr>
      <vt:lpstr>Calibri</vt:lpstr>
      <vt:lpstr>Gill Sans</vt:lpstr>
      <vt:lpstr>Gill Sans MT</vt:lpstr>
      <vt:lpstr>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Church Commissioners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NCIS002020</dc:creator>
  <cp:lastModifiedBy>Samantha Lee</cp:lastModifiedBy>
  <cp:revision>100</cp:revision>
  <cp:lastPrinted>2018-01-25T08:51:30Z</cp:lastPrinted>
  <dcterms:created xsi:type="dcterms:W3CDTF">2017-06-19T16:14:32Z</dcterms:created>
  <dcterms:modified xsi:type="dcterms:W3CDTF">2018-06-08T14:07:39Z</dcterms:modified>
</cp:coreProperties>
</file>