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70" r:id="rId2"/>
    <p:sldMasterId id="2147483671" r:id="rId3"/>
  </p:sldMasterIdLst>
  <p:notesMasterIdLst>
    <p:notesMasterId r:id="rId64"/>
  </p:notesMasterIdLst>
  <p:handoutMasterIdLst>
    <p:handoutMasterId r:id="rId65"/>
  </p:handoutMasterIdLst>
  <p:sldIdLst>
    <p:sldId id="342" r:id="rId4"/>
    <p:sldId id="578" r:id="rId5"/>
    <p:sldId id="420" r:id="rId6"/>
    <p:sldId id="671" r:id="rId7"/>
    <p:sldId id="580" r:id="rId8"/>
    <p:sldId id="585" r:id="rId9"/>
    <p:sldId id="579" r:id="rId10"/>
    <p:sldId id="584" r:id="rId11"/>
    <p:sldId id="612" r:id="rId12"/>
    <p:sldId id="256" r:id="rId13"/>
    <p:sldId id="258" r:id="rId14"/>
    <p:sldId id="259" r:id="rId15"/>
    <p:sldId id="263" r:id="rId16"/>
    <p:sldId id="260" r:id="rId17"/>
    <p:sldId id="261" r:id="rId18"/>
    <p:sldId id="264" r:id="rId19"/>
    <p:sldId id="265" r:id="rId20"/>
    <p:sldId id="669" r:id="rId21"/>
    <p:sldId id="593" r:id="rId22"/>
    <p:sldId id="587" r:id="rId23"/>
    <p:sldId id="542" r:id="rId24"/>
    <p:sldId id="543" r:id="rId25"/>
    <p:sldId id="544" r:id="rId26"/>
    <p:sldId id="361" r:id="rId27"/>
    <p:sldId id="362" r:id="rId28"/>
    <p:sldId id="363" r:id="rId29"/>
    <p:sldId id="364" r:id="rId30"/>
    <p:sldId id="365" r:id="rId31"/>
    <p:sldId id="366" r:id="rId32"/>
    <p:sldId id="367" r:id="rId33"/>
    <p:sldId id="398" r:id="rId34"/>
    <p:sldId id="397" r:id="rId35"/>
    <p:sldId id="399" r:id="rId36"/>
    <p:sldId id="524" r:id="rId37"/>
    <p:sldId id="569" r:id="rId38"/>
    <p:sldId id="570" r:id="rId39"/>
    <p:sldId id="567" r:id="rId40"/>
    <p:sldId id="661" r:id="rId41"/>
    <p:sldId id="521" r:id="rId42"/>
    <p:sldId id="528" r:id="rId43"/>
    <p:sldId id="662" r:id="rId44"/>
    <p:sldId id="664" r:id="rId45"/>
    <p:sldId id="666" r:id="rId46"/>
    <p:sldId id="667" r:id="rId47"/>
    <p:sldId id="665" r:id="rId48"/>
    <p:sldId id="663" r:id="rId49"/>
    <p:sldId id="668" r:id="rId50"/>
    <p:sldId id="483" r:id="rId51"/>
    <p:sldId id="655" r:id="rId52"/>
    <p:sldId id="594" r:id="rId53"/>
    <p:sldId id="596" r:id="rId54"/>
    <p:sldId id="598" r:id="rId55"/>
    <p:sldId id="600" r:id="rId56"/>
    <p:sldId id="597" r:id="rId57"/>
    <p:sldId id="589" r:id="rId58"/>
    <p:sldId id="591" r:id="rId59"/>
    <p:sldId id="574" r:id="rId60"/>
    <p:sldId id="601" r:id="rId61"/>
    <p:sldId id="531" r:id="rId62"/>
    <p:sldId id="532" r:id="rId63"/>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92" autoAdjust="0"/>
    <p:restoredTop sz="94660"/>
  </p:normalViewPr>
  <p:slideViewPr>
    <p:cSldViewPr snapToGrid="0" snapToObjects="1">
      <p:cViewPr varScale="1">
        <p:scale>
          <a:sx n="117" d="100"/>
          <a:sy n="117" d="100"/>
        </p:scale>
        <p:origin x="96" y="84"/>
      </p:cViewPr>
      <p:guideLst>
        <p:guide orient="horz" pos="1620"/>
        <p:guide pos="2880"/>
      </p:guideLst>
    </p:cSldViewPr>
  </p:slideViewPr>
  <p:notesTextViewPr>
    <p:cViewPr>
      <p:scale>
        <a:sx n="3" d="2"/>
        <a:sy n="3" d="2"/>
      </p:scale>
      <p:origin x="0" y="0"/>
    </p:cViewPr>
  </p:notesTextViewPr>
  <p:sorterViewPr>
    <p:cViewPr varScale="1">
      <p:scale>
        <a:sx n="1" d="1"/>
        <a:sy n="1" d="1"/>
      </p:scale>
      <p:origin x="0" y="-11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pPr algn="ctr"/>
          <a:r>
            <a:rPr lang="en-US" dirty="0"/>
            <a:t>Welcome &amp; Introductions</a:t>
          </a:r>
        </a:p>
        <a:p>
          <a:pPr algn="ctr"/>
          <a:r>
            <a:rPr lang="en-US" b="1" dirty="0"/>
            <a:t>Paul Rickeard</a:t>
          </a:r>
        </a:p>
        <a:p>
          <a:pPr algn="ctr"/>
          <a:r>
            <a:rPr lang="en-US" dirty="0"/>
            <a:t>Director of Education </a:t>
          </a:r>
        </a:p>
        <a:p>
          <a:pPr algn="ctr"/>
          <a:r>
            <a:rPr lang="en-US" dirty="0"/>
            <a:t>Dioceses of Durham &amp; Newcastle</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X="-763" custLinFactNeighborY="-17218">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algn="ctr"/>
          <a:r>
            <a:rPr kumimoji="0" lang="en-US" sz="3600" i="0" u="none" strike="noStrike" cap="none" spc="0" normalizeH="0" baseline="0" noProof="0" dirty="0">
              <a:ln>
                <a:noFill/>
              </a:ln>
              <a:solidFill>
                <a:schemeClr val="bg1"/>
              </a:solidFill>
              <a:effectLst/>
              <a:uLnTx/>
              <a:uFillTx/>
              <a:latin typeface="Arial"/>
              <a:ea typeface="+mn-ea"/>
              <a:cs typeface="Arial"/>
            </a:rPr>
            <a:t>“</a:t>
          </a:r>
          <a:r>
            <a:rPr kumimoji="0" lang="en-GB" sz="3600" i="0" u="none" strike="noStrike" cap="none" spc="0" normalizeH="0" baseline="0" noProof="0" dirty="0">
              <a:ln>
                <a:noFill/>
              </a:ln>
              <a:solidFill>
                <a:schemeClr val="bg1"/>
              </a:solidFill>
              <a:effectLst/>
              <a:uLnTx/>
              <a:uFillTx/>
              <a:latin typeface="Arial"/>
              <a:ea typeface="+mn-ea"/>
              <a:cs typeface="Arial"/>
            </a:rPr>
            <a:t>To develop inspirational</a:t>
          </a:r>
          <a:r>
            <a:rPr kumimoji="0" lang="en-GB" sz="3600" i="0" u="none" strike="noStrike" cap="none" spc="0" normalizeH="0" noProof="0" dirty="0">
              <a:ln>
                <a:noFill/>
              </a:ln>
              <a:solidFill>
                <a:schemeClr val="bg1"/>
              </a:solidFill>
              <a:effectLst/>
              <a:uLnTx/>
              <a:uFillTx/>
              <a:latin typeface="Arial"/>
              <a:ea typeface="+mn-ea"/>
              <a:cs typeface="Arial"/>
            </a:rPr>
            <a:t> leaders who are </a:t>
          </a:r>
          <a:r>
            <a:rPr kumimoji="0" lang="en-GB" sz="4800" b="1" i="0" u="none" strike="noStrike" cap="none" spc="0" normalizeH="0" noProof="0" dirty="0">
              <a:ln>
                <a:noFill/>
              </a:ln>
              <a:solidFill>
                <a:schemeClr val="bg1"/>
              </a:solidFill>
              <a:effectLst/>
              <a:uLnTx/>
              <a:uFillTx/>
              <a:latin typeface="Arial"/>
              <a:ea typeface="+mn-ea"/>
              <a:cs typeface="Arial"/>
            </a:rPr>
            <a:t>called, connected and committed </a:t>
          </a:r>
          <a:r>
            <a:rPr kumimoji="0" lang="en-GB" sz="3600" i="0" u="none" strike="noStrike" cap="none" spc="0" normalizeH="0" noProof="0" dirty="0">
              <a:ln>
                <a:noFill/>
              </a:ln>
              <a:solidFill>
                <a:schemeClr val="bg1"/>
              </a:solidFill>
              <a:effectLst/>
              <a:uLnTx/>
              <a:uFillTx/>
              <a:latin typeface="Arial"/>
              <a:ea typeface="+mn-ea"/>
              <a:cs typeface="Arial"/>
            </a:rPr>
            <a:t>to delivering the Church of England’s vision for education”</a:t>
          </a:r>
          <a:endParaRPr lang="en-US" sz="3600" b="1" i="0" dirty="0">
            <a:solidFill>
              <a:schemeClr val="bg1"/>
            </a:solidFill>
          </a:endParaRP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3744">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6E0A492-FE95-4918-AF4C-F2B800116B3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3825D9B-2513-423E-9DD5-8B0817A879E2}">
      <dgm:prSet phldrT="[Text]"/>
      <dgm:spPr/>
      <dgm:t>
        <a:bodyPr/>
        <a:lstStyle/>
        <a:p>
          <a:r>
            <a:rPr lang="en-US" b="1" i="1" dirty="0"/>
            <a:t>‘Life in all its fullness’</a:t>
          </a:r>
        </a:p>
      </dgm:t>
    </dgm:pt>
    <dgm:pt modelId="{0232D076-81DD-4D45-9A6B-8FC9470DC09F}" type="parTrans" cxnId="{72B5AAF1-307B-45AD-BD90-7C3AA366CC07}">
      <dgm:prSet/>
      <dgm:spPr/>
      <dgm:t>
        <a:bodyPr/>
        <a:lstStyle/>
        <a:p>
          <a:endParaRPr lang="en-US"/>
        </a:p>
      </dgm:t>
    </dgm:pt>
    <dgm:pt modelId="{BCEF7BC8-05DB-4AEC-8946-1CA81C5FC1E9}" type="sibTrans" cxnId="{72B5AAF1-307B-45AD-BD90-7C3AA366CC07}">
      <dgm:prSet/>
      <dgm:spPr/>
      <dgm:t>
        <a:bodyPr/>
        <a:lstStyle/>
        <a:p>
          <a:endParaRPr lang="en-US"/>
        </a:p>
      </dgm:t>
    </dgm:pt>
    <dgm:pt modelId="{3C6C27A3-E06C-4DDD-B3C9-0CCF988ECF45}">
      <dgm:prSet phldrT="[Text]"/>
      <dgm:spPr/>
      <dgm:t>
        <a:bodyPr/>
        <a:lstStyle/>
        <a:p>
          <a:r>
            <a:rPr lang="en-US" dirty="0"/>
            <a:t>Educating for </a:t>
          </a:r>
          <a:r>
            <a:rPr lang="en-US" b="1" dirty="0"/>
            <a:t>Wisdom, Knowledge and Skills</a:t>
          </a:r>
        </a:p>
      </dgm:t>
    </dgm:pt>
    <dgm:pt modelId="{B88B10A3-BC1D-487D-8DF1-A630530A80E2}" type="parTrans" cxnId="{7895210F-CA1F-4A3C-B574-36B7E9C799B8}">
      <dgm:prSet/>
      <dgm:spPr/>
      <dgm:t>
        <a:bodyPr/>
        <a:lstStyle/>
        <a:p>
          <a:endParaRPr lang="en-US"/>
        </a:p>
      </dgm:t>
    </dgm:pt>
    <dgm:pt modelId="{7F8954A2-9E35-42C0-A9D4-DBA9A537FC42}" type="sibTrans" cxnId="{7895210F-CA1F-4A3C-B574-36B7E9C799B8}">
      <dgm:prSet/>
      <dgm:spPr/>
      <dgm:t>
        <a:bodyPr/>
        <a:lstStyle/>
        <a:p>
          <a:endParaRPr lang="en-US"/>
        </a:p>
      </dgm:t>
    </dgm:pt>
    <dgm:pt modelId="{F1267C97-0B8D-4700-ADB8-64B9ABD8E4A8}">
      <dgm:prSet phldrT="[Text]"/>
      <dgm:spPr/>
      <dgm:t>
        <a:bodyPr/>
        <a:lstStyle/>
        <a:p>
          <a:r>
            <a:rPr lang="en-US" dirty="0"/>
            <a:t>Educating for </a:t>
          </a:r>
        </a:p>
        <a:p>
          <a:r>
            <a:rPr lang="en-US" b="1" dirty="0"/>
            <a:t>Hope and Aspiration</a:t>
          </a:r>
        </a:p>
      </dgm:t>
    </dgm:pt>
    <dgm:pt modelId="{C48DA905-96EB-454F-B7B8-3D36FA2DD054}" type="parTrans" cxnId="{6D0798C5-06B5-4B62-A9BD-3675A53CBE2D}">
      <dgm:prSet/>
      <dgm:spPr/>
      <dgm:t>
        <a:bodyPr/>
        <a:lstStyle/>
        <a:p>
          <a:endParaRPr lang="en-US"/>
        </a:p>
      </dgm:t>
    </dgm:pt>
    <dgm:pt modelId="{20569730-34FF-43CC-BC7A-7BA02704B504}" type="sibTrans" cxnId="{6D0798C5-06B5-4B62-A9BD-3675A53CBE2D}">
      <dgm:prSet/>
      <dgm:spPr/>
      <dgm:t>
        <a:bodyPr/>
        <a:lstStyle/>
        <a:p>
          <a:endParaRPr lang="en-US"/>
        </a:p>
      </dgm:t>
    </dgm:pt>
    <dgm:pt modelId="{71D8C7EA-E7BB-448D-A2F2-BD1AE01301F2}">
      <dgm:prSet phldrT="[Text]"/>
      <dgm:spPr/>
      <dgm:t>
        <a:bodyPr/>
        <a:lstStyle/>
        <a:p>
          <a:r>
            <a:rPr lang="en-US" dirty="0"/>
            <a:t>Educating for </a:t>
          </a:r>
          <a:r>
            <a:rPr lang="en-US" b="1" dirty="0"/>
            <a:t>Community and Living Well Together</a:t>
          </a:r>
        </a:p>
      </dgm:t>
    </dgm:pt>
    <dgm:pt modelId="{094C8D57-8A2A-4936-AFE2-6BA35886B814}" type="parTrans" cxnId="{F1C0A92E-06A6-42D0-9FCF-E4DE9E921FC4}">
      <dgm:prSet/>
      <dgm:spPr/>
      <dgm:t>
        <a:bodyPr/>
        <a:lstStyle/>
        <a:p>
          <a:endParaRPr lang="en-US"/>
        </a:p>
      </dgm:t>
    </dgm:pt>
    <dgm:pt modelId="{F9198BA1-CCE1-4017-92D4-75171751B4E7}" type="sibTrans" cxnId="{F1C0A92E-06A6-42D0-9FCF-E4DE9E921FC4}">
      <dgm:prSet/>
      <dgm:spPr/>
      <dgm:t>
        <a:bodyPr/>
        <a:lstStyle/>
        <a:p>
          <a:endParaRPr lang="en-US"/>
        </a:p>
      </dgm:t>
    </dgm:pt>
    <dgm:pt modelId="{D2920D06-C260-4EBB-BB71-33CDD22B1378}">
      <dgm:prSet phldrT="[Text]"/>
      <dgm:spPr/>
      <dgm:t>
        <a:bodyPr/>
        <a:lstStyle/>
        <a:p>
          <a:r>
            <a:rPr lang="en-US" dirty="0"/>
            <a:t>Educating for </a:t>
          </a:r>
          <a:r>
            <a:rPr lang="en-US" b="1" dirty="0"/>
            <a:t>Dignity and Respect </a:t>
          </a:r>
        </a:p>
      </dgm:t>
    </dgm:pt>
    <dgm:pt modelId="{3F00FDD3-C4AC-41BE-A7E3-8ED807B1FF0E}" type="parTrans" cxnId="{BD1D757B-3274-45C3-B840-7CAF1B8B2241}">
      <dgm:prSet/>
      <dgm:spPr/>
      <dgm:t>
        <a:bodyPr/>
        <a:lstStyle/>
        <a:p>
          <a:endParaRPr lang="en-US"/>
        </a:p>
      </dgm:t>
    </dgm:pt>
    <dgm:pt modelId="{46F6AB54-9C22-496D-A412-E2364CC7B464}" type="sibTrans" cxnId="{BD1D757B-3274-45C3-B840-7CAF1B8B2241}">
      <dgm:prSet/>
      <dgm:spPr/>
      <dgm:t>
        <a:bodyPr/>
        <a:lstStyle/>
        <a:p>
          <a:endParaRPr lang="en-US"/>
        </a:p>
      </dgm:t>
    </dgm:pt>
    <dgm:pt modelId="{3D84F452-8213-417D-885C-5881409592A6}" type="pres">
      <dgm:prSet presAssocID="{E6E0A492-FE95-4918-AF4C-F2B800116B38}" presName="diagram" presStyleCnt="0">
        <dgm:presLayoutVars>
          <dgm:chMax val="1"/>
          <dgm:dir/>
          <dgm:animLvl val="ctr"/>
          <dgm:resizeHandles val="exact"/>
        </dgm:presLayoutVars>
      </dgm:prSet>
      <dgm:spPr/>
      <dgm:t>
        <a:bodyPr/>
        <a:lstStyle/>
        <a:p>
          <a:endParaRPr lang="en-GB"/>
        </a:p>
      </dgm:t>
    </dgm:pt>
    <dgm:pt modelId="{4707B2A0-F786-49CD-92A3-543F7332A683}" type="pres">
      <dgm:prSet presAssocID="{E6E0A492-FE95-4918-AF4C-F2B800116B38}" presName="matrix" presStyleCnt="0"/>
      <dgm:spPr/>
    </dgm:pt>
    <dgm:pt modelId="{AF42D8D7-2B80-4A0D-A025-11B752BD8841}" type="pres">
      <dgm:prSet presAssocID="{E6E0A492-FE95-4918-AF4C-F2B800116B38}" presName="tile1" presStyleLbl="node1" presStyleIdx="0" presStyleCnt="4" custLinFactNeighborY="-10658"/>
      <dgm:spPr/>
      <dgm:t>
        <a:bodyPr/>
        <a:lstStyle/>
        <a:p>
          <a:endParaRPr lang="en-GB"/>
        </a:p>
      </dgm:t>
    </dgm:pt>
    <dgm:pt modelId="{7724E12C-1F6F-4947-849C-7A868E1CFB83}" type="pres">
      <dgm:prSet presAssocID="{E6E0A492-FE95-4918-AF4C-F2B800116B38}" presName="tile1text" presStyleLbl="node1" presStyleIdx="0" presStyleCnt="4">
        <dgm:presLayoutVars>
          <dgm:chMax val="0"/>
          <dgm:chPref val="0"/>
          <dgm:bulletEnabled val="1"/>
        </dgm:presLayoutVars>
      </dgm:prSet>
      <dgm:spPr/>
      <dgm:t>
        <a:bodyPr/>
        <a:lstStyle/>
        <a:p>
          <a:endParaRPr lang="en-GB"/>
        </a:p>
      </dgm:t>
    </dgm:pt>
    <dgm:pt modelId="{F2796A30-4BA6-4579-B872-55030DC8751B}" type="pres">
      <dgm:prSet presAssocID="{E6E0A492-FE95-4918-AF4C-F2B800116B38}" presName="tile2" presStyleLbl="node1" presStyleIdx="1" presStyleCnt="4"/>
      <dgm:spPr/>
      <dgm:t>
        <a:bodyPr/>
        <a:lstStyle/>
        <a:p>
          <a:endParaRPr lang="en-GB"/>
        </a:p>
      </dgm:t>
    </dgm:pt>
    <dgm:pt modelId="{59C753EF-0842-45C9-8FA4-7A0668040A7A}" type="pres">
      <dgm:prSet presAssocID="{E6E0A492-FE95-4918-AF4C-F2B800116B38}" presName="tile2text" presStyleLbl="node1" presStyleIdx="1" presStyleCnt="4">
        <dgm:presLayoutVars>
          <dgm:chMax val="0"/>
          <dgm:chPref val="0"/>
          <dgm:bulletEnabled val="1"/>
        </dgm:presLayoutVars>
      </dgm:prSet>
      <dgm:spPr/>
      <dgm:t>
        <a:bodyPr/>
        <a:lstStyle/>
        <a:p>
          <a:endParaRPr lang="en-GB"/>
        </a:p>
      </dgm:t>
    </dgm:pt>
    <dgm:pt modelId="{D2EE4A69-F86E-44DB-8DC2-05CF8482E115}" type="pres">
      <dgm:prSet presAssocID="{E6E0A492-FE95-4918-AF4C-F2B800116B38}" presName="tile3" presStyleLbl="node1" presStyleIdx="2" presStyleCnt="4"/>
      <dgm:spPr/>
      <dgm:t>
        <a:bodyPr/>
        <a:lstStyle/>
        <a:p>
          <a:endParaRPr lang="en-GB"/>
        </a:p>
      </dgm:t>
    </dgm:pt>
    <dgm:pt modelId="{B8E3EB5F-FD04-4587-8811-F896BB860A24}" type="pres">
      <dgm:prSet presAssocID="{E6E0A492-FE95-4918-AF4C-F2B800116B38}" presName="tile3text" presStyleLbl="node1" presStyleIdx="2" presStyleCnt="4">
        <dgm:presLayoutVars>
          <dgm:chMax val="0"/>
          <dgm:chPref val="0"/>
          <dgm:bulletEnabled val="1"/>
        </dgm:presLayoutVars>
      </dgm:prSet>
      <dgm:spPr/>
      <dgm:t>
        <a:bodyPr/>
        <a:lstStyle/>
        <a:p>
          <a:endParaRPr lang="en-GB"/>
        </a:p>
      </dgm:t>
    </dgm:pt>
    <dgm:pt modelId="{D2422CFC-64A5-4E24-9F46-1CDA73C5BF6F}" type="pres">
      <dgm:prSet presAssocID="{E6E0A492-FE95-4918-AF4C-F2B800116B38}" presName="tile4" presStyleLbl="node1" presStyleIdx="3" presStyleCnt="4"/>
      <dgm:spPr/>
      <dgm:t>
        <a:bodyPr/>
        <a:lstStyle/>
        <a:p>
          <a:endParaRPr lang="en-GB"/>
        </a:p>
      </dgm:t>
    </dgm:pt>
    <dgm:pt modelId="{C4C1511B-EED0-40ED-A51F-1F1A3149B7DE}" type="pres">
      <dgm:prSet presAssocID="{E6E0A492-FE95-4918-AF4C-F2B800116B38}" presName="tile4text" presStyleLbl="node1" presStyleIdx="3" presStyleCnt="4">
        <dgm:presLayoutVars>
          <dgm:chMax val="0"/>
          <dgm:chPref val="0"/>
          <dgm:bulletEnabled val="1"/>
        </dgm:presLayoutVars>
      </dgm:prSet>
      <dgm:spPr/>
      <dgm:t>
        <a:bodyPr/>
        <a:lstStyle/>
        <a:p>
          <a:endParaRPr lang="en-GB"/>
        </a:p>
      </dgm:t>
    </dgm:pt>
    <dgm:pt modelId="{961D8291-A1AA-439C-9B5B-62F2FD2E034E}" type="pres">
      <dgm:prSet presAssocID="{E6E0A492-FE95-4918-AF4C-F2B800116B38}" presName="centerTile" presStyleLbl="fgShp" presStyleIdx="0" presStyleCnt="1">
        <dgm:presLayoutVars>
          <dgm:chMax val="0"/>
          <dgm:chPref val="0"/>
        </dgm:presLayoutVars>
      </dgm:prSet>
      <dgm:spPr/>
      <dgm:t>
        <a:bodyPr/>
        <a:lstStyle/>
        <a:p>
          <a:endParaRPr lang="en-GB"/>
        </a:p>
      </dgm:t>
    </dgm:pt>
  </dgm:ptLst>
  <dgm:cxnLst>
    <dgm:cxn modelId="{DEEB711E-7289-4BBF-B305-0BA6A33888D5}" type="presOf" srcId="{33825D9B-2513-423E-9DD5-8B0817A879E2}" destId="{961D8291-A1AA-439C-9B5B-62F2FD2E034E}" srcOrd="0" destOrd="0" presId="urn:microsoft.com/office/officeart/2005/8/layout/matrix1"/>
    <dgm:cxn modelId="{9160F497-ACF6-46A1-B503-8537E95B640B}" type="presOf" srcId="{3C6C27A3-E06C-4DDD-B3C9-0CCF988ECF45}" destId="{7724E12C-1F6F-4947-849C-7A868E1CFB83}" srcOrd="1" destOrd="0" presId="urn:microsoft.com/office/officeart/2005/8/layout/matrix1"/>
    <dgm:cxn modelId="{F75A666B-0D7B-44BE-97F1-8EE82ACAB21D}" type="presOf" srcId="{F1267C97-0B8D-4700-ADB8-64B9ABD8E4A8}" destId="{59C753EF-0842-45C9-8FA4-7A0668040A7A}" srcOrd="1" destOrd="0" presId="urn:microsoft.com/office/officeart/2005/8/layout/matrix1"/>
    <dgm:cxn modelId="{F1C0A92E-06A6-42D0-9FCF-E4DE9E921FC4}" srcId="{33825D9B-2513-423E-9DD5-8B0817A879E2}" destId="{71D8C7EA-E7BB-448D-A2F2-BD1AE01301F2}" srcOrd="2" destOrd="0" parTransId="{094C8D57-8A2A-4936-AFE2-6BA35886B814}" sibTransId="{F9198BA1-CCE1-4017-92D4-75171751B4E7}"/>
    <dgm:cxn modelId="{670E830B-71CE-4BC3-BB72-855EF653E6D7}" type="presOf" srcId="{F1267C97-0B8D-4700-ADB8-64B9ABD8E4A8}" destId="{F2796A30-4BA6-4579-B872-55030DC8751B}" srcOrd="0" destOrd="0" presId="urn:microsoft.com/office/officeart/2005/8/layout/matrix1"/>
    <dgm:cxn modelId="{72B5AAF1-307B-45AD-BD90-7C3AA366CC07}" srcId="{E6E0A492-FE95-4918-AF4C-F2B800116B38}" destId="{33825D9B-2513-423E-9DD5-8B0817A879E2}" srcOrd="0" destOrd="0" parTransId="{0232D076-81DD-4D45-9A6B-8FC9470DC09F}" sibTransId="{BCEF7BC8-05DB-4AEC-8946-1CA81C5FC1E9}"/>
    <dgm:cxn modelId="{7895210F-CA1F-4A3C-B574-36B7E9C799B8}" srcId="{33825D9B-2513-423E-9DD5-8B0817A879E2}" destId="{3C6C27A3-E06C-4DDD-B3C9-0CCF988ECF45}" srcOrd="0" destOrd="0" parTransId="{B88B10A3-BC1D-487D-8DF1-A630530A80E2}" sibTransId="{7F8954A2-9E35-42C0-A9D4-DBA9A537FC42}"/>
    <dgm:cxn modelId="{BF6032BC-5EB4-4B45-9AE8-2ADE96438031}" type="presOf" srcId="{3C6C27A3-E06C-4DDD-B3C9-0CCF988ECF45}" destId="{AF42D8D7-2B80-4A0D-A025-11B752BD8841}" srcOrd="0" destOrd="0" presId="urn:microsoft.com/office/officeart/2005/8/layout/matrix1"/>
    <dgm:cxn modelId="{82EC3A12-FC96-4793-BE4C-0D8CB6475CF9}" type="presOf" srcId="{E6E0A492-FE95-4918-AF4C-F2B800116B38}" destId="{3D84F452-8213-417D-885C-5881409592A6}" srcOrd="0" destOrd="0" presId="urn:microsoft.com/office/officeart/2005/8/layout/matrix1"/>
    <dgm:cxn modelId="{4B65A1A3-CAB7-4055-A0B5-90D2B0703344}" type="presOf" srcId="{D2920D06-C260-4EBB-BB71-33CDD22B1378}" destId="{C4C1511B-EED0-40ED-A51F-1F1A3149B7DE}" srcOrd="1" destOrd="0" presId="urn:microsoft.com/office/officeart/2005/8/layout/matrix1"/>
    <dgm:cxn modelId="{099C38EF-E45C-483C-851C-3A60F9741BE0}" type="presOf" srcId="{71D8C7EA-E7BB-448D-A2F2-BD1AE01301F2}" destId="{B8E3EB5F-FD04-4587-8811-F896BB860A24}" srcOrd="1" destOrd="0" presId="urn:microsoft.com/office/officeart/2005/8/layout/matrix1"/>
    <dgm:cxn modelId="{515FC2AE-440B-46AC-8238-A93678CD23FC}" type="presOf" srcId="{D2920D06-C260-4EBB-BB71-33CDD22B1378}" destId="{D2422CFC-64A5-4E24-9F46-1CDA73C5BF6F}" srcOrd="0" destOrd="0" presId="urn:microsoft.com/office/officeart/2005/8/layout/matrix1"/>
    <dgm:cxn modelId="{6D0798C5-06B5-4B62-A9BD-3675A53CBE2D}" srcId="{33825D9B-2513-423E-9DD5-8B0817A879E2}" destId="{F1267C97-0B8D-4700-ADB8-64B9ABD8E4A8}" srcOrd="1" destOrd="0" parTransId="{C48DA905-96EB-454F-B7B8-3D36FA2DD054}" sibTransId="{20569730-34FF-43CC-BC7A-7BA02704B504}"/>
    <dgm:cxn modelId="{29C57013-6252-4D37-9325-660335E46E3F}" type="presOf" srcId="{71D8C7EA-E7BB-448D-A2F2-BD1AE01301F2}" destId="{D2EE4A69-F86E-44DB-8DC2-05CF8482E115}" srcOrd="0" destOrd="0" presId="urn:microsoft.com/office/officeart/2005/8/layout/matrix1"/>
    <dgm:cxn modelId="{BD1D757B-3274-45C3-B840-7CAF1B8B2241}" srcId="{33825D9B-2513-423E-9DD5-8B0817A879E2}" destId="{D2920D06-C260-4EBB-BB71-33CDD22B1378}" srcOrd="3" destOrd="0" parTransId="{3F00FDD3-C4AC-41BE-A7E3-8ED807B1FF0E}" sibTransId="{46F6AB54-9C22-496D-A412-E2364CC7B464}"/>
    <dgm:cxn modelId="{F0787B61-ABF1-44D4-B7E6-80AE064957EC}" type="presParOf" srcId="{3D84F452-8213-417D-885C-5881409592A6}" destId="{4707B2A0-F786-49CD-92A3-543F7332A683}" srcOrd="0" destOrd="0" presId="urn:microsoft.com/office/officeart/2005/8/layout/matrix1"/>
    <dgm:cxn modelId="{250328E9-985D-4C19-83F2-D45CF89BEE02}" type="presParOf" srcId="{4707B2A0-F786-49CD-92A3-543F7332A683}" destId="{AF42D8D7-2B80-4A0D-A025-11B752BD8841}" srcOrd="0" destOrd="0" presId="urn:microsoft.com/office/officeart/2005/8/layout/matrix1"/>
    <dgm:cxn modelId="{327E6D3B-7B95-4868-9983-7E9891B745B3}" type="presParOf" srcId="{4707B2A0-F786-49CD-92A3-543F7332A683}" destId="{7724E12C-1F6F-4947-849C-7A868E1CFB83}" srcOrd="1" destOrd="0" presId="urn:microsoft.com/office/officeart/2005/8/layout/matrix1"/>
    <dgm:cxn modelId="{53316645-9FD3-4695-84D2-1B87307BB23A}" type="presParOf" srcId="{4707B2A0-F786-49CD-92A3-543F7332A683}" destId="{F2796A30-4BA6-4579-B872-55030DC8751B}" srcOrd="2" destOrd="0" presId="urn:microsoft.com/office/officeart/2005/8/layout/matrix1"/>
    <dgm:cxn modelId="{8D35CBFC-D87A-4451-999F-30D38D6E0B6C}" type="presParOf" srcId="{4707B2A0-F786-49CD-92A3-543F7332A683}" destId="{59C753EF-0842-45C9-8FA4-7A0668040A7A}" srcOrd="3" destOrd="0" presId="urn:microsoft.com/office/officeart/2005/8/layout/matrix1"/>
    <dgm:cxn modelId="{66B5FC47-7971-4038-8082-F312A37E17D0}" type="presParOf" srcId="{4707B2A0-F786-49CD-92A3-543F7332A683}" destId="{D2EE4A69-F86E-44DB-8DC2-05CF8482E115}" srcOrd="4" destOrd="0" presId="urn:microsoft.com/office/officeart/2005/8/layout/matrix1"/>
    <dgm:cxn modelId="{E5FC856A-9A08-4696-B435-DE4B98DDE8B2}" type="presParOf" srcId="{4707B2A0-F786-49CD-92A3-543F7332A683}" destId="{B8E3EB5F-FD04-4587-8811-F896BB860A24}" srcOrd="5" destOrd="0" presId="urn:microsoft.com/office/officeart/2005/8/layout/matrix1"/>
    <dgm:cxn modelId="{426C0DBE-0D82-4FC3-B3A5-45CFF0AA2642}" type="presParOf" srcId="{4707B2A0-F786-49CD-92A3-543F7332A683}" destId="{D2422CFC-64A5-4E24-9F46-1CDA73C5BF6F}" srcOrd="6" destOrd="0" presId="urn:microsoft.com/office/officeart/2005/8/layout/matrix1"/>
    <dgm:cxn modelId="{2E02F08C-4D76-460F-B912-FBA3894703E7}" type="presParOf" srcId="{4707B2A0-F786-49CD-92A3-543F7332A683}" destId="{C4C1511B-EED0-40ED-A51F-1F1A3149B7DE}" srcOrd="7" destOrd="0" presId="urn:microsoft.com/office/officeart/2005/8/layout/matrix1"/>
    <dgm:cxn modelId="{768D1956-ACAA-4807-9CA1-3997E81F06FC}" type="presParOf" srcId="{3D84F452-8213-417D-885C-5881409592A6}" destId="{961D8291-A1AA-439C-9B5B-62F2FD2E034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5400" b="1" dirty="0"/>
            <a:t>Activity</a:t>
          </a:r>
          <a:r>
            <a:rPr lang="en-US" sz="5400" b="1" baseline="0" dirty="0"/>
            <a:t> A: Ethos Enhancing Outcomes</a:t>
          </a:r>
          <a:endParaRPr lang="en-US" sz="5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63531" custScaleY="178520" custLinFactNeighborX="1756" custLinFactNeighborY="-10740">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3400" dirty="0"/>
            <a:t> Network Stream #2 </a:t>
          </a:r>
        </a:p>
        <a:p>
          <a:r>
            <a:rPr lang="en-US" sz="4400" b="1" dirty="0"/>
            <a:t>Social Action and Community Engagement</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X="-34068" custLinFactNeighborY="-33158">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3400" dirty="0">
              <a:solidFill>
                <a:schemeClr val="bg1"/>
              </a:solidFill>
            </a:rPr>
            <a:t> </a:t>
          </a:r>
          <a:r>
            <a:rPr lang="en-GB" sz="2400" b="1" dirty="0">
              <a:solidFill>
                <a:schemeClr val="bg1"/>
              </a:solidFill>
              <a:latin typeface="gothamBook"/>
            </a:rPr>
            <a:t>P</a:t>
          </a:r>
          <a:r>
            <a:rPr lang="en-GB" sz="2400" b="1" dirty="0">
              <a:solidFill>
                <a:schemeClr val="bg1"/>
              </a:solidFill>
              <a:latin typeface="&amp;quot"/>
            </a:rPr>
            <a:t>ractical action in the service of others that creates positive change </a:t>
          </a:r>
          <a:endParaRPr lang="en-US" sz="4400" b="1" dirty="0">
            <a:solidFill>
              <a:schemeClr val="bg1"/>
            </a:solidFill>
          </a:endParaRP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Y="100000" custLinFactNeighborX="-1072" custLinFactNeighborY="187714">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3400" b="1" dirty="0"/>
            <a:t> “</a:t>
          </a:r>
          <a:r>
            <a:rPr lang="en-US" sz="3200" b="1" dirty="0"/>
            <a:t>Your vocation in life is where </a:t>
          </a:r>
          <a:r>
            <a:rPr lang="en-US" sz="3200" b="1" i="1" dirty="0"/>
            <a:t>your greatest joy meets the world’s deepest need</a:t>
          </a:r>
          <a:r>
            <a:rPr lang="en-US" sz="3200" dirty="0"/>
            <a:t>.”</a:t>
          </a:r>
        </a:p>
        <a:p>
          <a:r>
            <a:rPr lang="en-US" sz="3200" b="1" dirty="0"/>
            <a:t>Frederick Buechner</a:t>
          </a:r>
          <a:endParaRPr lang="en-US" sz="4400" b="1"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X="4579" custLinFactNeighborY="13389">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3600" b="1" dirty="0"/>
            <a:t>Activity</a:t>
          </a:r>
          <a:r>
            <a:rPr lang="en-US" sz="3600" b="1" baseline="0" dirty="0"/>
            <a:t> B: Pedagogy Leadership Theology</a:t>
          </a:r>
          <a:endParaRPr lang="en-US" sz="36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71628" custScaleY="178520" custLinFactNeighborX="4508" custLinFactNeighborY="-10740">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marL="0" lvl="0" algn="ctr" defTabSz="1244600">
            <a:lnSpc>
              <a:spcPct val="90000"/>
            </a:lnSpc>
            <a:spcBef>
              <a:spcPct val="0"/>
            </a:spcBef>
            <a:spcAft>
              <a:spcPct val="35000"/>
            </a:spcAft>
          </a:pPr>
          <a:r>
            <a:rPr lang="en-GB" sz="2800" b="1" dirty="0"/>
            <a:t>Rural Schools Networking</a:t>
          </a:r>
        </a:p>
        <a:p>
          <a:pPr marL="0" lvl="0" algn="ctr" defTabSz="1244600">
            <a:lnSpc>
              <a:spcPct val="90000"/>
            </a:lnSpc>
            <a:spcBef>
              <a:spcPct val="0"/>
            </a:spcBef>
            <a:spcAft>
              <a:spcPct val="35000"/>
            </a:spcAft>
          </a:pPr>
          <a:r>
            <a:rPr lang="en-GB" sz="2800" b="1" dirty="0"/>
            <a:t>2019-2021 Funded Opportunities:</a:t>
          </a:r>
          <a:endParaRPr lang="en-GB" sz="2800" dirty="0"/>
        </a:p>
        <a:p>
          <a:pPr marL="0" marR="0" lvl="0" indent="0" algn="ctr"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lang="en-GB" sz="2000" b="1" dirty="0"/>
            <a:t>1. Curriculum/Teaching and Learning/Leadership Development</a:t>
          </a:r>
          <a:endParaRPr lang="en-US" sz="2000" b="1" dirty="0"/>
        </a:p>
        <a:p>
          <a:pPr marL="0" lvl="0" algn="ctr" defTabSz="1244600">
            <a:lnSpc>
              <a:spcPct val="90000"/>
            </a:lnSpc>
            <a:spcBef>
              <a:spcPct val="0"/>
            </a:spcBef>
            <a:spcAft>
              <a:spcPct val="35000"/>
            </a:spcAft>
            <a:buFont typeface="Symbol" panose="05050102010706020507" pitchFamily="18" charset="2"/>
            <a:buChar char=""/>
          </a:pPr>
          <a:r>
            <a:rPr lang="en-GB" sz="2000" b="1" dirty="0"/>
            <a:t>2. Social Action and Community Engagement</a:t>
          </a:r>
          <a:endParaRPr lang="en-GB" sz="2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11607">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7200" b="1" dirty="0"/>
            <a:t>Planning Networking Activities</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200000" custLinFactNeighborY="-36256">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4000" b="1" dirty="0"/>
            <a:t>1. Express interest today</a:t>
          </a:r>
        </a:p>
        <a:p>
          <a:r>
            <a:rPr lang="en-GB" sz="4000" b="1" dirty="0"/>
            <a:t>2. Funded spaces for </a:t>
          </a:r>
          <a:r>
            <a:rPr lang="en-GB" sz="4000" b="1" dirty="0">
              <a:highlight>
                <a:srgbClr val="FFFF00"/>
              </a:highlight>
            </a:rPr>
            <a:t>up to 30 </a:t>
          </a:r>
          <a:r>
            <a:rPr lang="en-GB" sz="4000" b="1" dirty="0"/>
            <a:t>schools/academies</a:t>
          </a:r>
        </a:p>
        <a:p>
          <a:r>
            <a:rPr lang="en-GB" sz="4000" b="1" dirty="0"/>
            <a:t>3. First networking sessions – </a:t>
          </a:r>
          <a:r>
            <a:rPr lang="en-GB" sz="4000" b="1" dirty="0">
              <a:highlight>
                <a:srgbClr val="FFFF00"/>
              </a:highlight>
            </a:rPr>
            <a:t>WHEN?</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200000" custLinFactNeighborY="-36256">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dirty="0"/>
            <a:t>#1 Opening Reflection: Resilience in 2 Corinthians</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Y="-33158">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algn="ctr"/>
          <a:r>
            <a:rPr lang="en-GB" sz="3500" b="1" dirty="0"/>
            <a:t>EIF 2019 – Curriculum Design in Rural and Small Schools</a:t>
          </a:r>
        </a:p>
        <a:p>
          <a:pPr algn="ctr"/>
          <a:r>
            <a:rPr lang="en-GB" sz="4800" b="1" dirty="0"/>
            <a:t>Mark Evans</a:t>
          </a:r>
        </a:p>
        <a:p>
          <a:pPr algn="ctr"/>
          <a:r>
            <a:rPr lang="en-GB" sz="4000" dirty="0"/>
            <a:t>HMI, Ofsted</a:t>
          </a:r>
          <a:endParaRPr lang="en-US" sz="35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X="-8025" custLinFactNeighborY="-1092">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algn="ctr"/>
          <a:r>
            <a:rPr lang="en-GB" sz="5400" b="1" dirty="0"/>
            <a:t>Coffee and Networking</a:t>
          </a:r>
          <a:endParaRPr lang="en-US" sz="5400" b="1"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54425">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pPr algn="ctr"/>
          <a:r>
            <a:rPr lang="en-US" dirty="0"/>
            <a:t>Embracing Change</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48593">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algn="ctr"/>
          <a:r>
            <a:rPr lang="en-GB" sz="5400" b="1" dirty="0"/>
            <a:t>Lunch and Networking</a:t>
          </a:r>
          <a:endParaRPr lang="en-US" sz="5400" b="1"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54425">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algn="ctr"/>
          <a:r>
            <a:rPr lang="en-GB" sz="3200" b="1" dirty="0"/>
            <a:t>Local Context and Priorities for Partnerships</a:t>
          </a:r>
        </a:p>
        <a:p>
          <a:pPr algn="ctr"/>
          <a:r>
            <a:rPr lang="en-US" sz="4000" b="1" dirty="0"/>
            <a:t>Paul Rickeard</a:t>
          </a:r>
        </a:p>
        <a:p>
          <a:pPr algn="ctr"/>
          <a:r>
            <a:rPr lang="en-US" sz="4000" dirty="0"/>
            <a:t>Director of Education </a:t>
          </a:r>
        </a:p>
        <a:p>
          <a:pPr algn="ctr"/>
          <a:r>
            <a:rPr lang="en-US" sz="4000" dirty="0"/>
            <a:t>Dioceses of Durham &amp; Newcastle</a:t>
          </a:r>
          <a:endParaRPr lang="en-US" sz="27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200000" custLinFactNeighborX="-763" custLinFactNeighborY="-17218">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marL="0" lvl="0" algn="ctr" defTabSz="1244600">
            <a:lnSpc>
              <a:spcPct val="90000"/>
            </a:lnSpc>
            <a:spcBef>
              <a:spcPct val="0"/>
            </a:spcBef>
            <a:spcAft>
              <a:spcPct val="35000"/>
            </a:spcAft>
          </a:pPr>
          <a:r>
            <a:rPr lang="en-GB" sz="2800" b="1" dirty="0"/>
            <a:t>Rural Schools Networking</a:t>
          </a:r>
        </a:p>
        <a:p>
          <a:pPr marL="0" lvl="0" algn="ctr" defTabSz="1244600">
            <a:lnSpc>
              <a:spcPct val="90000"/>
            </a:lnSpc>
            <a:spcBef>
              <a:spcPct val="0"/>
            </a:spcBef>
            <a:spcAft>
              <a:spcPct val="35000"/>
            </a:spcAft>
          </a:pPr>
          <a:r>
            <a:rPr lang="en-GB" sz="2800" b="1" dirty="0"/>
            <a:t>2019-2021 Funded Opportunities:</a:t>
          </a:r>
          <a:endParaRPr lang="en-GB" sz="2800" dirty="0"/>
        </a:p>
        <a:p>
          <a:pPr marL="0" marR="0" lvl="0" indent="0" algn="ctr"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lang="en-GB" sz="2000" b="1" dirty="0"/>
            <a:t>1. Curriculum/Teaching and Learning/Leadership Development</a:t>
          </a:r>
          <a:endParaRPr lang="en-US" sz="2000" b="1" dirty="0"/>
        </a:p>
        <a:p>
          <a:pPr marL="0" lvl="0" algn="ctr" defTabSz="1244600">
            <a:lnSpc>
              <a:spcPct val="90000"/>
            </a:lnSpc>
            <a:spcBef>
              <a:spcPct val="0"/>
            </a:spcBef>
            <a:spcAft>
              <a:spcPct val="35000"/>
            </a:spcAft>
            <a:buFont typeface="Symbol" panose="05050102010706020507" pitchFamily="18" charset="2"/>
            <a:buChar char=""/>
          </a:pPr>
          <a:r>
            <a:rPr lang="en-GB" sz="2000" b="1" dirty="0"/>
            <a:t>2. Social Action and Community Engagement</a:t>
          </a:r>
          <a:endParaRPr lang="en-GB" sz="2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11607">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3400" dirty="0"/>
            <a:t> Network Stream #1 </a:t>
          </a:r>
        </a:p>
        <a:p>
          <a:r>
            <a:rPr lang="en-GB" sz="4400" b="1" dirty="0"/>
            <a:t>Curriculum/Teaching &amp; Learning/Leadership Development</a:t>
          </a:r>
          <a:endParaRPr lang="en-US" sz="4400" b="1"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98298" custScaleY="133135" custLinFactNeighborX="0" custLinFactNeighborY="-21024">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5C5B937-A347-4C80-9F21-BD6F314F1FB1}" type="datetimeFigureOut">
              <a:rPr lang="en-GB" smtClean="0"/>
              <a:t>29/04/2019</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02B99FD-D39B-4436-A344-51B290240781}" type="slidenum">
              <a:rPr lang="en-GB" smtClean="0"/>
              <a:t>‹#›</a:t>
            </a:fld>
            <a:endParaRPr lang="en-GB"/>
          </a:p>
        </p:txBody>
      </p:sp>
    </p:spTree>
    <p:extLst>
      <p:ext uri="{BB962C8B-B14F-4D97-AF65-F5344CB8AC3E}">
        <p14:creationId xmlns:p14="http://schemas.microsoft.com/office/powerpoint/2010/main" val="3590038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763DDCF-A389-4320-8F4A-6CB43A1B9FD2}" type="datetimeFigureOut">
              <a:rPr lang="en-GB" smtClean="0"/>
              <a:t>29/04/2019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B056913-BBBF-4376-B8AB-C9EBD5B2BFC7}" type="slidenum">
              <a:rPr lang="en-GB" smtClean="0"/>
              <a:t>‹#›</a:t>
            </a:fld>
            <a:endParaRPr lang="en-GB"/>
          </a:p>
        </p:txBody>
      </p:sp>
    </p:spTree>
    <p:extLst>
      <p:ext uri="{BB962C8B-B14F-4D97-AF65-F5344CB8AC3E}">
        <p14:creationId xmlns:p14="http://schemas.microsoft.com/office/powerpoint/2010/main" val="79858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a:t>
            </a:fld>
            <a:endParaRPr lang="en-GB"/>
          </a:p>
        </p:txBody>
      </p:sp>
    </p:spTree>
    <p:extLst>
      <p:ext uri="{BB962C8B-B14F-4D97-AF65-F5344CB8AC3E}">
        <p14:creationId xmlns:p14="http://schemas.microsoft.com/office/powerpoint/2010/main" val="2006415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47</a:t>
            </a:fld>
            <a:endParaRPr lang="en-GB"/>
          </a:p>
        </p:txBody>
      </p:sp>
    </p:spTree>
    <p:extLst>
      <p:ext uri="{BB962C8B-B14F-4D97-AF65-F5344CB8AC3E}">
        <p14:creationId xmlns:p14="http://schemas.microsoft.com/office/powerpoint/2010/main" val="3232555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48</a:t>
            </a:fld>
            <a:endParaRPr lang="en-GB"/>
          </a:p>
        </p:txBody>
      </p:sp>
    </p:spTree>
    <p:extLst>
      <p:ext uri="{BB962C8B-B14F-4D97-AF65-F5344CB8AC3E}">
        <p14:creationId xmlns:p14="http://schemas.microsoft.com/office/powerpoint/2010/main" val="312307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49</a:t>
            </a:fld>
            <a:endParaRPr lang="en-GB"/>
          </a:p>
        </p:txBody>
      </p:sp>
    </p:spTree>
    <p:extLst>
      <p:ext uri="{BB962C8B-B14F-4D97-AF65-F5344CB8AC3E}">
        <p14:creationId xmlns:p14="http://schemas.microsoft.com/office/powerpoint/2010/main" val="1495564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1450" indent="-171450">
              <a:buFontTx/>
              <a:buChar char="-"/>
            </a:pPr>
            <a:r>
              <a:rPr lang="en-GB" dirty="0"/>
              <a:t>What has struck you during this morning’s session. </a:t>
            </a:r>
          </a:p>
          <a:p>
            <a:pPr marL="171450" indent="-171450">
              <a:buFontTx/>
              <a:buChar char="-"/>
            </a:pPr>
            <a:r>
              <a:rPr lang="en-GB" dirty="0"/>
              <a:t>What actions will you take as a consequence </a:t>
            </a:r>
          </a:p>
          <a:p>
            <a:pPr marL="171450" indent="-171450">
              <a:buFontTx/>
              <a:buChar char="-"/>
            </a:pPr>
            <a:endParaRPr lang="en-GB" dirty="0"/>
          </a:p>
          <a:p>
            <a:pPr marL="0" indent="0">
              <a:buFontTx/>
              <a:buNone/>
            </a:pPr>
            <a:r>
              <a:rPr lang="en-GB" dirty="0"/>
              <a:t>Share with a partner. </a:t>
            </a:r>
          </a:p>
        </p:txBody>
      </p:sp>
      <p:sp>
        <p:nvSpPr>
          <p:cNvPr id="4" name="Slide Number Placeholder 3"/>
          <p:cNvSpPr>
            <a:spLocks noGrp="1"/>
          </p:cNvSpPr>
          <p:nvPr>
            <p:ph type="sldNum" sz="quarter" idx="10"/>
          </p:nvPr>
        </p:nvSpPr>
        <p:spPr/>
        <p:txBody>
          <a:bodyPr/>
          <a:lstStyle/>
          <a:p>
            <a:fld id="{EB056913-BBBF-4376-B8AB-C9EBD5B2BFC7}" type="slidenum">
              <a:rPr lang="en-GB" smtClean="0"/>
              <a:t>21</a:t>
            </a:fld>
            <a:endParaRPr lang="en-GB"/>
          </a:p>
        </p:txBody>
      </p:sp>
    </p:spTree>
    <p:extLst>
      <p:ext uri="{BB962C8B-B14F-4D97-AF65-F5344CB8AC3E}">
        <p14:creationId xmlns:p14="http://schemas.microsoft.com/office/powerpoint/2010/main" val="2021589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1450" indent="-171450">
              <a:buFontTx/>
              <a:buChar char="-"/>
            </a:pPr>
            <a:r>
              <a:rPr lang="en-GB" dirty="0"/>
              <a:t>What has struck you during this morning’s session. </a:t>
            </a:r>
          </a:p>
          <a:p>
            <a:pPr marL="171450" indent="-171450">
              <a:buFontTx/>
              <a:buChar char="-"/>
            </a:pPr>
            <a:r>
              <a:rPr lang="en-GB" dirty="0"/>
              <a:t>What actions will you take as a consequence </a:t>
            </a:r>
          </a:p>
          <a:p>
            <a:pPr marL="171450" indent="-171450">
              <a:buFontTx/>
              <a:buChar char="-"/>
            </a:pPr>
            <a:endParaRPr lang="en-GB" dirty="0"/>
          </a:p>
          <a:p>
            <a:pPr marL="0" indent="0">
              <a:buFontTx/>
              <a:buNone/>
            </a:pPr>
            <a:r>
              <a:rPr lang="en-GB" dirty="0"/>
              <a:t>Share with a partner. </a:t>
            </a:r>
          </a:p>
        </p:txBody>
      </p:sp>
      <p:sp>
        <p:nvSpPr>
          <p:cNvPr id="4" name="Slide Number Placeholder 3"/>
          <p:cNvSpPr>
            <a:spLocks noGrp="1"/>
          </p:cNvSpPr>
          <p:nvPr>
            <p:ph type="sldNum" sz="quarter" idx="10"/>
          </p:nvPr>
        </p:nvSpPr>
        <p:spPr/>
        <p:txBody>
          <a:bodyPr/>
          <a:lstStyle/>
          <a:p>
            <a:fld id="{EB056913-BBBF-4376-B8AB-C9EBD5B2BFC7}" type="slidenum">
              <a:rPr lang="en-GB" smtClean="0"/>
              <a:t>22</a:t>
            </a:fld>
            <a:endParaRPr lang="en-GB"/>
          </a:p>
        </p:txBody>
      </p:sp>
    </p:spTree>
    <p:extLst>
      <p:ext uri="{BB962C8B-B14F-4D97-AF65-F5344CB8AC3E}">
        <p14:creationId xmlns:p14="http://schemas.microsoft.com/office/powerpoint/2010/main" val="257044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1450" indent="-171450">
              <a:buFontTx/>
              <a:buChar char="-"/>
            </a:pPr>
            <a:r>
              <a:rPr lang="en-GB" dirty="0"/>
              <a:t>What has struck you during this morning’s session. </a:t>
            </a:r>
          </a:p>
          <a:p>
            <a:pPr marL="171450" indent="-171450">
              <a:buFontTx/>
              <a:buChar char="-"/>
            </a:pPr>
            <a:r>
              <a:rPr lang="en-GB" dirty="0"/>
              <a:t>What actions will you take as a consequence </a:t>
            </a:r>
          </a:p>
          <a:p>
            <a:pPr marL="171450" indent="-171450">
              <a:buFontTx/>
              <a:buChar char="-"/>
            </a:pPr>
            <a:endParaRPr lang="en-GB" dirty="0"/>
          </a:p>
          <a:p>
            <a:pPr marL="0" indent="0">
              <a:buFontTx/>
              <a:buNone/>
            </a:pPr>
            <a:r>
              <a:rPr lang="en-GB" dirty="0"/>
              <a:t>Share with a partner. </a:t>
            </a:r>
          </a:p>
        </p:txBody>
      </p:sp>
      <p:sp>
        <p:nvSpPr>
          <p:cNvPr id="4" name="Slide Number Placeholder 3"/>
          <p:cNvSpPr>
            <a:spLocks noGrp="1"/>
          </p:cNvSpPr>
          <p:nvPr>
            <p:ph type="sldNum" sz="quarter" idx="10"/>
          </p:nvPr>
        </p:nvSpPr>
        <p:spPr/>
        <p:txBody>
          <a:bodyPr/>
          <a:lstStyle/>
          <a:p>
            <a:fld id="{EB056913-BBBF-4376-B8AB-C9EBD5B2BFC7}" type="slidenum">
              <a:rPr lang="en-GB" smtClean="0"/>
              <a:t>23</a:t>
            </a:fld>
            <a:endParaRPr lang="en-GB"/>
          </a:p>
        </p:txBody>
      </p:sp>
    </p:spTree>
    <p:extLst>
      <p:ext uri="{BB962C8B-B14F-4D97-AF65-F5344CB8AC3E}">
        <p14:creationId xmlns:p14="http://schemas.microsoft.com/office/powerpoint/2010/main" val="237547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34</a:t>
            </a:fld>
            <a:endParaRPr lang="en-GB"/>
          </a:p>
        </p:txBody>
      </p:sp>
    </p:spTree>
    <p:extLst>
      <p:ext uri="{BB962C8B-B14F-4D97-AF65-F5344CB8AC3E}">
        <p14:creationId xmlns:p14="http://schemas.microsoft.com/office/powerpoint/2010/main" val="2087390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38</a:t>
            </a:fld>
            <a:endParaRPr lang="en-GB"/>
          </a:p>
        </p:txBody>
      </p:sp>
    </p:spTree>
    <p:extLst>
      <p:ext uri="{BB962C8B-B14F-4D97-AF65-F5344CB8AC3E}">
        <p14:creationId xmlns:p14="http://schemas.microsoft.com/office/powerpoint/2010/main" val="31612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41</a:t>
            </a:fld>
            <a:endParaRPr lang="en-GB"/>
          </a:p>
        </p:txBody>
      </p:sp>
    </p:spTree>
    <p:extLst>
      <p:ext uri="{BB962C8B-B14F-4D97-AF65-F5344CB8AC3E}">
        <p14:creationId xmlns:p14="http://schemas.microsoft.com/office/powerpoint/2010/main" val="43013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43</a:t>
            </a:fld>
            <a:endParaRPr lang="en-GB"/>
          </a:p>
        </p:txBody>
      </p:sp>
    </p:spTree>
    <p:extLst>
      <p:ext uri="{BB962C8B-B14F-4D97-AF65-F5344CB8AC3E}">
        <p14:creationId xmlns:p14="http://schemas.microsoft.com/office/powerpoint/2010/main" val="751501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45</a:t>
            </a:fld>
            <a:endParaRPr lang="en-GB"/>
          </a:p>
        </p:txBody>
      </p:sp>
    </p:spTree>
    <p:extLst>
      <p:ext uri="{BB962C8B-B14F-4D97-AF65-F5344CB8AC3E}">
        <p14:creationId xmlns:p14="http://schemas.microsoft.com/office/powerpoint/2010/main" val="26655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64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32DC9E6-1881-4462-9AB7-9669194E0388}" type="datetimeFigureOut">
              <a:rPr lang="en-GB" smtClean="0"/>
              <a:t>29/04/2019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67CF5E-547C-44FB-B211-DABA9038B1B3}" type="slidenum">
              <a:rPr lang="en-GB" smtClean="0"/>
              <a:t>‹#›</a:t>
            </a:fld>
            <a:endParaRPr lang="en-GB"/>
          </a:p>
        </p:txBody>
      </p:sp>
    </p:spTree>
    <p:extLst>
      <p:ext uri="{BB962C8B-B14F-4D97-AF65-F5344CB8AC3E}">
        <p14:creationId xmlns:p14="http://schemas.microsoft.com/office/powerpoint/2010/main" val="2882935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32DC9E6-1881-4462-9AB7-9669194E0388}" type="datetimeFigureOut">
              <a:rPr lang="en-GB" smtClean="0"/>
              <a:t>29/04/2019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67CF5E-547C-44FB-B211-DABA9038B1B3}" type="slidenum">
              <a:rPr lang="en-GB" smtClean="0"/>
              <a:t>‹#›</a:t>
            </a:fld>
            <a:endParaRPr lang="en-GB"/>
          </a:p>
        </p:txBody>
      </p:sp>
    </p:spTree>
    <p:extLst>
      <p:ext uri="{BB962C8B-B14F-4D97-AF65-F5344CB8AC3E}">
        <p14:creationId xmlns:p14="http://schemas.microsoft.com/office/powerpoint/2010/main" val="2909689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2DC9E6-1881-4462-9AB7-9669194E0388}" type="datetimeFigureOut">
              <a:rPr lang="en-GB" smtClean="0"/>
              <a:t>29/04/2019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67CF5E-547C-44FB-B211-DABA9038B1B3}" type="slidenum">
              <a:rPr lang="en-GB" smtClean="0"/>
              <a:t>‹#›</a:t>
            </a:fld>
            <a:endParaRPr lang="en-GB"/>
          </a:p>
        </p:txBody>
      </p:sp>
    </p:spTree>
    <p:extLst>
      <p:ext uri="{BB962C8B-B14F-4D97-AF65-F5344CB8AC3E}">
        <p14:creationId xmlns:p14="http://schemas.microsoft.com/office/powerpoint/2010/main" val="1740225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2DC9E6-1881-4462-9AB7-9669194E0388}" type="datetimeFigureOut">
              <a:rPr lang="en-GB" smtClean="0"/>
              <a:t>29/04/2019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67CF5E-547C-44FB-B211-DABA9038B1B3}" type="slidenum">
              <a:rPr lang="en-GB" smtClean="0"/>
              <a:t>‹#›</a:t>
            </a:fld>
            <a:endParaRPr lang="en-GB"/>
          </a:p>
        </p:txBody>
      </p:sp>
    </p:spTree>
    <p:extLst>
      <p:ext uri="{BB962C8B-B14F-4D97-AF65-F5344CB8AC3E}">
        <p14:creationId xmlns:p14="http://schemas.microsoft.com/office/powerpoint/2010/main" val="1205358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05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32DC9E6-1881-4462-9AB7-9669194E0388}" type="datetimeFigureOut">
              <a:rPr lang="en-GB" smtClean="0"/>
              <a:t>29/04/2019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67CF5E-547C-44FB-B211-DABA9038B1B3}" type="slidenum">
              <a:rPr lang="en-GB" smtClean="0"/>
              <a:t>‹#›</a:t>
            </a:fld>
            <a:endParaRPr lang="en-GB"/>
          </a:p>
        </p:txBody>
      </p:sp>
    </p:spTree>
    <p:extLst>
      <p:ext uri="{BB962C8B-B14F-4D97-AF65-F5344CB8AC3E}">
        <p14:creationId xmlns:p14="http://schemas.microsoft.com/office/powerpoint/2010/main" val="23427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2DC9E6-1881-4462-9AB7-9669194E0388}" type="datetimeFigureOut">
              <a:rPr lang="en-GB" smtClean="0"/>
              <a:t>29/04/2019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67CF5E-547C-44FB-B211-DABA9038B1B3}" type="slidenum">
              <a:rPr lang="en-GB" smtClean="0"/>
              <a:t>‹#›</a:t>
            </a:fld>
            <a:endParaRPr lang="en-GB"/>
          </a:p>
        </p:txBody>
      </p:sp>
    </p:spTree>
    <p:extLst>
      <p:ext uri="{BB962C8B-B14F-4D97-AF65-F5344CB8AC3E}">
        <p14:creationId xmlns:p14="http://schemas.microsoft.com/office/powerpoint/2010/main" val="4271072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2DC9E6-1881-4462-9AB7-9669194E0388}" type="datetimeFigureOut">
              <a:rPr lang="en-GB" smtClean="0"/>
              <a:t>29/04/2019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67CF5E-547C-44FB-B211-DABA9038B1B3}" type="slidenum">
              <a:rPr lang="en-GB" smtClean="0"/>
              <a:t>‹#›</a:t>
            </a:fld>
            <a:endParaRPr lang="en-GB"/>
          </a:p>
        </p:txBody>
      </p:sp>
    </p:spTree>
    <p:extLst>
      <p:ext uri="{BB962C8B-B14F-4D97-AF65-F5344CB8AC3E}">
        <p14:creationId xmlns:p14="http://schemas.microsoft.com/office/powerpoint/2010/main" val="321511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32DC9E6-1881-4462-9AB7-9669194E0388}" type="datetimeFigureOut">
              <a:rPr lang="en-GB" smtClean="0"/>
              <a:t>29/04/2019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67CF5E-547C-44FB-B211-DABA9038B1B3}" type="slidenum">
              <a:rPr lang="en-GB" smtClean="0"/>
              <a:t>‹#›</a:t>
            </a:fld>
            <a:endParaRPr lang="en-GB"/>
          </a:p>
        </p:txBody>
      </p:sp>
    </p:spTree>
    <p:extLst>
      <p:ext uri="{BB962C8B-B14F-4D97-AF65-F5344CB8AC3E}">
        <p14:creationId xmlns:p14="http://schemas.microsoft.com/office/powerpoint/2010/main" val="2531356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32DC9E6-1881-4462-9AB7-9669194E0388}" type="datetimeFigureOut">
              <a:rPr lang="en-GB" smtClean="0"/>
              <a:t>29/04/2019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167CF5E-547C-44FB-B211-DABA9038B1B3}" type="slidenum">
              <a:rPr lang="en-GB" smtClean="0"/>
              <a:t>‹#›</a:t>
            </a:fld>
            <a:endParaRPr lang="en-GB"/>
          </a:p>
        </p:txBody>
      </p:sp>
    </p:spTree>
    <p:extLst>
      <p:ext uri="{BB962C8B-B14F-4D97-AF65-F5344CB8AC3E}">
        <p14:creationId xmlns:p14="http://schemas.microsoft.com/office/powerpoint/2010/main" val="900830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32DC9E6-1881-4462-9AB7-9669194E0388}" type="datetimeFigureOut">
              <a:rPr lang="en-GB" smtClean="0"/>
              <a:t>29/04/2019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167CF5E-547C-44FB-B211-DABA9038B1B3}" type="slidenum">
              <a:rPr lang="en-GB" smtClean="0"/>
              <a:t>‹#›</a:t>
            </a:fld>
            <a:endParaRPr lang="en-GB"/>
          </a:p>
        </p:txBody>
      </p:sp>
    </p:spTree>
    <p:extLst>
      <p:ext uri="{BB962C8B-B14F-4D97-AF65-F5344CB8AC3E}">
        <p14:creationId xmlns:p14="http://schemas.microsoft.com/office/powerpoint/2010/main" val="265684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DC9E6-1881-4462-9AB7-9669194E0388}" type="datetimeFigureOut">
              <a:rPr lang="en-GB" smtClean="0"/>
              <a:t>29/04/2019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167CF5E-547C-44FB-B211-DABA9038B1B3}" type="slidenum">
              <a:rPr lang="en-GB" smtClean="0"/>
              <a:t>‹#›</a:t>
            </a:fld>
            <a:endParaRPr lang="en-GB"/>
          </a:p>
        </p:txBody>
      </p:sp>
    </p:spTree>
    <p:extLst>
      <p:ext uri="{BB962C8B-B14F-4D97-AF65-F5344CB8AC3E}">
        <p14:creationId xmlns:p14="http://schemas.microsoft.com/office/powerpoint/2010/main" val="32077928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86"/>
            <a:ext cx="9143999" cy="5142214"/>
          </a:xfrm>
          <a:prstGeom prst="rect">
            <a:avLst/>
          </a:prstGeom>
        </p:spPr>
      </p:pic>
    </p:spTree>
    <p:extLst>
      <p:ext uri="{BB962C8B-B14F-4D97-AF65-F5344CB8AC3E}">
        <p14:creationId xmlns:p14="http://schemas.microsoft.com/office/powerpoint/2010/main" val="4033387178"/>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938840"/>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32DC9E6-1881-4462-9AB7-9669194E0388}" type="datetimeFigureOut">
              <a:rPr lang="en-GB" smtClean="0"/>
              <a:t>29/04/2019</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167CF5E-547C-44FB-B211-DABA9038B1B3}" type="slidenum">
              <a:rPr lang="en-GB" smtClean="0"/>
              <a:t>‹#›</a:t>
            </a:fld>
            <a:endParaRPr lang="en-GB"/>
          </a:p>
        </p:txBody>
      </p:sp>
    </p:spTree>
    <p:extLst>
      <p:ext uri="{BB962C8B-B14F-4D97-AF65-F5344CB8AC3E}">
        <p14:creationId xmlns:p14="http://schemas.microsoft.com/office/powerpoint/2010/main" val="420479417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google.co.uk/url?sa=i&amp;rct=j&amp;q=&amp;esrc=s&amp;source=images&amp;cd=&amp;cad=rja&amp;uact=8&amp;ved=2ahUKEwiR_sO58OXhAhWGxYUKHY6TC1AQjRx6BAgBEAU&amp;url=/url?sa%3Di%26rct%3Dj%26q%3D%26esrc%3Ds%26source%3Dimages%26cd%3D%26ved%3D%26url%3Dhttps://www.theclewerinitiative.org/durham-diocese%26psig%3DAOvVaw1uULHTLvP0EtSNt3KKIgPK%26ust%3D1556097326778198&amp;psig=AOvVaw1uULHTLvP0EtSNt3KKIgPK&amp;ust=1556097326778198" TargetMode="Externa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www.google.co.uk/url?sa=i&amp;rct=j&amp;q=&amp;esrc=s&amp;source=images&amp;cd=&amp;cad=rja&amp;uact=8&amp;ved=2ahUKEwjmlpDT8OXhAhVNxoUKHSoHC3UQjRx6BAgBEAU&amp;url=https://twitter.com/ncldiocese&amp;psig=AOvVaw0ZnvyloAfulysrFw5cavMb&amp;ust=1556097386040968"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12.xml"/><Relationship Id="rId7" Type="http://schemas.openxmlformats.org/officeDocument/2006/relationships/image" Target="../media/image13.png"/><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www.cefel.org.uk/character"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Layout" Target="../diagrams/layout15.xml"/><Relationship Id="rId7" Type="http://schemas.openxmlformats.org/officeDocument/2006/relationships/image" Target="../media/image23.jpg"/><Relationship Id="rId2" Type="http://schemas.openxmlformats.org/officeDocument/2006/relationships/diagramData" Target="../diagrams/data15.xml"/><Relationship Id="rId1" Type="http://schemas.openxmlformats.org/officeDocument/2006/relationships/slideLayout" Target="../slideLayouts/slideLayout1.xml"/><Relationship Id="rId6" Type="http://schemas.microsoft.com/office/2007/relationships/diagramDrawing" Target="../diagrams/drawing15.xml"/><Relationship Id="rId11" Type="http://schemas.openxmlformats.org/officeDocument/2006/relationships/image" Target="../media/image27.jpg"/><Relationship Id="rId5" Type="http://schemas.openxmlformats.org/officeDocument/2006/relationships/diagramColors" Target="../diagrams/colors15.xml"/><Relationship Id="rId10" Type="http://schemas.openxmlformats.org/officeDocument/2006/relationships/image" Target="../media/image26.jpg"/><Relationship Id="rId4" Type="http://schemas.openxmlformats.org/officeDocument/2006/relationships/diagramQuickStyle" Target="../diagrams/quickStyle15.xml"/><Relationship Id="rId9" Type="http://schemas.openxmlformats.org/officeDocument/2006/relationships/image" Target="../media/image2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28.png"/><Relationship Id="rId2" Type="http://schemas.openxmlformats.org/officeDocument/2006/relationships/diagramData" Target="../diagrams/data16.xml"/><Relationship Id="rId1" Type="http://schemas.openxmlformats.org/officeDocument/2006/relationships/slideLayout" Target="../slideLayouts/slideLayout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5"/>
          <p:cNvSpPr txBox="1">
            <a:spLocks/>
          </p:cNvSpPr>
          <p:nvPr/>
        </p:nvSpPr>
        <p:spPr>
          <a:xfrm>
            <a:off x="566056" y="150544"/>
            <a:ext cx="8391964" cy="3526235"/>
          </a:xfrm>
          <a:prstGeom prst="rect">
            <a:avLst/>
          </a:prstGeom>
        </p:spPr>
        <p:txBody>
          <a:bodyPr vert="horz"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89">
              <a:buNone/>
              <a:defRPr/>
            </a:pPr>
            <a:r>
              <a:rPr lang="en-US" sz="5400" b="1" dirty="0">
                <a:solidFill>
                  <a:srgbClr val="973B8E"/>
                </a:solidFill>
                <a:latin typeface="Arial"/>
                <a:cs typeface="Arial"/>
              </a:rPr>
              <a:t>‘Embracing Change’</a:t>
            </a:r>
          </a:p>
          <a:p>
            <a:pPr marL="0" indent="0" algn="ctr" defTabSz="457189">
              <a:buNone/>
              <a:defRPr/>
            </a:pPr>
            <a:r>
              <a:rPr lang="en-US" sz="3600" dirty="0">
                <a:solidFill>
                  <a:srgbClr val="4A2D72"/>
                </a:solidFill>
                <a:latin typeface="Calibri"/>
                <a:cs typeface="Arial"/>
              </a:rPr>
              <a:t>Rural and Small Schools Conference</a:t>
            </a:r>
          </a:p>
          <a:p>
            <a:pPr marL="0" indent="0" algn="ctr" defTabSz="457189">
              <a:buNone/>
              <a:defRPr/>
            </a:pPr>
            <a:r>
              <a:rPr lang="en-US" sz="3600" dirty="0">
                <a:solidFill>
                  <a:srgbClr val="4A2D72"/>
                </a:solidFill>
                <a:latin typeface="Calibri"/>
                <a:cs typeface="Arial"/>
              </a:rPr>
              <a:t>Dioceses of Durham &amp; Newcastle</a:t>
            </a:r>
          </a:p>
          <a:p>
            <a:pPr marL="0" indent="0" algn="ctr" defTabSz="457189">
              <a:buNone/>
              <a:defRPr/>
            </a:pPr>
            <a:r>
              <a:rPr lang="en-US" sz="3600" dirty="0">
                <a:solidFill>
                  <a:srgbClr val="4A2D72"/>
                </a:solidFill>
                <a:latin typeface="Calibri"/>
                <a:cs typeface="Arial"/>
              </a:rPr>
              <a:t>29 April 2019</a:t>
            </a:r>
          </a:p>
          <a:p>
            <a:pPr marL="0" indent="0" algn="ctr" defTabSz="457189">
              <a:buNone/>
              <a:defRPr/>
            </a:pPr>
            <a:endParaRPr lang="en-US" sz="3000" b="1" dirty="0">
              <a:solidFill>
                <a:srgbClr val="4A2D72"/>
              </a:solidFill>
              <a:latin typeface="Calibri"/>
              <a:cs typeface="Arial"/>
            </a:endParaRPr>
          </a:p>
        </p:txBody>
      </p:sp>
      <p:pic>
        <p:nvPicPr>
          <p:cNvPr id="5" name="Picture 4" descr="Image result for diocese of durham">
            <a:hlinkClick r:id="rId2" tgtFrame="&quot;_blank&quot;"/>
            <a:extLst>
              <a:ext uri="{FF2B5EF4-FFF2-40B4-BE49-F238E27FC236}">
                <a16:creationId xmlns:a16="http://schemas.microsoft.com/office/drawing/2014/main" xmlns="" id="{284FFDFD-B3DC-4C4A-8FEC-B5413DA0D03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15457" y="3325307"/>
            <a:ext cx="2647043" cy="702944"/>
          </a:xfrm>
          <a:prstGeom prst="rect">
            <a:avLst/>
          </a:prstGeom>
          <a:noFill/>
          <a:ln>
            <a:noFill/>
          </a:ln>
        </p:spPr>
      </p:pic>
      <p:pic>
        <p:nvPicPr>
          <p:cNvPr id="7" name="Picture 6" descr="Image result for diocese of newcastle">
            <a:hlinkClick r:id="rId4" tgtFrame="&quot;_blank&quot;"/>
            <a:extLst>
              <a:ext uri="{FF2B5EF4-FFF2-40B4-BE49-F238E27FC236}">
                <a16:creationId xmlns:a16="http://schemas.microsoft.com/office/drawing/2014/main" xmlns="" id="{8A8C01E3-72D8-4369-AED5-5E327C185DA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62335" y="3065689"/>
            <a:ext cx="1122136" cy="1065439"/>
          </a:xfrm>
          <a:prstGeom prst="rect">
            <a:avLst/>
          </a:prstGeom>
          <a:noFill/>
          <a:ln>
            <a:noFill/>
          </a:ln>
        </p:spPr>
      </p:pic>
    </p:spTree>
    <p:extLst>
      <p:ext uri="{BB962C8B-B14F-4D97-AF65-F5344CB8AC3E}">
        <p14:creationId xmlns:p14="http://schemas.microsoft.com/office/powerpoint/2010/main" val="31047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421443"/>
            <a:ext cx="6858000" cy="605045"/>
          </a:xfrm>
        </p:spPr>
        <p:txBody>
          <a:bodyPr>
            <a:normAutofit fontScale="90000"/>
          </a:bodyPr>
          <a:lstStyle/>
          <a:p>
            <a:r>
              <a:rPr lang="en-GB" dirty="0"/>
              <a:t>Purpose</a:t>
            </a:r>
          </a:p>
        </p:txBody>
      </p:sp>
      <p:sp>
        <p:nvSpPr>
          <p:cNvPr id="3" name="Subtitle 2"/>
          <p:cNvSpPr>
            <a:spLocks noGrp="1"/>
          </p:cNvSpPr>
          <p:nvPr>
            <p:ph type="subTitle" idx="1"/>
          </p:nvPr>
        </p:nvSpPr>
        <p:spPr>
          <a:xfrm>
            <a:off x="1143000" y="1446817"/>
            <a:ext cx="6858000" cy="2747624"/>
          </a:xfrm>
        </p:spPr>
        <p:txBody>
          <a:bodyPr>
            <a:normAutofit fontScale="92500" lnSpcReduction="10000"/>
          </a:bodyPr>
          <a:lstStyle/>
          <a:p>
            <a:pPr algn="l"/>
            <a:r>
              <a:rPr lang="en-GB" dirty="0"/>
              <a:t>Our purpose in Education is to enable the children, young people and communities we serve to flourish as they experience education for wisdom, hope, community and dignity and discover life in all its fullness which Jesus offers.</a:t>
            </a:r>
          </a:p>
          <a:p>
            <a:pPr algn="l"/>
            <a:endParaRPr lang="en-GB" dirty="0"/>
          </a:p>
          <a:p>
            <a:pPr algn="l"/>
            <a:r>
              <a:rPr lang="en-GB" dirty="0"/>
              <a:t>Such an education is about </a:t>
            </a:r>
            <a:r>
              <a:rPr lang="en-GB" b="1" dirty="0"/>
              <a:t>people</a:t>
            </a:r>
            <a:r>
              <a:rPr lang="en-GB" dirty="0"/>
              <a:t> and not structures and is fundamentally about people in community.</a:t>
            </a:r>
          </a:p>
          <a:p>
            <a:pPr algn="l"/>
            <a:endParaRPr lang="en-GB" dirty="0"/>
          </a:p>
          <a:p>
            <a:pPr algn="l"/>
            <a:r>
              <a:rPr lang="en-GB" dirty="0"/>
              <a:t>						Nigel Genders</a:t>
            </a:r>
          </a:p>
          <a:p>
            <a:pPr algn="l"/>
            <a:r>
              <a:rPr lang="en-GB" dirty="0"/>
              <a:t>						Chief Education Officer</a:t>
            </a:r>
          </a:p>
        </p:txBody>
      </p:sp>
      <p:pic>
        <p:nvPicPr>
          <p:cNvPr id="4" name="Picture 3"/>
          <p:cNvPicPr>
            <a:picLocks noChangeAspect="1"/>
          </p:cNvPicPr>
          <p:nvPr/>
        </p:nvPicPr>
        <p:blipFill>
          <a:blip r:embed="rId2"/>
          <a:stretch>
            <a:fillRect/>
          </a:stretch>
        </p:blipFill>
        <p:spPr>
          <a:xfrm>
            <a:off x="104769" y="4290793"/>
            <a:ext cx="8934462" cy="676715"/>
          </a:xfrm>
          <a:prstGeom prst="rect">
            <a:avLst/>
          </a:prstGeom>
        </p:spPr>
      </p:pic>
    </p:spTree>
    <p:extLst>
      <p:ext uri="{BB962C8B-B14F-4D97-AF65-F5344CB8AC3E}">
        <p14:creationId xmlns:p14="http://schemas.microsoft.com/office/powerpoint/2010/main" val="2662016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Current positon in Newcastle and Durham</a:t>
            </a:r>
          </a:p>
        </p:txBody>
      </p:sp>
      <p:sp>
        <p:nvSpPr>
          <p:cNvPr id="3" name="Content Placeholder 2"/>
          <p:cNvSpPr>
            <a:spLocks noGrp="1"/>
          </p:cNvSpPr>
          <p:nvPr>
            <p:ph idx="1"/>
          </p:nvPr>
        </p:nvSpPr>
        <p:spPr/>
        <p:txBody>
          <a:bodyPr>
            <a:normAutofit fontScale="92500" lnSpcReduction="20000"/>
          </a:bodyPr>
          <a:lstStyle/>
          <a:p>
            <a:r>
              <a:rPr lang="en-GB" dirty="0"/>
              <a:t>Newcastle:</a:t>
            </a:r>
          </a:p>
          <a:p>
            <a:pPr marL="0" indent="0">
              <a:buNone/>
            </a:pPr>
            <a:r>
              <a:rPr lang="en-GB" dirty="0"/>
              <a:t>Number of schools with less than 200 and ‘Rural’ = 	27</a:t>
            </a:r>
          </a:p>
          <a:p>
            <a:pPr marL="0" indent="0">
              <a:buNone/>
            </a:pPr>
            <a:r>
              <a:rPr lang="en-GB" dirty="0"/>
              <a:t>Number of schools with less than 100 and ‘Rural’ = 	21*</a:t>
            </a:r>
          </a:p>
          <a:p>
            <a:pPr marL="0" indent="0">
              <a:buNone/>
            </a:pPr>
            <a:r>
              <a:rPr lang="en-GB" dirty="0"/>
              <a:t>Number of schools with less than 50 and ‘Rural’ = 	12</a:t>
            </a:r>
          </a:p>
          <a:p>
            <a:pPr marL="0" indent="0">
              <a:buNone/>
            </a:pPr>
            <a:r>
              <a:rPr lang="en-GB" i="1" dirty="0"/>
              <a:t>(*six of these schools are in MATs or Hard Federations)</a:t>
            </a:r>
          </a:p>
          <a:p>
            <a:r>
              <a:rPr lang="en-GB" dirty="0"/>
              <a:t>Durham:</a:t>
            </a:r>
          </a:p>
          <a:p>
            <a:pPr marL="0" indent="0">
              <a:buNone/>
            </a:pPr>
            <a:r>
              <a:rPr lang="en-GB" dirty="0"/>
              <a:t>Number of schools with less than 200 and ‘Rural’ =	14</a:t>
            </a:r>
          </a:p>
          <a:p>
            <a:pPr marL="0" indent="0">
              <a:buNone/>
            </a:pPr>
            <a:r>
              <a:rPr lang="en-GB" dirty="0"/>
              <a:t>Number of schools with less than 100 and ‘Rural’ =	  6*</a:t>
            </a:r>
          </a:p>
          <a:p>
            <a:pPr marL="0" indent="0">
              <a:buNone/>
            </a:pPr>
            <a:r>
              <a:rPr lang="en-GB" dirty="0"/>
              <a:t>Number of schools with less than 50 and ‘Rural’ = 	  0</a:t>
            </a:r>
          </a:p>
          <a:p>
            <a:pPr marL="0" indent="0">
              <a:buNone/>
            </a:pPr>
            <a:r>
              <a:rPr lang="en-GB" i="1" dirty="0"/>
              <a:t>(*five of these schools are in MATs or Hard Federations)</a:t>
            </a:r>
          </a:p>
        </p:txBody>
      </p:sp>
      <p:pic>
        <p:nvPicPr>
          <p:cNvPr id="4" name="Picture 3"/>
          <p:cNvPicPr>
            <a:picLocks noChangeAspect="1"/>
          </p:cNvPicPr>
          <p:nvPr/>
        </p:nvPicPr>
        <p:blipFill>
          <a:blip r:embed="rId2"/>
          <a:stretch>
            <a:fillRect/>
          </a:stretch>
        </p:blipFill>
        <p:spPr>
          <a:xfrm>
            <a:off x="104769" y="4290793"/>
            <a:ext cx="8934462" cy="676715"/>
          </a:xfrm>
          <a:prstGeom prst="rect">
            <a:avLst/>
          </a:prstGeom>
        </p:spPr>
      </p:pic>
    </p:spTree>
    <p:extLst>
      <p:ext uri="{BB962C8B-B14F-4D97-AF65-F5344CB8AC3E}">
        <p14:creationId xmlns:p14="http://schemas.microsoft.com/office/powerpoint/2010/main" val="1772830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are we trying to achieve?</a:t>
            </a:r>
          </a:p>
        </p:txBody>
      </p:sp>
      <p:sp>
        <p:nvSpPr>
          <p:cNvPr id="3" name="Content Placeholder 2"/>
          <p:cNvSpPr>
            <a:spLocks noGrp="1"/>
          </p:cNvSpPr>
          <p:nvPr>
            <p:ph idx="1"/>
          </p:nvPr>
        </p:nvSpPr>
        <p:spPr/>
        <p:txBody>
          <a:bodyPr/>
          <a:lstStyle/>
          <a:p>
            <a:r>
              <a:rPr lang="en-GB" dirty="0"/>
              <a:t>Both Diocesan Boards of Education want to encourage ‘small rural schools’ to work in some form of partnership.</a:t>
            </a:r>
          </a:p>
          <a:p>
            <a:r>
              <a:rPr lang="en-GB" dirty="0"/>
              <a:t>Neither Diocese has a ‘preferred’ structure although the latest report from DFE strongly points towards MATs being the answer.</a:t>
            </a:r>
          </a:p>
          <a:p>
            <a:pPr marL="0" indent="0">
              <a:buNone/>
            </a:pPr>
            <a:endParaRPr lang="en-GB" dirty="0"/>
          </a:p>
          <a:p>
            <a:pPr marL="0" indent="0">
              <a:buNone/>
            </a:pPr>
            <a:endParaRPr lang="en-GB" dirty="0"/>
          </a:p>
        </p:txBody>
      </p:sp>
      <p:pic>
        <p:nvPicPr>
          <p:cNvPr id="4" name="Picture 3"/>
          <p:cNvPicPr>
            <a:picLocks noChangeAspect="1"/>
          </p:cNvPicPr>
          <p:nvPr/>
        </p:nvPicPr>
        <p:blipFill>
          <a:blip r:embed="rId2"/>
          <a:stretch>
            <a:fillRect/>
          </a:stretch>
        </p:blipFill>
        <p:spPr>
          <a:xfrm>
            <a:off x="104769" y="3891643"/>
            <a:ext cx="8934462" cy="676715"/>
          </a:xfrm>
          <a:prstGeom prst="rect">
            <a:avLst/>
          </a:prstGeom>
        </p:spPr>
      </p:pic>
      <p:pic>
        <p:nvPicPr>
          <p:cNvPr id="7" name="Picture 6"/>
          <p:cNvPicPr/>
          <p:nvPr/>
        </p:nvPicPr>
        <p:blipFill rotWithShape="1">
          <a:blip r:embed="rId3"/>
          <a:srcRect l="27673" t="5609" r="27376"/>
          <a:stretch/>
        </p:blipFill>
        <p:spPr bwMode="auto">
          <a:xfrm>
            <a:off x="3894924" y="2917024"/>
            <a:ext cx="1038025" cy="1505714"/>
          </a:xfrm>
          <a:prstGeom prst="rect">
            <a:avLst/>
          </a:prstGeom>
          <a:ln>
            <a:noFill/>
          </a:ln>
          <a:effectLst>
            <a:softEdge rad="3175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645762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are our challenges?</a:t>
            </a:r>
          </a:p>
        </p:txBody>
      </p:sp>
      <p:sp>
        <p:nvSpPr>
          <p:cNvPr id="3" name="Content Placeholder 2"/>
          <p:cNvSpPr>
            <a:spLocks noGrp="1"/>
          </p:cNvSpPr>
          <p:nvPr>
            <p:ph idx="1"/>
          </p:nvPr>
        </p:nvSpPr>
        <p:spPr/>
        <p:txBody>
          <a:bodyPr>
            <a:normAutofit/>
          </a:bodyPr>
          <a:lstStyle/>
          <a:p>
            <a:r>
              <a:rPr lang="en-GB" dirty="0"/>
              <a:t>Challenging budgets</a:t>
            </a:r>
          </a:p>
          <a:p>
            <a:r>
              <a:rPr lang="en-GB" dirty="0"/>
              <a:t>A shortfall in governors</a:t>
            </a:r>
          </a:p>
          <a:p>
            <a:r>
              <a:rPr lang="en-GB" dirty="0"/>
              <a:t>A new Ofsted Framework – Curriculum…</a:t>
            </a:r>
          </a:p>
          <a:p>
            <a:r>
              <a:rPr lang="en-GB" dirty="0"/>
              <a:t>Capacity at middle leadership due to budgets</a:t>
            </a:r>
          </a:p>
          <a:p>
            <a:r>
              <a:rPr lang="en-GB" dirty="0"/>
              <a:t>CPD – cost of supply</a:t>
            </a:r>
          </a:p>
          <a:p>
            <a:r>
              <a:rPr lang="en-GB" dirty="0"/>
              <a:t>Ageing buildings</a:t>
            </a:r>
          </a:p>
          <a:p>
            <a:pPr marL="0" indent="0">
              <a:buNone/>
            </a:pPr>
            <a:r>
              <a:rPr lang="en-GB" b="1" dirty="0">
                <a:solidFill>
                  <a:srgbClr val="FF0000"/>
                </a:solidFill>
              </a:rPr>
              <a:t>However, in Durham 100% of our Rural schools are Good or better and in Newcastle the percentage is 92%.</a:t>
            </a:r>
          </a:p>
          <a:p>
            <a:endParaRPr lang="en-GB" dirty="0"/>
          </a:p>
        </p:txBody>
      </p:sp>
      <p:pic>
        <p:nvPicPr>
          <p:cNvPr id="4" name="Picture 3"/>
          <p:cNvPicPr>
            <a:picLocks noChangeAspect="1"/>
          </p:cNvPicPr>
          <p:nvPr/>
        </p:nvPicPr>
        <p:blipFill>
          <a:blip r:embed="rId2"/>
          <a:stretch>
            <a:fillRect/>
          </a:stretch>
        </p:blipFill>
        <p:spPr>
          <a:xfrm>
            <a:off x="104769" y="4290793"/>
            <a:ext cx="8934462" cy="676715"/>
          </a:xfrm>
          <a:prstGeom prst="rect">
            <a:avLst/>
          </a:prstGeom>
        </p:spPr>
      </p:pic>
    </p:spTree>
    <p:extLst>
      <p:ext uri="{BB962C8B-B14F-4D97-AF65-F5344CB8AC3E}">
        <p14:creationId xmlns:p14="http://schemas.microsoft.com/office/powerpoint/2010/main" val="2389684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Commitment to Rural Education</a:t>
            </a:r>
          </a:p>
        </p:txBody>
      </p:sp>
      <p:sp>
        <p:nvSpPr>
          <p:cNvPr id="3" name="Content Placeholder 2"/>
          <p:cNvSpPr>
            <a:spLocks noGrp="1"/>
          </p:cNvSpPr>
          <p:nvPr>
            <p:ph idx="1"/>
          </p:nvPr>
        </p:nvSpPr>
        <p:spPr/>
        <p:txBody>
          <a:bodyPr>
            <a:normAutofit/>
          </a:bodyPr>
          <a:lstStyle/>
          <a:p>
            <a:r>
              <a:rPr lang="en-GB" dirty="0"/>
              <a:t>Newcastle Board of Education NDBE and Durham Board DDBE have made a commitment to support Rural Schools.</a:t>
            </a:r>
          </a:p>
          <a:p>
            <a:r>
              <a:rPr lang="en-GB" dirty="0"/>
              <a:t>Bishop Christine and Bishop Paul have both expressed how important it is that we continue to serve our Rural communities in the most effective ways possible encouraging communities to work together.</a:t>
            </a:r>
          </a:p>
          <a:p>
            <a:r>
              <a:rPr lang="en-GB" dirty="0"/>
              <a:t>The JET working with DDMAT (Durham Diocesan Multi Academy Trust) will be investing £30,000 of resource over the coming twelve months to all C of E Schools to support schools to develop their own curriculum which is effective to their local community – this includes </a:t>
            </a:r>
            <a:r>
              <a:rPr lang="en-GB" i="1" dirty="0"/>
              <a:t>rural schools.</a:t>
            </a:r>
            <a:endParaRPr lang="en-GB" dirty="0"/>
          </a:p>
        </p:txBody>
      </p:sp>
      <p:pic>
        <p:nvPicPr>
          <p:cNvPr id="4" name="Picture 3"/>
          <p:cNvPicPr>
            <a:picLocks noChangeAspect="1"/>
          </p:cNvPicPr>
          <p:nvPr/>
        </p:nvPicPr>
        <p:blipFill>
          <a:blip r:embed="rId2"/>
          <a:stretch>
            <a:fillRect/>
          </a:stretch>
        </p:blipFill>
        <p:spPr>
          <a:xfrm>
            <a:off x="104769" y="4290793"/>
            <a:ext cx="8934462" cy="676715"/>
          </a:xfrm>
          <a:prstGeom prst="rect">
            <a:avLst/>
          </a:prstGeom>
        </p:spPr>
      </p:pic>
    </p:spTree>
    <p:extLst>
      <p:ext uri="{BB962C8B-B14F-4D97-AF65-F5344CB8AC3E}">
        <p14:creationId xmlns:p14="http://schemas.microsoft.com/office/powerpoint/2010/main" val="3523309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Hard Federations / Multi Academy Trusts / Local Authorities</a:t>
            </a:r>
          </a:p>
        </p:txBody>
      </p:sp>
      <p:sp>
        <p:nvSpPr>
          <p:cNvPr id="3" name="Content Placeholder 2"/>
          <p:cNvSpPr>
            <a:spLocks noGrp="1"/>
          </p:cNvSpPr>
          <p:nvPr>
            <p:ph idx="1"/>
          </p:nvPr>
        </p:nvSpPr>
        <p:spPr/>
        <p:txBody>
          <a:bodyPr>
            <a:normAutofit/>
          </a:bodyPr>
          <a:lstStyle/>
          <a:p>
            <a:r>
              <a:rPr lang="en-GB" dirty="0"/>
              <a:t>The Church of England in the North East now supports the education of 33,000 children in its 103 schools and 4 mixed multi academy trusts.</a:t>
            </a:r>
          </a:p>
          <a:p>
            <a:r>
              <a:rPr lang="en-GB" dirty="0"/>
              <a:t>Between us we have a network of Teaching Schools; NLE’s; LLE’s and access to a number of consultants.</a:t>
            </a:r>
          </a:p>
          <a:p>
            <a:r>
              <a:rPr lang="en-GB" dirty="0"/>
              <a:t>Strong relationships with our LA’s where they are supportive of our work.</a:t>
            </a:r>
          </a:p>
          <a:p>
            <a:r>
              <a:rPr lang="en-GB" dirty="0"/>
              <a:t>Huge opportunities for </a:t>
            </a:r>
            <a:r>
              <a:rPr lang="en-GB" i="1" dirty="0"/>
              <a:t>real </a:t>
            </a:r>
            <a:r>
              <a:rPr lang="en-GB" dirty="0"/>
              <a:t>collaboration with not just ourselves but others.</a:t>
            </a:r>
          </a:p>
        </p:txBody>
      </p:sp>
      <p:pic>
        <p:nvPicPr>
          <p:cNvPr id="4" name="Picture 3"/>
          <p:cNvPicPr>
            <a:picLocks noChangeAspect="1"/>
          </p:cNvPicPr>
          <p:nvPr/>
        </p:nvPicPr>
        <p:blipFill>
          <a:blip r:embed="rId2"/>
          <a:stretch>
            <a:fillRect/>
          </a:stretch>
        </p:blipFill>
        <p:spPr>
          <a:xfrm>
            <a:off x="104769" y="4290793"/>
            <a:ext cx="8934462" cy="676715"/>
          </a:xfrm>
          <a:prstGeom prst="rect">
            <a:avLst/>
          </a:prstGeom>
        </p:spPr>
      </p:pic>
    </p:spTree>
    <p:extLst>
      <p:ext uri="{BB962C8B-B14F-4D97-AF65-F5344CB8AC3E}">
        <p14:creationId xmlns:p14="http://schemas.microsoft.com/office/powerpoint/2010/main" val="159350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43289"/>
            <a:ext cx="7886700" cy="3389433"/>
          </a:xfrm>
        </p:spPr>
        <p:txBody>
          <a:bodyPr>
            <a:normAutofit/>
          </a:bodyPr>
          <a:lstStyle/>
          <a:p>
            <a:r>
              <a:rPr lang="en-GB" dirty="0"/>
              <a:t>Curriculum work over the coming twelve months</a:t>
            </a:r>
          </a:p>
          <a:p>
            <a:r>
              <a:rPr lang="en-GB" dirty="0"/>
              <a:t>Support for schools who wish to explore ‘structures’</a:t>
            </a:r>
          </a:p>
          <a:p>
            <a:r>
              <a:rPr lang="en-GB" dirty="0"/>
              <a:t>Pilots supported by the JET for working together</a:t>
            </a:r>
          </a:p>
          <a:p>
            <a:r>
              <a:rPr lang="en-GB" dirty="0"/>
              <a:t>Support for middle leadership – access to CPD</a:t>
            </a:r>
          </a:p>
          <a:p>
            <a:r>
              <a:rPr lang="en-GB" dirty="0"/>
              <a:t>Growing Faith – renewed links between parish; school and home</a:t>
            </a:r>
          </a:p>
          <a:p>
            <a:r>
              <a:rPr lang="en-GB" dirty="0"/>
              <a:t>National Networks to learn from others</a:t>
            </a:r>
          </a:p>
        </p:txBody>
      </p:sp>
      <p:sp>
        <p:nvSpPr>
          <p:cNvPr id="4" name="Title 1"/>
          <p:cNvSpPr>
            <a:spLocks noGrp="1"/>
          </p:cNvSpPr>
          <p:nvPr>
            <p:ph type="title"/>
          </p:nvPr>
        </p:nvSpPr>
        <p:spPr>
          <a:xfrm>
            <a:off x="628650" y="273844"/>
            <a:ext cx="7886700" cy="994172"/>
          </a:xfrm>
        </p:spPr>
        <p:txBody>
          <a:bodyPr/>
          <a:lstStyle/>
          <a:p>
            <a:r>
              <a:rPr lang="en-GB" dirty="0"/>
              <a:t>What next?</a:t>
            </a:r>
          </a:p>
        </p:txBody>
      </p:sp>
      <p:pic>
        <p:nvPicPr>
          <p:cNvPr id="5" name="Picture 4"/>
          <p:cNvPicPr>
            <a:picLocks noChangeAspect="1"/>
          </p:cNvPicPr>
          <p:nvPr/>
        </p:nvPicPr>
        <p:blipFill>
          <a:blip r:embed="rId2"/>
          <a:stretch>
            <a:fillRect/>
          </a:stretch>
        </p:blipFill>
        <p:spPr>
          <a:xfrm>
            <a:off x="104769" y="4290793"/>
            <a:ext cx="8934462" cy="676715"/>
          </a:xfrm>
          <a:prstGeom prst="rect">
            <a:avLst/>
          </a:prstGeom>
        </p:spPr>
      </p:pic>
    </p:spTree>
    <p:extLst>
      <p:ext uri="{BB962C8B-B14F-4D97-AF65-F5344CB8AC3E}">
        <p14:creationId xmlns:p14="http://schemas.microsoft.com/office/powerpoint/2010/main" val="2146389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Theology of small:</a:t>
            </a:r>
          </a:p>
        </p:txBody>
      </p:sp>
      <p:sp>
        <p:nvSpPr>
          <p:cNvPr id="3" name="Content Placeholder 2"/>
          <p:cNvSpPr>
            <a:spLocks noGrp="1"/>
          </p:cNvSpPr>
          <p:nvPr>
            <p:ph idx="1"/>
          </p:nvPr>
        </p:nvSpPr>
        <p:spPr/>
        <p:txBody>
          <a:bodyPr/>
          <a:lstStyle/>
          <a:p>
            <a:r>
              <a:rPr lang="en-GB" dirty="0"/>
              <a:t>God consistently raises up the small and places the outsider in the centre of the narrative of salvation.</a:t>
            </a:r>
          </a:p>
          <a:p>
            <a:r>
              <a:rPr lang="en-GB" dirty="0"/>
              <a:t>The youngest son is called to be king, the smallest town is the setting for the greatest of events.</a:t>
            </a:r>
          </a:p>
          <a:p>
            <a:r>
              <a:rPr lang="en-GB" dirty="0"/>
              <a:t>God chooses the small, the little, the despised and the humble and reveals them to be more significant than the things that the world praises for being great and mighty.</a:t>
            </a:r>
          </a:p>
        </p:txBody>
      </p:sp>
      <p:pic>
        <p:nvPicPr>
          <p:cNvPr id="4" name="Picture 3"/>
          <p:cNvPicPr>
            <a:picLocks noChangeAspect="1"/>
          </p:cNvPicPr>
          <p:nvPr/>
        </p:nvPicPr>
        <p:blipFill>
          <a:blip r:embed="rId2"/>
          <a:stretch>
            <a:fillRect/>
          </a:stretch>
        </p:blipFill>
        <p:spPr>
          <a:xfrm>
            <a:off x="104769" y="4290793"/>
            <a:ext cx="8934462" cy="676715"/>
          </a:xfrm>
          <a:prstGeom prst="rect">
            <a:avLst/>
          </a:prstGeom>
        </p:spPr>
      </p:pic>
    </p:spTree>
    <p:extLst>
      <p:ext uri="{BB962C8B-B14F-4D97-AF65-F5344CB8AC3E}">
        <p14:creationId xmlns:p14="http://schemas.microsoft.com/office/powerpoint/2010/main" val="1756847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62625737"/>
              </p:ext>
            </p:extLst>
          </p:nvPr>
        </p:nvGraphicFramePr>
        <p:xfrm>
          <a:off x="168614" y="376137"/>
          <a:ext cx="3274978" cy="379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xmlns="" id="{7E4A2429-7AD1-45D0-9A65-FA967B83E197}"/>
              </a:ext>
            </a:extLst>
          </p:cNvPr>
          <p:cNvGrpSpPr/>
          <p:nvPr/>
        </p:nvGrpSpPr>
        <p:grpSpPr>
          <a:xfrm>
            <a:off x="3738664" y="162130"/>
            <a:ext cx="5139448" cy="577173"/>
            <a:chOff x="0" y="0"/>
            <a:chExt cx="3274978" cy="3651766"/>
          </a:xfrm>
          <a:solidFill>
            <a:schemeClr val="accent2">
              <a:lumMod val="75000"/>
            </a:schemeClr>
          </a:solidFill>
        </p:grpSpPr>
        <p:sp>
          <p:nvSpPr>
            <p:cNvPr id="4" name="Rectangle: Rounded Corners 3">
              <a:extLst>
                <a:ext uri="{FF2B5EF4-FFF2-40B4-BE49-F238E27FC236}">
                  <a16:creationId xmlns:a16="http://schemas.microsoft.com/office/drawing/2014/main" xmlns="" id="{A424A2F6-5F5A-441C-A4DD-CD5062005DAA}"/>
                </a:ext>
              </a:extLst>
            </p:cNvPr>
            <p:cNvSpPr/>
            <p:nvPr/>
          </p:nvSpPr>
          <p:spPr>
            <a:xfrm>
              <a:off x="0" y="0"/>
              <a:ext cx="3274978" cy="365176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xmlns="" id="{8600FF66-795D-4AF9-A2C1-2F9B6E1BC4AC}"/>
                </a:ext>
              </a:extLst>
            </p:cNvPr>
            <p:cNvSpPr txBox="1"/>
            <p:nvPr/>
          </p:nvSpPr>
          <p:spPr>
            <a:xfrm>
              <a:off x="95921" y="95921"/>
              <a:ext cx="3083136" cy="34599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algn="ctr" defTabSz="1244600">
                <a:lnSpc>
                  <a:spcPct val="90000"/>
                </a:lnSpc>
                <a:spcBef>
                  <a:spcPct val="0"/>
                </a:spcBef>
                <a:spcAft>
                  <a:spcPct val="35000"/>
                </a:spcAft>
                <a:buNone/>
              </a:pPr>
              <a:r>
                <a:rPr lang="en-GB" sz="2400" b="1" kern="1200" dirty="0"/>
                <a:t>2019-2021 funded for 2 years</a:t>
              </a:r>
              <a:endParaRPr lang="en-GB" kern="1200" dirty="0"/>
            </a:p>
          </p:txBody>
        </p:sp>
      </p:grpSp>
      <p:grpSp>
        <p:nvGrpSpPr>
          <p:cNvPr id="6" name="Group 5">
            <a:extLst>
              <a:ext uri="{FF2B5EF4-FFF2-40B4-BE49-F238E27FC236}">
                <a16:creationId xmlns:a16="http://schemas.microsoft.com/office/drawing/2014/main" xmlns="" id="{0F8F0DD3-E0EE-4978-A544-7BD0E5ABF9AE}"/>
              </a:ext>
            </a:extLst>
          </p:cNvPr>
          <p:cNvGrpSpPr/>
          <p:nvPr/>
        </p:nvGrpSpPr>
        <p:grpSpPr>
          <a:xfrm>
            <a:off x="3738664" y="802344"/>
            <a:ext cx="5139448" cy="726330"/>
            <a:chOff x="0" y="0"/>
            <a:chExt cx="3274978" cy="3651766"/>
          </a:xfrm>
          <a:solidFill>
            <a:schemeClr val="accent2">
              <a:lumMod val="75000"/>
            </a:schemeClr>
          </a:solidFill>
        </p:grpSpPr>
        <p:sp>
          <p:nvSpPr>
            <p:cNvPr id="7" name="Rectangle: Rounded Corners 6">
              <a:extLst>
                <a:ext uri="{FF2B5EF4-FFF2-40B4-BE49-F238E27FC236}">
                  <a16:creationId xmlns:a16="http://schemas.microsoft.com/office/drawing/2014/main" xmlns="" id="{6C120C9D-793F-4229-8FCC-A560C0F760D6}"/>
                </a:ext>
              </a:extLst>
            </p:cNvPr>
            <p:cNvSpPr/>
            <p:nvPr/>
          </p:nvSpPr>
          <p:spPr>
            <a:xfrm>
              <a:off x="0" y="0"/>
              <a:ext cx="3274978" cy="365176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xmlns="" id="{1F4C1964-1606-4E3B-BE6E-CF329684A715}"/>
                </a:ext>
              </a:extLst>
            </p:cNvPr>
            <p:cNvSpPr txBox="1"/>
            <p:nvPr/>
          </p:nvSpPr>
          <p:spPr>
            <a:xfrm>
              <a:off x="95921" y="95923"/>
              <a:ext cx="3083136" cy="34599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algn="ctr" defTabSz="1244600">
                <a:lnSpc>
                  <a:spcPct val="90000"/>
                </a:lnSpc>
                <a:spcBef>
                  <a:spcPct val="0"/>
                </a:spcBef>
                <a:spcAft>
                  <a:spcPct val="35000"/>
                </a:spcAft>
                <a:buNone/>
              </a:pPr>
              <a:r>
                <a:rPr lang="en-GB" sz="2400" b="1" kern="1200" dirty="0"/>
                <a:t>Partnership between CEFEL, CCT, #iwill, Apple Education</a:t>
              </a:r>
              <a:endParaRPr lang="en-GB" kern="1200" dirty="0"/>
            </a:p>
          </p:txBody>
        </p:sp>
      </p:grpSp>
      <p:grpSp>
        <p:nvGrpSpPr>
          <p:cNvPr id="9" name="Group 8">
            <a:extLst>
              <a:ext uri="{FF2B5EF4-FFF2-40B4-BE49-F238E27FC236}">
                <a16:creationId xmlns:a16="http://schemas.microsoft.com/office/drawing/2014/main" xmlns="" id="{1195AB58-4229-4058-A3E1-43992EF0AF49}"/>
              </a:ext>
            </a:extLst>
          </p:cNvPr>
          <p:cNvGrpSpPr/>
          <p:nvPr/>
        </p:nvGrpSpPr>
        <p:grpSpPr>
          <a:xfrm>
            <a:off x="3738664" y="1601824"/>
            <a:ext cx="5139448" cy="726330"/>
            <a:chOff x="0" y="0"/>
            <a:chExt cx="3274978" cy="3651766"/>
          </a:xfrm>
          <a:solidFill>
            <a:schemeClr val="accent2">
              <a:lumMod val="75000"/>
            </a:schemeClr>
          </a:solidFill>
        </p:grpSpPr>
        <p:sp>
          <p:nvSpPr>
            <p:cNvPr id="10" name="Rectangle: Rounded Corners 9">
              <a:extLst>
                <a:ext uri="{FF2B5EF4-FFF2-40B4-BE49-F238E27FC236}">
                  <a16:creationId xmlns:a16="http://schemas.microsoft.com/office/drawing/2014/main" xmlns="" id="{B7D2E4D2-DB03-4417-96F7-8611CA7AD10A}"/>
                </a:ext>
              </a:extLst>
            </p:cNvPr>
            <p:cNvSpPr/>
            <p:nvPr/>
          </p:nvSpPr>
          <p:spPr>
            <a:xfrm>
              <a:off x="0" y="0"/>
              <a:ext cx="3274978" cy="365176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xmlns="" id="{1B369406-7945-422B-AC91-A18421CBED07}"/>
                </a:ext>
              </a:extLst>
            </p:cNvPr>
            <p:cNvSpPr txBox="1"/>
            <p:nvPr/>
          </p:nvSpPr>
          <p:spPr>
            <a:xfrm>
              <a:off x="95921" y="95921"/>
              <a:ext cx="3083136" cy="34599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algn="ctr" defTabSz="1244600">
                <a:lnSpc>
                  <a:spcPct val="90000"/>
                </a:lnSpc>
                <a:spcBef>
                  <a:spcPct val="0"/>
                </a:spcBef>
                <a:spcAft>
                  <a:spcPct val="35000"/>
                </a:spcAft>
                <a:buNone/>
              </a:pPr>
              <a:r>
                <a:rPr lang="en-GB" sz="2400" b="1" dirty="0"/>
                <a:t>4</a:t>
              </a:r>
              <a:r>
                <a:rPr lang="en-GB" sz="2400" b="1" kern="1200" dirty="0"/>
                <a:t> x 0.5 day facilitated in-school network sessions per year</a:t>
              </a:r>
              <a:endParaRPr lang="en-GB" kern="1200" dirty="0"/>
            </a:p>
          </p:txBody>
        </p:sp>
      </p:grpSp>
      <p:grpSp>
        <p:nvGrpSpPr>
          <p:cNvPr id="12" name="Group 11">
            <a:extLst>
              <a:ext uri="{FF2B5EF4-FFF2-40B4-BE49-F238E27FC236}">
                <a16:creationId xmlns:a16="http://schemas.microsoft.com/office/drawing/2014/main" xmlns="" id="{3CB957A5-315A-4782-9193-5A95884A1B55}"/>
              </a:ext>
            </a:extLst>
          </p:cNvPr>
          <p:cNvGrpSpPr/>
          <p:nvPr/>
        </p:nvGrpSpPr>
        <p:grpSpPr>
          <a:xfrm>
            <a:off x="3738664" y="2401304"/>
            <a:ext cx="5139448" cy="726330"/>
            <a:chOff x="0" y="0"/>
            <a:chExt cx="3274978" cy="3651766"/>
          </a:xfrm>
          <a:solidFill>
            <a:schemeClr val="accent2">
              <a:lumMod val="75000"/>
            </a:schemeClr>
          </a:solidFill>
        </p:grpSpPr>
        <p:sp>
          <p:nvSpPr>
            <p:cNvPr id="13" name="Rectangle: Rounded Corners 12">
              <a:extLst>
                <a:ext uri="{FF2B5EF4-FFF2-40B4-BE49-F238E27FC236}">
                  <a16:creationId xmlns:a16="http://schemas.microsoft.com/office/drawing/2014/main" xmlns="" id="{A995AF71-ADCF-4621-B26A-D576DA87A119}"/>
                </a:ext>
              </a:extLst>
            </p:cNvPr>
            <p:cNvSpPr/>
            <p:nvPr/>
          </p:nvSpPr>
          <p:spPr>
            <a:xfrm>
              <a:off x="0" y="0"/>
              <a:ext cx="3274978" cy="365176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xmlns="" id="{F1E48B78-0DB1-42CA-A175-8C0B9C74A892}"/>
                </a:ext>
              </a:extLst>
            </p:cNvPr>
            <p:cNvSpPr txBox="1"/>
            <p:nvPr/>
          </p:nvSpPr>
          <p:spPr>
            <a:xfrm>
              <a:off x="95921" y="95921"/>
              <a:ext cx="3083136" cy="34599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algn="ctr" defTabSz="1244600">
                <a:lnSpc>
                  <a:spcPct val="90000"/>
                </a:lnSpc>
                <a:spcBef>
                  <a:spcPct val="0"/>
                </a:spcBef>
                <a:spcAft>
                  <a:spcPct val="35000"/>
                </a:spcAft>
                <a:buNone/>
              </a:pPr>
              <a:r>
                <a:rPr lang="en-GB" sz="2000" b="1" dirty="0"/>
                <a:t>Expert webinars &amp; national connections with other rural settings</a:t>
              </a:r>
              <a:endParaRPr lang="en-GB" sz="1600" kern="1200" dirty="0"/>
            </a:p>
          </p:txBody>
        </p:sp>
      </p:grpSp>
      <p:grpSp>
        <p:nvGrpSpPr>
          <p:cNvPr id="16" name="Group 15">
            <a:extLst>
              <a:ext uri="{FF2B5EF4-FFF2-40B4-BE49-F238E27FC236}">
                <a16:creationId xmlns:a16="http://schemas.microsoft.com/office/drawing/2014/main" xmlns="" id="{570DC1E9-DF2C-4D27-9A0F-61DB74FD2B95}"/>
              </a:ext>
            </a:extLst>
          </p:cNvPr>
          <p:cNvGrpSpPr/>
          <p:nvPr/>
        </p:nvGrpSpPr>
        <p:grpSpPr>
          <a:xfrm>
            <a:off x="3738664" y="3200783"/>
            <a:ext cx="5139448" cy="891319"/>
            <a:chOff x="0" y="0"/>
            <a:chExt cx="3274978" cy="3651766"/>
          </a:xfrm>
          <a:solidFill>
            <a:schemeClr val="accent2">
              <a:lumMod val="75000"/>
            </a:schemeClr>
          </a:solidFill>
        </p:grpSpPr>
        <p:sp>
          <p:nvSpPr>
            <p:cNvPr id="17" name="Rectangle: Rounded Corners 16">
              <a:extLst>
                <a:ext uri="{FF2B5EF4-FFF2-40B4-BE49-F238E27FC236}">
                  <a16:creationId xmlns:a16="http://schemas.microsoft.com/office/drawing/2014/main" xmlns="" id="{33179191-C292-47E1-A492-C05C55C059EB}"/>
                </a:ext>
              </a:extLst>
            </p:cNvPr>
            <p:cNvSpPr/>
            <p:nvPr/>
          </p:nvSpPr>
          <p:spPr>
            <a:xfrm>
              <a:off x="0" y="0"/>
              <a:ext cx="3274978" cy="365176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xmlns="" id="{FD9AAD40-264A-49FF-B6AC-D6C5A47DCF57}"/>
                </a:ext>
              </a:extLst>
            </p:cNvPr>
            <p:cNvSpPr txBox="1"/>
            <p:nvPr/>
          </p:nvSpPr>
          <p:spPr>
            <a:xfrm>
              <a:off x="95921" y="95921"/>
              <a:ext cx="3083136" cy="34599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algn="ctr" defTabSz="1244600">
                <a:lnSpc>
                  <a:spcPct val="90000"/>
                </a:lnSpc>
                <a:spcBef>
                  <a:spcPct val="0"/>
                </a:spcBef>
                <a:spcAft>
                  <a:spcPct val="35000"/>
                </a:spcAft>
                <a:buNone/>
              </a:pPr>
              <a:r>
                <a:rPr lang="en-GB" sz="2400" b="1" kern="1200" dirty="0"/>
                <a:t>Individual schools and MATs, </a:t>
              </a:r>
            </a:p>
            <a:p>
              <a:pPr marL="0" lvl="0" algn="ctr" defTabSz="1244600">
                <a:lnSpc>
                  <a:spcPct val="90000"/>
                </a:lnSpc>
                <a:spcBef>
                  <a:spcPct val="0"/>
                </a:spcBef>
                <a:spcAft>
                  <a:spcPct val="35000"/>
                </a:spcAft>
                <a:buNone/>
              </a:pPr>
              <a:r>
                <a:rPr lang="en-GB" sz="2400" b="1" kern="1200" dirty="0"/>
                <a:t>Church and Community schools</a:t>
              </a:r>
              <a:endParaRPr lang="en-GB" kern="1200" dirty="0"/>
            </a:p>
          </p:txBody>
        </p:sp>
      </p:grpSp>
    </p:spTree>
    <p:extLst>
      <p:ext uri="{BB962C8B-B14F-4D97-AF65-F5344CB8AC3E}">
        <p14:creationId xmlns:p14="http://schemas.microsoft.com/office/powerpoint/2010/main" val="283973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58482597"/>
              </p:ext>
            </p:extLst>
          </p:nvPr>
        </p:nvGraphicFramePr>
        <p:xfrm>
          <a:off x="1524000" y="539750"/>
          <a:ext cx="6096000" cy="4382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744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62524305"/>
              </p:ext>
            </p:extLst>
          </p:nvPr>
        </p:nvGraphicFramePr>
        <p:xfrm>
          <a:off x="1539498" y="19878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847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718222392"/>
              </p:ext>
            </p:extLst>
          </p:nvPr>
        </p:nvGraphicFramePr>
        <p:xfrm>
          <a:off x="531538" y="843064"/>
          <a:ext cx="8201851" cy="3296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itle 5">
            <a:extLst>
              <a:ext uri="{FF2B5EF4-FFF2-40B4-BE49-F238E27FC236}">
                <a16:creationId xmlns:a16="http://schemas.microsoft.com/office/drawing/2014/main" xmlns="" id="{2D2ADCD0-D779-4FAA-AC2D-05FA2C9C9289}"/>
              </a:ext>
            </a:extLst>
          </p:cNvPr>
          <p:cNvSpPr txBox="1">
            <a:spLocks/>
          </p:cNvSpPr>
          <p:nvPr/>
        </p:nvSpPr>
        <p:spPr>
          <a:xfrm>
            <a:off x="531537" y="110304"/>
            <a:ext cx="8201852" cy="329665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lang="en-GB" sz="2000" b="1" dirty="0">
                <a:solidFill>
                  <a:schemeClr val="bg2">
                    <a:lumMod val="75000"/>
                  </a:schemeClr>
                </a:solidFill>
                <a:latin typeface="Arial"/>
                <a:cs typeface="Arial"/>
              </a:rPr>
              <a:t>The Church of England Foundation </a:t>
            </a:r>
          </a:p>
          <a:p>
            <a:pPr marL="0" marR="0" lvl="0" indent="0" defTabSz="457200" rtl="0" eaLnBrk="1" fontAlgn="auto" latinLnBrk="0" hangingPunct="1">
              <a:lnSpc>
                <a:spcPct val="100000"/>
              </a:lnSpc>
              <a:spcBef>
                <a:spcPct val="20000"/>
              </a:spcBef>
              <a:spcAft>
                <a:spcPts val="0"/>
              </a:spcAft>
              <a:buClrTx/>
              <a:buSzTx/>
              <a:buFont typeface="Arial"/>
              <a:buNone/>
              <a:tabLst/>
              <a:defRPr/>
            </a:pPr>
            <a:r>
              <a:rPr lang="en-GB" sz="2000" b="1" dirty="0">
                <a:solidFill>
                  <a:schemeClr val="bg2">
                    <a:lumMod val="75000"/>
                  </a:schemeClr>
                </a:solidFill>
                <a:latin typeface="Arial"/>
                <a:cs typeface="Arial"/>
              </a:rPr>
              <a:t>for Educational Leadership’s</a:t>
            </a:r>
            <a:r>
              <a:rPr kumimoji="0" lang="en-GB" sz="2000" b="1" i="0" u="none" strike="noStrike" kern="1200" cap="none" spc="0" normalizeH="0" baseline="0" noProof="0" dirty="0">
                <a:ln>
                  <a:noFill/>
                </a:ln>
                <a:solidFill>
                  <a:schemeClr val="bg2">
                    <a:lumMod val="75000"/>
                  </a:schemeClr>
                </a:solidFill>
                <a:effectLst/>
                <a:uLnTx/>
                <a:uFillTx/>
                <a:latin typeface="Arial"/>
                <a:ea typeface="+mn-ea"/>
                <a:cs typeface="Arial"/>
              </a:rPr>
              <a:t> mission is:</a:t>
            </a:r>
            <a:endParaRPr kumimoji="0" lang="en-US" sz="1800" i="1" u="none" strike="noStrike" kern="1200" cap="none" spc="0" normalizeH="0" baseline="0" noProof="0" dirty="0">
              <a:ln>
                <a:noFill/>
              </a:ln>
              <a:solidFill>
                <a:schemeClr val="bg2">
                  <a:lumMod val="75000"/>
                </a:schemeClr>
              </a:solidFill>
              <a:effectLst/>
              <a:uLnTx/>
              <a:uFillTx/>
              <a:latin typeface="Arial"/>
              <a:ea typeface="+mn-ea"/>
              <a:cs typeface="Arial"/>
            </a:endParaRPr>
          </a:p>
        </p:txBody>
      </p:sp>
    </p:spTree>
    <p:extLst>
      <p:ext uri="{BB962C8B-B14F-4D97-AF65-F5344CB8AC3E}">
        <p14:creationId xmlns:p14="http://schemas.microsoft.com/office/powerpoint/2010/main" val="271830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674D66E-CF37-4993-96F6-5AC140D77E65}"/>
              </a:ext>
            </a:extLst>
          </p:cNvPr>
          <p:cNvSpPr/>
          <p:nvPr/>
        </p:nvSpPr>
        <p:spPr>
          <a:xfrm>
            <a:off x="278296" y="0"/>
            <a:ext cx="8865704" cy="4174476"/>
          </a:xfrm>
          <a:prstGeom prst="rect">
            <a:avLst/>
          </a:prstGeom>
          <a:solidFill>
            <a:schemeClr val="bg1"/>
          </a:solidFill>
        </p:spPr>
        <p:txBody>
          <a:bodyPr wrap="square">
            <a:spAutoFit/>
          </a:bodyPr>
          <a:lstStyle/>
          <a:p>
            <a:pPr algn="ctr">
              <a:lnSpc>
                <a:spcPct val="107000"/>
              </a:lnSpc>
              <a:spcAft>
                <a:spcPts val="800"/>
              </a:spcAft>
            </a:pPr>
            <a:r>
              <a:rPr lang="en-GB" sz="3600" b="1" dirty="0">
                <a:latin typeface="Arial" panose="020B0604020202020204" pitchFamily="34" charset="0"/>
                <a:ea typeface="Calibri" panose="020F0502020204030204" pitchFamily="34" charset="0"/>
                <a:cs typeface="Arial" panose="020B0604020202020204" pitchFamily="34" charset="0"/>
              </a:rPr>
              <a:t>Called:</a:t>
            </a:r>
            <a:r>
              <a:rPr lang="en-GB" sz="3600" dirty="0">
                <a:latin typeface="Arial" panose="020B0604020202020204" pitchFamily="34" charset="0"/>
                <a:ea typeface="Calibri" panose="020F0502020204030204" pitchFamily="34" charset="0"/>
                <a:cs typeface="Arial" panose="020B0604020202020204" pitchFamily="34" charset="0"/>
              </a:rPr>
              <a:t> </a:t>
            </a:r>
            <a:endParaRPr lang="en-GB" sz="1100"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“Leaders who are called can articulate a strong sense of </a:t>
            </a:r>
            <a:r>
              <a:rPr lang="en-GB" sz="3200" b="1" dirty="0">
                <a:latin typeface="Arial" panose="020B0604020202020204" pitchFamily="34" charset="0"/>
                <a:ea typeface="Calibri" panose="020F0502020204030204" pitchFamily="34" charset="0"/>
                <a:cs typeface="Arial" panose="020B0604020202020204" pitchFamily="34" charset="0"/>
              </a:rPr>
              <a:t>personal vocation</a:t>
            </a:r>
            <a:r>
              <a:rPr lang="en-GB" sz="32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to their role, and demonstrate this through their </a:t>
            </a:r>
            <a:r>
              <a:rPr lang="en-GB" sz="2400" b="1" dirty="0">
                <a:latin typeface="Arial" panose="020B0604020202020204" pitchFamily="34" charset="0"/>
                <a:ea typeface="Calibri" panose="020F0502020204030204" pitchFamily="34" charset="0"/>
                <a:cs typeface="Arial" panose="020B0604020202020204" pitchFamily="34" charset="0"/>
              </a:rPr>
              <a:t>words, actions and decision making</a:t>
            </a:r>
            <a:r>
              <a:rPr lang="en-GB" dirty="0">
                <a:latin typeface="Arial" panose="020B0604020202020204" pitchFamily="34" charset="0"/>
                <a:ea typeface="Calibri" panose="020F0502020204030204" pitchFamily="34" charset="0"/>
                <a:cs typeface="Arial" panose="020B0604020202020204" pitchFamily="34" charset="0"/>
              </a:rPr>
              <a:t>, exemplifying a strong moral purpose, </a:t>
            </a:r>
            <a:r>
              <a:rPr lang="en-GB" sz="3200" b="1" dirty="0">
                <a:latin typeface="Arial" panose="020B0604020202020204" pitchFamily="34" charset="0"/>
                <a:ea typeface="Calibri" panose="020F0502020204030204" pitchFamily="34" charset="0"/>
                <a:cs typeface="Arial" panose="020B0604020202020204" pitchFamily="34" charset="0"/>
              </a:rPr>
              <a:t>confident vision</a:t>
            </a:r>
            <a:r>
              <a:rPr lang="en-GB" sz="2400" b="1" dirty="0">
                <a:latin typeface="Arial" panose="020B0604020202020204" pitchFamily="34" charset="0"/>
                <a:ea typeface="Calibri" panose="020F0502020204030204" pitchFamily="34" charset="0"/>
                <a:cs typeface="Arial" panose="020B0604020202020204" pitchFamily="34" charset="0"/>
              </a:rPr>
              <a:t>,</a:t>
            </a:r>
            <a:r>
              <a:rPr lang="en-GB" sz="24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and </a:t>
            </a:r>
            <a:r>
              <a:rPr lang="en-GB" b="1" dirty="0">
                <a:latin typeface="Arial" panose="020B0604020202020204" pitchFamily="34" charset="0"/>
                <a:ea typeface="Calibri" panose="020F0502020204030204" pitchFamily="34" charset="0"/>
                <a:cs typeface="Arial" panose="020B0604020202020204" pitchFamily="34" charset="0"/>
              </a:rPr>
              <a:t>ambitious trajectory</a:t>
            </a:r>
            <a:r>
              <a:rPr lang="en-GB" dirty="0">
                <a:latin typeface="Arial" panose="020B0604020202020204" pitchFamily="34" charset="0"/>
                <a:ea typeface="Calibri" panose="020F0502020204030204" pitchFamily="34" charset="0"/>
                <a:cs typeface="Arial" panose="020B0604020202020204" pitchFamily="34" charset="0"/>
              </a:rPr>
              <a:t> of improvement. For some, this sense of vocation will be driven by an established or </a:t>
            </a:r>
            <a:r>
              <a:rPr lang="en-GB" sz="2400" b="1" dirty="0">
                <a:latin typeface="Arial" panose="020B0604020202020204" pitchFamily="34" charset="0"/>
                <a:ea typeface="Calibri" panose="020F0502020204030204" pitchFamily="34" charset="0"/>
                <a:cs typeface="Arial" panose="020B0604020202020204" pitchFamily="34" charset="0"/>
              </a:rPr>
              <a:t>developing faith</a:t>
            </a:r>
            <a:r>
              <a:rPr lang="en-GB" sz="24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commitment. They show integrity, honesty and a </a:t>
            </a:r>
            <a:r>
              <a:rPr lang="en-GB" sz="3200" b="1" dirty="0">
                <a:latin typeface="Arial" panose="020B0604020202020204" pitchFamily="34" charset="0"/>
                <a:ea typeface="Calibri" panose="020F0502020204030204" pitchFamily="34" charset="0"/>
                <a:cs typeface="Arial" panose="020B0604020202020204" pitchFamily="34" charset="0"/>
              </a:rPr>
              <a:t>deep sense of resilience</a:t>
            </a:r>
            <a:r>
              <a:rPr lang="en-GB" sz="32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underpinned by their personal sense of vocation as a leader.”</a:t>
            </a: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8952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6EF0137-AE81-4224-BD8E-F8AD410976A1}"/>
              </a:ext>
            </a:extLst>
          </p:cNvPr>
          <p:cNvSpPr/>
          <p:nvPr/>
        </p:nvSpPr>
        <p:spPr>
          <a:xfrm>
            <a:off x="675861" y="63839"/>
            <a:ext cx="8070574" cy="3920497"/>
          </a:xfrm>
          <a:prstGeom prst="rect">
            <a:avLst/>
          </a:prstGeom>
        </p:spPr>
        <p:txBody>
          <a:bodyPr wrap="square">
            <a:spAutoFit/>
          </a:bodyPr>
          <a:lstStyle/>
          <a:p>
            <a:pPr algn="ctr">
              <a:lnSpc>
                <a:spcPct val="107000"/>
              </a:lnSpc>
              <a:spcAft>
                <a:spcPts val="800"/>
              </a:spcAft>
            </a:pPr>
            <a:r>
              <a:rPr lang="en-GB" sz="3600" b="1" dirty="0">
                <a:latin typeface="Arial" panose="020B0604020202020204" pitchFamily="34" charset="0"/>
                <a:ea typeface="Calibri" panose="020F0502020204030204" pitchFamily="34" charset="0"/>
                <a:cs typeface="Arial" panose="020B0604020202020204" pitchFamily="34" charset="0"/>
              </a:rPr>
              <a:t>Connected:</a:t>
            </a:r>
            <a:r>
              <a:rPr lang="en-GB" sz="3600" dirty="0">
                <a:latin typeface="Arial" panose="020B0604020202020204" pitchFamily="34" charset="0"/>
                <a:ea typeface="Calibri" panose="020F0502020204030204" pitchFamily="34" charset="0"/>
                <a:cs typeface="Arial" panose="020B0604020202020204" pitchFamily="34" charset="0"/>
              </a:rPr>
              <a:t> </a:t>
            </a:r>
            <a:endParaRPr lang="en-GB" sz="1100"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“Leaders who are connected operate deliberately </a:t>
            </a:r>
            <a:r>
              <a:rPr lang="en-GB" sz="3200" b="1" dirty="0">
                <a:latin typeface="Arial" panose="020B0604020202020204" pitchFamily="34" charset="0"/>
                <a:ea typeface="Calibri" panose="020F0502020204030204" pitchFamily="34" charset="0"/>
                <a:cs typeface="Arial" panose="020B0604020202020204" pitchFamily="34" charset="0"/>
              </a:rPr>
              <a:t>within communities of practice</a:t>
            </a:r>
            <a:r>
              <a:rPr lang="en-GB" dirty="0">
                <a:latin typeface="Arial" panose="020B0604020202020204" pitchFamily="34" charset="0"/>
                <a:ea typeface="Calibri" panose="020F0502020204030204" pitchFamily="34" charset="0"/>
                <a:cs typeface="Arial" panose="020B0604020202020204" pitchFamily="34" charset="0"/>
              </a:rPr>
              <a:t>, positioning themselves within </a:t>
            </a:r>
            <a:r>
              <a:rPr lang="en-GB" sz="2400" b="1" dirty="0">
                <a:latin typeface="Arial" panose="020B0604020202020204" pitchFamily="34" charset="0"/>
                <a:ea typeface="Calibri" panose="020F0502020204030204" pitchFamily="34" charset="0"/>
                <a:cs typeface="Arial" panose="020B0604020202020204" pitchFamily="34" charset="0"/>
              </a:rPr>
              <a:t>positive relationships</a:t>
            </a:r>
            <a:r>
              <a:rPr lang="en-GB" sz="24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that </a:t>
            </a:r>
            <a:r>
              <a:rPr lang="en-GB" sz="2400" b="1" dirty="0">
                <a:latin typeface="Arial" panose="020B0604020202020204" pitchFamily="34" charset="0"/>
                <a:ea typeface="Calibri" panose="020F0502020204030204" pitchFamily="34" charset="0"/>
                <a:cs typeface="Arial" panose="020B0604020202020204" pitchFamily="34" charset="0"/>
              </a:rPr>
              <a:t>sustain and encourage</a:t>
            </a:r>
            <a:r>
              <a:rPr lang="en-GB" sz="24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all parties. They </a:t>
            </a:r>
            <a:r>
              <a:rPr lang="en-GB" sz="3200" b="1" dirty="0">
                <a:latin typeface="Arial" panose="020B0604020202020204" pitchFamily="34" charset="0"/>
                <a:ea typeface="Calibri" panose="020F0502020204030204" pitchFamily="34" charset="0"/>
                <a:cs typeface="Arial" panose="020B0604020202020204" pitchFamily="34" charset="0"/>
              </a:rPr>
              <a:t>embrace interdependence</a:t>
            </a:r>
            <a:r>
              <a:rPr lang="en-GB" dirty="0">
                <a:latin typeface="Arial" panose="020B0604020202020204" pitchFamily="34" charset="0"/>
                <a:ea typeface="Calibri" panose="020F0502020204030204" pitchFamily="34" charset="0"/>
                <a:cs typeface="Arial" panose="020B0604020202020204" pitchFamily="34" charset="0"/>
              </a:rPr>
              <a:t>, demonstrate </a:t>
            </a:r>
            <a:r>
              <a:rPr lang="en-GB" sz="2400" b="1" dirty="0">
                <a:latin typeface="Arial" panose="020B0604020202020204" pitchFamily="34" charset="0"/>
                <a:ea typeface="Calibri" panose="020F0502020204030204" pitchFamily="34" charset="0"/>
                <a:cs typeface="Arial" panose="020B0604020202020204" pitchFamily="34" charset="0"/>
              </a:rPr>
              <a:t>compassion</a:t>
            </a:r>
            <a:r>
              <a:rPr lang="en-GB" dirty="0">
                <a:latin typeface="Arial" panose="020B0604020202020204" pitchFamily="34" charset="0"/>
                <a:ea typeface="Calibri" panose="020F0502020204030204" pitchFamily="34" charset="0"/>
                <a:cs typeface="Arial" panose="020B0604020202020204" pitchFamily="34" charset="0"/>
              </a:rPr>
              <a:t> and </a:t>
            </a:r>
            <a:r>
              <a:rPr lang="en-GB" b="1" dirty="0">
                <a:latin typeface="Arial" panose="020B0604020202020204" pitchFamily="34" charset="0"/>
                <a:ea typeface="Calibri" panose="020F0502020204030204" pitchFamily="34" charset="0"/>
                <a:cs typeface="Arial" panose="020B0604020202020204" pitchFamily="34" charset="0"/>
              </a:rPr>
              <a:t>embody service to others humbly</a:t>
            </a:r>
            <a:r>
              <a:rPr lang="en-GB" dirty="0">
                <a:latin typeface="Arial" panose="020B0604020202020204" pitchFamily="34" charset="0"/>
                <a:ea typeface="Calibri" panose="020F0502020204030204" pitchFamily="34" charset="0"/>
                <a:cs typeface="Arial" panose="020B0604020202020204" pitchFamily="34" charset="0"/>
              </a:rPr>
              <a:t>. They create shared identity within their teams and </a:t>
            </a:r>
            <a:r>
              <a:rPr lang="en-GB" sz="2400" b="1" dirty="0">
                <a:latin typeface="Arial" panose="020B0604020202020204" pitchFamily="34" charset="0"/>
                <a:ea typeface="Calibri" panose="020F0502020204030204" pitchFamily="34" charset="0"/>
                <a:cs typeface="Arial" panose="020B0604020202020204" pitchFamily="34" charset="0"/>
              </a:rPr>
              <a:t>draw colleagues around a common purpose.</a:t>
            </a:r>
            <a:r>
              <a:rPr lang="en-GB" sz="2400" dirty="0">
                <a:latin typeface="Arial" panose="020B0604020202020204" pitchFamily="34" charset="0"/>
                <a:ea typeface="Calibri" panose="020F0502020204030204" pitchFamily="34" charset="0"/>
                <a:cs typeface="Arial" panose="020B0604020202020204" pitchFamily="34" charset="0"/>
              </a:rPr>
              <a:t>”</a:t>
            </a: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2304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6EF0137-AE81-4224-BD8E-F8AD410976A1}"/>
              </a:ext>
            </a:extLst>
          </p:cNvPr>
          <p:cNvSpPr/>
          <p:nvPr/>
        </p:nvSpPr>
        <p:spPr>
          <a:xfrm>
            <a:off x="675861" y="183108"/>
            <a:ext cx="8070574" cy="3685048"/>
          </a:xfrm>
          <a:prstGeom prst="rect">
            <a:avLst/>
          </a:prstGeom>
        </p:spPr>
        <p:txBody>
          <a:bodyPr wrap="square">
            <a:spAutoFit/>
          </a:bodyPr>
          <a:lstStyle/>
          <a:p>
            <a:pPr algn="ctr">
              <a:lnSpc>
                <a:spcPct val="107000"/>
              </a:lnSpc>
              <a:spcAft>
                <a:spcPts val="800"/>
              </a:spcAft>
            </a:pPr>
            <a:r>
              <a:rPr lang="en-GB" sz="3200" b="1" dirty="0">
                <a:latin typeface="Arial" panose="020B0604020202020204" pitchFamily="34" charset="0"/>
                <a:ea typeface="Calibri" panose="020F0502020204030204" pitchFamily="34" charset="0"/>
                <a:cs typeface="Arial" panose="020B0604020202020204" pitchFamily="34" charset="0"/>
              </a:rPr>
              <a:t>Committed:</a:t>
            </a:r>
            <a:endParaRPr lang="en-GB" sz="1050"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“Leaders who are committed </a:t>
            </a:r>
            <a:r>
              <a:rPr lang="en-GB" sz="2400" b="1" dirty="0">
                <a:latin typeface="Arial" panose="020B0604020202020204" pitchFamily="34" charset="0"/>
                <a:ea typeface="Calibri" panose="020F0502020204030204" pitchFamily="34" charset="0"/>
                <a:cs typeface="Arial" panose="020B0604020202020204" pitchFamily="34" charset="0"/>
              </a:rPr>
              <a:t>exude energy and passion</a:t>
            </a:r>
            <a:r>
              <a:rPr lang="en-GB" sz="2400" dirty="0">
                <a:latin typeface="Arial" panose="020B0604020202020204" pitchFamily="34" charset="0"/>
                <a:ea typeface="Calibri" panose="020F0502020204030204" pitchFamily="34" charset="0"/>
                <a:cs typeface="Arial" panose="020B0604020202020204" pitchFamily="34" charset="0"/>
              </a:rPr>
              <a:t> </a:t>
            </a:r>
            <a:r>
              <a:rPr lang="en-GB" sz="1600" dirty="0">
                <a:latin typeface="Arial" panose="020B0604020202020204" pitchFamily="34" charset="0"/>
                <a:ea typeface="Calibri" panose="020F0502020204030204" pitchFamily="34" charset="0"/>
                <a:cs typeface="Arial" panose="020B0604020202020204" pitchFamily="34" charset="0"/>
              </a:rPr>
              <a:t>in all they do, </a:t>
            </a:r>
            <a:r>
              <a:rPr lang="en-GB" sz="2800" b="1" dirty="0">
                <a:latin typeface="Arial" panose="020B0604020202020204" pitchFamily="34" charset="0"/>
                <a:ea typeface="Calibri" panose="020F0502020204030204" pitchFamily="34" charset="0"/>
                <a:cs typeface="Arial" panose="020B0604020202020204" pitchFamily="34" charset="0"/>
              </a:rPr>
              <a:t>inspiring confidence </a:t>
            </a:r>
            <a:r>
              <a:rPr lang="en-GB" sz="2800" dirty="0">
                <a:latin typeface="Arial" panose="020B0604020202020204" pitchFamily="34" charset="0"/>
                <a:ea typeface="Calibri" panose="020F0502020204030204" pitchFamily="34" charset="0"/>
                <a:cs typeface="Arial" panose="020B0604020202020204" pitchFamily="34" charset="0"/>
              </a:rPr>
              <a:t>and</a:t>
            </a:r>
            <a:r>
              <a:rPr lang="en-GB" sz="2800" b="1" dirty="0">
                <a:latin typeface="Arial" panose="020B0604020202020204" pitchFamily="34" charset="0"/>
                <a:ea typeface="Calibri" panose="020F0502020204030204" pitchFamily="34" charset="0"/>
                <a:cs typeface="Arial" panose="020B0604020202020204" pitchFamily="34" charset="0"/>
              </a:rPr>
              <a:t> faithfulness</a:t>
            </a:r>
            <a:r>
              <a:rPr lang="en-GB" sz="2800" dirty="0">
                <a:latin typeface="Arial" panose="020B0604020202020204" pitchFamily="34" charset="0"/>
                <a:ea typeface="Calibri" panose="020F0502020204030204" pitchFamily="34" charset="0"/>
                <a:cs typeface="Arial" panose="020B0604020202020204" pitchFamily="34" charset="0"/>
              </a:rPr>
              <a:t> </a:t>
            </a:r>
            <a:r>
              <a:rPr lang="en-GB" sz="1600" dirty="0">
                <a:latin typeface="Arial" panose="020B0604020202020204" pitchFamily="34" charset="0"/>
                <a:ea typeface="Calibri" panose="020F0502020204030204" pitchFamily="34" charset="0"/>
                <a:cs typeface="Arial" panose="020B0604020202020204" pitchFamily="34" charset="0"/>
              </a:rPr>
              <a:t>in their teams. They are clear about their purpose and </a:t>
            </a:r>
            <a:r>
              <a:rPr lang="en-GB" sz="2800" b="1" dirty="0">
                <a:latin typeface="Arial" panose="020B0604020202020204" pitchFamily="34" charset="0"/>
                <a:ea typeface="Calibri" panose="020F0502020204030204" pitchFamily="34" charset="0"/>
                <a:cs typeface="Arial" panose="020B0604020202020204" pitchFamily="34" charset="0"/>
              </a:rPr>
              <a:t>resilient in the face of challenge.</a:t>
            </a:r>
            <a:r>
              <a:rPr lang="en-GB" sz="2800" dirty="0">
                <a:latin typeface="Arial" panose="020B0604020202020204" pitchFamily="34" charset="0"/>
                <a:ea typeface="Calibri" panose="020F0502020204030204" pitchFamily="34" charset="0"/>
                <a:cs typeface="Arial" panose="020B0604020202020204" pitchFamily="34" charset="0"/>
              </a:rPr>
              <a:t> </a:t>
            </a:r>
            <a:r>
              <a:rPr lang="en-GB" sz="1600" dirty="0">
                <a:latin typeface="Arial" panose="020B0604020202020204" pitchFamily="34" charset="0"/>
                <a:ea typeface="Calibri" panose="020F0502020204030204" pitchFamily="34" charset="0"/>
                <a:cs typeface="Arial" panose="020B0604020202020204" pitchFamily="34" charset="0"/>
              </a:rPr>
              <a:t>They take long-term decisions and </a:t>
            </a:r>
            <a:r>
              <a:rPr lang="en-GB" sz="2000" b="1" dirty="0">
                <a:latin typeface="Arial" panose="020B0604020202020204" pitchFamily="34" charset="0"/>
                <a:ea typeface="Calibri" panose="020F0502020204030204" pitchFamily="34" charset="0"/>
                <a:cs typeface="Arial" panose="020B0604020202020204" pitchFamily="34" charset="0"/>
              </a:rPr>
              <a:t>not easily swayed</a:t>
            </a:r>
            <a:r>
              <a:rPr lang="en-GB" sz="2000" dirty="0">
                <a:latin typeface="Arial" panose="020B0604020202020204" pitchFamily="34" charset="0"/>
                <a:ea typeface="Calibri" panose="020F0502020204030204" pitchFamily="34" charset="0"/>
                <a:cs typeface="Arial" panose="020B0604020202020204" pitchFamily="34" charset="0"/>
              </a:rPr>
              <a:t> </a:t>
            </a:r>
            <a:r>
              <a:rPr lang="en-GB" sz="1600" dirty="0">
                <a:latin typeface="Arial" panose="020B0604020202020204" pitchFamily="34" charset="0"/>
                <a:ea typeface="Calibri" panose="020F0502020204030204" pitchFamily="34" charset="0"/>
                <a:cs typeface="Arial" panose="020B0604020202020204" pitchFamily="34" charset="0"/>
              </a:rPr>
              <a:t>by short-term changes of policy or procedure. They articulate a </a:t>
            </a:r>
            <a:r>
              <a:rPr lang="en-GB" sz="2000" b="1" dirty="0">
                <a:latin typeface="Arial" panose="020B0604020202020204" pitchFamily="34" charset="0"/>
                <a:ea typeface="Calibri" panose="020F0502020204030204" pitchFamily="34" charset="0"/>
                <a:cs typeface="Arial" panose="020B0604020202020204" pitchFamily="34" charset="0"/>
              </a:rPr>
              <a:t>sense of mission</a:t>
            </a:r>
            <a:r>
              <a:rPr lang="en-GB" sz="20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in their approach to education to which they draw others, and are committed to </a:t>
            </a:r>
            <a:r>
              <a:rPr lang="en-GB" sz="1600" dirty="0">
                <a:latin typeface="Arial" panose="020B0604020202020204" pitchFamily="34" charset="0"/>
                <a:ea typeface="Calibri" panose="020F0502020204030204" pitchFamily="34" charset="0"/>
                <a:cs typeface="Arial" panose="020B0604020202020204" pitchFamily="34" charset="0"/>
              </a:rPr>
              <a:t>the </a:t>
            </a:r>
            <a:r>
              <a:rPr lang="en-GB" sz="2800" b="1" dirty="0">
                <a:latin typeface="Arial" panose="020B0604020202020204" pitchFamily="34" charset="0"/>
                <a:ea typeface="Calibri" panose="020F0502020204030204" pitchFamily="34" charset="0"/>
                <a:cs typeface="Arial" panose="020B0604020202020204" pitchFamily="34" charset="0"/>
              </a:rPr>
              <a:t>flourishing of their pupils and colleagues.”</a:t>
            </a:r>
            <a:endParaRPr lang="en-GB" sz="1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200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0284" y="447561"/>
            <a:ext cx="4223644" cy="2862322"/>
          </a:xfrm>
          <a:prstGeom prst="rect">
            <a:avLst/>
          </a:prstGeom>
        </p:spPr>
        <p:txBody>
          <a:bodyPr wrap="square">
            <a:spAutoFit/>
          </a:bodyPr>
          <a:lstStyle/>
          <a:p>
            <a:pPr algn="ctr"/>
            <a:r>
              <a:rPr lang="en-GB" sz="3600" dirty="0"/>
              <a:t>“Vision is a </a:t>
            </a:r>
            <a:r>
              <a:rPr lang="en-GB" sz="4000" b="1" dirty="0"/>
              <a:t>picture</a:t>
            </a:r>
            <a:r>
              <a:rPr lang="en-GB" sz="3600" dirty="0"/>
              <a:t> of the </a:t>
            </a:r>
            <a:r>
              <a:rPr lang="en-GB" sz="4400" b="1" dirty="0"/>
              <a:t>future</a:t>
            </a:r>
            <a:r>
              <a:rPr lang="en-GB" sz="3600" dirty="0"/>
              <a:t> that produces </a:t>
            </a:r>
            <a:r>
              <a:rPr lang="en-GB" sz="6000" b="1" dirty="0"/>
              <a:t>passion</a:t>
            </a:r>
            <a:r>
              <a:rPr lang="en-GB" sz="3600" dirty="0"/>
              <a:t>.” </a:t>
            </a:r>
          </a:p>
        </p:txBody>
      </p:sp>
      <p:pic>
        <p:nvPicPr>
          <p:cNvPr id="3" name="Picture 2"/>
          <p:cNvPicPr>
            <a:picLocks noChangeAspect="1"/>
          </p:cNvPicPr>
          <p:nvPr/>
        </p:nvPicPr>
        <p:blipFill rotWithShape="1">
          <a:blip r:embed="rId2"/>
          <a:srcRect l="7888"/>
          <a:stretch/>
        </p:blipFill>
        <p:spPr>
          <a:xfrm>
            <a:off x="1323195" y="183313"/>
            <a:ext cx="2538941" cy="4183006"/>
          </a:xfrm>
          <a:prstGeom prst="rect">
            <a:avLst/>
          </a:prstGeom>
        </p:spPr>
      </p:pic>
    </p:spTree>
    <p:extLst>
      <p:ext uri="{BB962C8B-B14F-4D97-AF65-F5344CB8AC3E}">
        <p14:creationId xmlns:p14="http://schemas.microsoft.com/office/powerpoint/2010/main" val="29342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726" y="118132"/>
            <a:ext cx="5005137" cy="4678204"/>
          </a:xfrm>
          <a:prstGeom prst="rect">
            <a:avLst/>
          </a:prstGeom>
          <a:noFill/>
        </p:spPr>
        <p:txBody>
          <a:bodyPr wrap="square" rtlCol="0">
            <a:spAutoFit/>
          </a:bodyPr>
          <a:lstStyle/>
          <a:p>
            <a:pPr marL="342900" indent="-342900">
              <a:buFont typeface="Arial" panose="020B0604020202020204" pitchFamily="34" charset="0"/>
              <a:buChar char="•"/>
            </a:pPr>
            <a:r>
              <a:rPr lang="en-GB" sz="2800" b="1" dirty="0"/>
              <a:t>‘</a:t>
            </a:r>
            <a:r>
              <a:rPr lang="en-GB" sz="2800" b="1" i="1" dirty="0"/>
              <a:t>Deeply Christian, Serving the Common Good</a:t>
            </a:r>
            <a:r>
              <a:rPr lang="en-GB" sz="2800" dirty="0"/>
              <a:t>’ – published Autumn 2016</a:t>
            </a:r>
          </a:p>
          <a:p>
            <a:pPr marL="342900" indent="-342900">
              <a:buFont typeface="Arial" panose="020B0604020202020204" pitchFamily="34" charset="0"/>
              <a:buChar char="•"/>
            </a:pPr>
            <a:r>
              <a:rPr lang="en-GB" sz="2800" dirty="0"/>
              <a:t>Leadership, Pedagogy and Theology brought together</a:t>
            </a:r>
          </a:p>
          <a:p>
            <a:pPr marL="342900" indent="-342900">
              <a:buFont typeface="Arial" panose="020B0604020202020204" pitchFamily="34" charset="0"/>
              <a:buChar char="•"/>
            </a:pPr>
            <a:r>
              <a:rPr lang="en-GB" sz="2800" dirty="0"/>
              <a:t>Clear vision for education for all schools, </a:t>
            </a:r>
            <a:r>
              <a:rPr lang="en-GB" sz="2800" b="1" i="1" dirty="0"/>
              <a:t>not just church schools</a:t>
            </a:r>
          </a:p>
          <a:p>
            <a:pPr marL="342900" indent="-342900">
              <a:buFont typeface="Arial" panose="020B0604020202020204" pitchFamily="34" charset="0"/>
              <a:buChar char="•"/>
            </a:pPr>
            <a:r>
              <a:rPr lang="en-GB" sz="2800" dirty="0"/>
              <a:t>Educating for life in all its fullness</a:t>
            </a:r>
          </a:p>
          <a:p>
            <a:endParaRPr lang="en-GB" dirty="0"/>
          </a:p>
        </p:txBody>
      </p:sp>
      <p:pic>
        <p:nvPicPr>
          <p:cNvPr id="4" name="Picture 3"/>
          <p:cNvPicPr>
            <a:picLocks noChangeAspect="1"/>
          </p:cNvPicPr>
          <p:nvPr/>
        </p:nvPicPr>
        <p:blipFill rotWithShape="1">
          <a:blip r:embed="rId2"/>
          <a:srcRect l="35367" t="10604" r="35975" b="17382"/>
          <a:stretch/>
        </p:blipFill>
        <p:spPr>
          <a:xfrm rot="837869">
            <a:off x="5889076" y="323963"/>
            <a:ext cx="2512878" cy="35501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125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608222" y="15306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235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343470" y="528053"/>
            <a:ext cx="8391964" cy="6022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457189">
              <a:defRPr/>
            </a:pPr>
            <a:endParaRPr lang="en-US" sz="1400" dirty="0">
              <a:solidFill>
                <a:srgbClr val="272727"/>
              </a:solidFill>
              <a:latin typeface="Calibri"/>
              <a:cs typeface="Arial"/>
            </a:endParaRPr>
          </a:p>
          <a:p>
            <a:pPr algn="l" defTabSz="457189">
              <a:defRPr/>
            </a:pPr>
            <a:endParaRPr lang="en-US" sz="3600" dirty="0">
              <a:solidFill>
                <a:srgbClr val="973B8E"/>
              </a:solidFill>
              <a:latin typeface="Arial"/>
              <a:cs typeface="Arial"/>
            </a:endParaRPr>
          </a:p>
        </p:txBody>
      </p:sp>
      <p:sp>
        <p:nvSpPr>
          <p:cNvPr id="3" name="Rectangle 2"/>
          <p:cNvSpPr/>
          <p:nvPr/>
        </p:nvSpPr>
        <p:spPr>
          <a:xfrm>
            <a:off x="199092" y="299453"/>
            <a:ext cx="4493225" cy="4154984"/>
          </a:xfrm>
          <a:prstGeom prst="rect">
            <a:avLst/>
          </a:prstGeom>
        </p:spPr>
        <p:txBody>
          <a:bodyPr wrap="square">
            <a:spAutoFit/>
          </a:bodyPr>
          <a:lstStyle/>
          <a:p>
            <a:pPr defTabSz="914378">
              <a:defRPr/>
            </a:pPr>
            <a:r>
              <a:rPr lang="en-GB" altLang="en-US" sz="3200" b="1" dirty="0">
                <a:solidFill>
                  <a:sysClr val="windowText" lastClr="000000"/>
                </a:solidFill>
                <a:latin typeface="Calibri" pitchFamily="34" charset="0"/>
              </a:rPr>
              <a:t>Educating for Wisdom, Knowledge and Skills: </a:t>
            </a:r>
          </a:p>
          <a:p>
            <a:pPr defTabSz="914378">
              <a:defRPr/>
            </a:pPr>
            <a:endParaRPr lang="en-GB" altLang="en-US" sz="3200" b="1" dirty="0">
              <a:solidFill>
                <a:sysClr val="windowText" lastClr="000000"/>
              </a:solidFill>
              <a:latin typeface="Calibri" pitchFamily="34" charset="0"/>
            </a:endParaRPr>
          </a:p>
          <a:p>
            <a:pPr defTabSz="914378">
              <a:defRPr/>
            </a:pPr>
            <a:r>
              <a:rPr lang="en-GB" altLang="en-US" sz="2800" dirty="0">
                <a:solidFill>
                  <a:sysClr val="windowText" lastClr="000000"/>
                </a:solidFill>
                <a:latin typeface="Calibri" pitchFamily="34" charset="0"/>
              </a:rPr>
              <a:t>Fostering discipline, confidence and delight in seeking wisdom and knowledge, and fully developing talents in all areas of life.</a:t>
            </a:r>
            <a:endParaRPr lang="en-GB" altLang="en-US" sz="3200" dirty="0">
              <a:solidFill>
                <a:sysClr val="windowText" lastClr="000000"/>
              </a:solidFill>
              <a:latin typeface="Calibri" pitchFamily="34" charset="0"/>
            </a:endParaRPr>
          </a:p>
        </p:txBody>
      </p:sp>
      <p:pic>
        <p:nvPicPr>
          <p:cNvPr id="4" name="Picture 3"/>
          <p:cNvPicPr>
            <a:picLocks noChangeAspect="1"/>
          </p:cNvPicPr>
          <p:nvPr/>
        </p:nvPicPr>
        <p:blipFill>
          <a:blip r:embed="rId2"/>
          <a:stretch>
            <a:fillRect/>
          </a:stretch>
        </p:blipFill>
        <p:spPr>
          <a:xfrm>
            <a:off x="4836695" y="1250950"/>
            <a:ext cx="3678612" cy="2447798"/>
          </a:xfrm>
          <a:prstGeom prst="rect">
            <a:avLst/>
          </a:prstGeom>
        </p:spPr>
      </p:pic>
    </p:spTree>
    <p:extLst>
      <p:ext uri="{BB962C8B-B14F-4D97-AF65-F5344CB8AC3E}">
        <p14:creationId xmlns:p14="http://schemas.microsoft.com/office/powerpoint/2010/main" val="222548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68253" y="228358"/>
            <a:ext cx="4259687" cy="3970318"/>
          </a:xfrm>
          <a:prstGeom prst="rect">
            <a:avLst/>
          </a:prstGeom>
        </p:spPr>
        <p:txBody>
          <a:bodyPr wrap="square">
            <a:spAutoFit/>
          </a:bodyPr>
          <a:lstStyle/>
          <a:p>
            <a:pPr algn="r" defTabSz="914378">
              <a:defRPr/>
            </a:pPr>
            <a:r>
              <a:rPr lang="en-GB" altLang="en-US" sz="2800" b="1" dirty="0">
                <a:solidFill>
                  <a:sysClr val="windowText" lastClr="000000"/>
                </a:solidFill>
                <a:latin typeface="Calibri" pitchFamily="34" charset="0"/>
              </a:rPr>
              <a:t>Educating for Hope and Aspiration: </a:t>
            </a:r>
          </a:p>
          <a:p>
            <a:pPr algn="r" defTabSz="914378">
              <a:defRPr/>
            </a:pPr>
            <a:endParaRPr lang="en-GB" altLang="en-US" sz="2800" b="1" dirty="0">
              <a:solidFill>
                <a:sysClr val="windowText" lastClr="000000"/>
              </a:solidFill>
              <a:latin typeface="Calibri" pitchFamily="34" charset="0"/>
            </a:endParaRPr>
          </a:p>
          <a:p>
            <a:pPr algn="r" defTabSz="914378">
              <a:defRPr/>
            </a:pPr>
            <a:r>
              <a:rPr lang="en-GB" altLang="en-US" sz="2800" dirty="0">
                <a:solidFill>
                  <a:sysClr val="windowText" lastClr="000000"/>
                </a:solidFill>
                <a:latin typeface="Calibri" pitchFamily="34" charset="0"/>
              </a:rPr>
              <a:t>Seeking healing, repair and renewal, coping wisely with things and people going wrong, opening horizons and guiding people into ways of fulfilling them.</a:t>
            </a:r>
          </a:p>
        </p:txBody>
      </p:sp>
      <p:pic>
        <p:nvPicPr>
          <p:cNvPr id="4" name="Picture 3"/>
          <p:cNvPicPr>
            <a:picLocks noChangeAspect="1"/>
          </p:cNvPicPr>
          <p:nvPr/>
        </p:nvPicPr>
        <p:blipFill>
          <a:blip r:embed="rId2"/>
          <a:stretch>
            <a:fillRect/>
          </a:stretch>
        </p:blipFill>
        <p:spPr>
          <a:xfrm>
            <a:off x="332185" y="795509"/>
            <a:ext cx="4336068" cy="2900619"/>
          </a:xfrm>
          <a:prstGeom prst="rect">
            <a:avLst/>
          </a:prstGeom>
        </p:spPr>
      </p:pic>
    </p:spTree>
    <p:extLst>
      <p:ext uri="{BB962C8B-B14F-4D97-AF65-F5344CB8AC3E}">
        <p14:creationId xmlns:p14="http://schemas.microsoft.com/office/powerpoint/2010/main" val="216987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3470" y="409074"/>
            <a:ext cx="4421036" cy="3970318"/>
          </a:xfrm>
          <a:prstGeom prst="rect">
            <a:avLst/>
          </a:prstGeom>
        </p:spPr>
        <p:txBody>
          <a:bodyPr wrap="square">
            <a:spAutoFit/>
          </a:bodyPr>
          <a:lstStyle/>
          <a:p>
            <a:pPr defTabSz="914378">
              <a:defRPr/>
            </a:pPr>
            <a:r>
              <a:rPr lang="en-GB" altLang="en-US" sz="2800" b="1" dirty="0">
                <a:solidFill>
                  <a:sysClr val="windowText" lastClr="000000"/>
                </a:solidFill>
                <a:latin typeface="Calibri" pitchFamily="34" charset="0"/>
              </a:rPr>
              <a:t>Educating for Community and Living Well Together: </a:t>
            </a:r>
          </a:p>
          <a:p>
            <a:pPr defTabSz="914378">
              <a:defRPr/>
            </a:pPr>
            <a:endParaRPr lang="en-GB" altLang="en-US" sz="2800" b="1" dirty="0">
              <a:solidFill>
                <a:sysClr val="windowText" lastClr="000000"/>
              </a:solidFill>
              <a:latin typeface="Calibri" pitchFamily="34" charset="0"/>
            </a:endParaRPr>
          </a:p>
          <a:p>
            <a:pPr defTabSz="914378">
              <a:defRPr/>
            </a:pPr>
            <a:r>
              <a:rPr lang="en-GB" altLang="en-US" sz="2800" dirty="0">
                <a:solidFill>
                  <a:sysClr val="windowText" lastClr="000000"/>
                </a:solidFill>
                <a:latin typeface="Calibri" pitchFamily="34" charset="0"/>
              </a:rPr>
              <a:t>Ensuring a core focus on relationships, participation in communities and the qualities of character that enable people to flourish together.</a:t>
            </a:r>
          </a:p>
        </p:txBody>
      </p:sp>
      <p:pic>
        <p:nvPicPr>
          <p:cNvPr id="4" name="Picture 3"/>
          <p:cNvPicPr>
            <a:picLocks noChangeAspect="1"/>
          </p:cNvPicPr>
          <p:nvPr/>
        </p:nvPicPr>
        <p:blipFill>
          <a:blip r:embed="rId2"/>
          <a:stretch>
            <a:fillRect/>
          </a:stretch>
        </p:blipFill>
        <p:spPr>
          <a:xfrm>
            <a:off x="4993104" y="770021"/>
            <a:ext cx="4065189" cy="2705032"/>
          </a:xfrm>
          <a:prstGeom prst="rect">
            <a:avLst/>
          </a:prstGeom>
        </p:spPr>
      </p:pic>
    </p:spTree>
    <p:extLst>
      <p:ext uri="{BB962C8B-B14F-4D97-AF65-F5344CB8AC3E}">
        <p14:creationId xmlns:p14="http://schemas.microsoft.com/office/powerpoint/2010/main" val="421441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11974791"/>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126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5589" y="0"/>
            <a:ext cx="4319845" cy="3970318"/>
          </a:xfrm>
          <a:prstGeom prst="rect">
            <a:avLst/>
          </a:prstGeom>
        </p:spPr>
        <p:txBody>
          <a:bodyPr wrap="square">
            <a:spAutoFit/>
          </a:bodyPr>
          <a:lstStyle/>
          <a:p>
            <a:pPr algn="r" defTabSz="914378">
              <a:defRPr/>
            </a:pPr>
            <a:r>
              <a:rPr lang="en-GB" altLang="en-US" sz="2800" b="1" dirty="0">
                <a:solidFill>
                  <a:sysClr val="windowText" lastClr="000000"/>
                </a:solidFill>
                <a:latin typeface="Calibri" pitchFamily="34" charset="0"/>
              </a:rPr>
              <a:t>Educating for </a:t>
            </a:r>
          </a:p>
          <a:p>
            <a:pPr algn="r" defTabSz="914378">
              <a:defRPr/>
            </a:pPr>
            <a:r>
              <a:rPr lang="en-GB" altLang="en-US" sz="2800" b="1" dirty="0">
                <a:solidFill>
                  <a:sysClr val="windowText" lastClr="000000"/>
                </a:solidFill>
                <a:latin typeface="Calibri" pitchFamily="34" charset="0"/>
              </a:rPr>
              <a:t>Dignity and Respect:</a:t>
            </a:r>
          </a:p>
          <a:p>
            <a:pPr algn="r" defTabSz="914378">
              <a:defRPr/>
            </a:pPr>
            <a:endParaRPr lang="en-GB" altLang="en-US" sz="2800" b="1" dirty="0">
              <a:solidFill>
                <a:sysClr val="windowText" lastClr="000000"/>
              </a:solidFill>
              <a:latin typeface="Calibri" pitchFamily="34" charset="0"/>
            </a:endParaRPr>
          </a:p>
          <a:p>
            <a:pPr algn="r" defTabSz="914378">
              <a:defRPr/>
            </a:pPr>
            <a:r>
              <a:rPr lang="en-GB" altLang="en-US" sz="2800" dirty="0">
                <a:solidFill>
                  <a:sysClr val="windowText" lastClr="000000"/>
                </a:solidFill>
                <a:latin typeface="Calibri" pitchFamily="34" charset="0"/>
              </a:rPr>
              <a:t>Ensuring the basic principle of respect for the value and preciousness of each person, treating each person as a unique individual of inherent worth.</a:t>
            </a:r>
          </a:p>
        </p:txBody>
      </p:sp>
      <p:pic>
        <p:nvPicPr>
          <p:cNvPr id="4" name="Picture 3"/>
          <p:cNvPicPr>
            <a:picLocks noChangeAspect="1"/>
          </p:cNvPicPr>
          <p:nvPr/>
        </p:nvPicPr>
        <p:blipFill>
          <a:blip r:embed="rId2"/>
          <a:stretch>
            <a:fillRect/>
          </a:stretch>
        </p:blipFill>
        <p:spPr>
          <a:xfrm>
            <a:off x="322714" y="986590"/>
            <a:ext cx="3924173" cy="2610840"/>
          </a:xfrm>
          <a:prstGeom prst="rect">
            <a:avLst/>
          </a:prstGeom>
        </p:spPr>
      </p:pic>
    </p:spTree>
    <p:extLst>
      <p:ext uri="{BB962C8B-B14F-4D97-AF65-F5344CB8AC3E}">
        <p14:creationId xmlns:p14="http://schemas.microsoft.com/office/powerpoint/2010/main" val="25769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20126" y="683674"/>
            <a:ext cx="4138863" cy="2483318"/>
          </a:xfrm>
          <a:prstGeom prst="rect">
            <a:avLst/>
          </a:prstGeom>
        </p:spPr>
      </p:pic>
      <p:sp>
        <p:nvSpPr>
          <p:cNvPr id="3" name="TextBox 2"/>
          <p:cNvSpPr txBox="1"/>
          <p:nvPr/>
        </p:nvSpPr>
        <p:spPr>
          <a:xfrm>
            <a:off x="216568" y="421105"/>
            <a:ext cx="4150895" cy="3970318"/>
          </a:xfrm>
          <a:prstGeom prst="rect">
            <a:avLst/>
          </a:prstGeom>
          <a:noFill/>
        </p:spPr>
        <p:txBody>
          <a:bodyPr wrap="square" rtlCol="0">
            <a:spAutoFit/>
          </a:bodyPr>
          <a:lstStyle/>
          <a:p>
            <a:pPr algn="ctr"/>
            <a:r>
              <a:rPr lang="en-GB" sz="2800" dirty="0"/>
              <a:t>“If the Vision for Education fails to make and sustain meaningful connections between a school’s ethos and its outcomes, it will become nothing more than a deeply eloquent and well-meaning piece of writing…”</a:t>
            </a:r>
          </a:p>
        </p:txBody>
      </p:sp>
    </p:spTree>
    <p:extLst>
      <p:ext uri="{BB962C8B-B14F-4D97-AF65-F5344CB8AC3E}">
        <p14:creationId xmlns:p14="http://schemas.microsoft.com/office/powerpoint/2010/main" val="134038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05926" y="708946"/>
            <a:ext cx="4006515" cy="2677656"/>
          </a:xfrm>
          <a:prstGeom prst="rect">
            <a:avLst/>
          </a:prstGeom>
          <a:noFill/>
        </p:spPr>
        <p:txBody>
          <a:bodyPr wrap="square" rtlCol="0">
            <a:spAutoFit/>
          </a:bodyPr>
          <a:lstStyle/>
          <a:p>
            <a:r>
              <a:rPr lang="en-GB" sz="2800" dirty="0"/>
              <a:t>“..It must come off the shelf and be brought to life through leaders evaluating its potential impact on every area of day-to-day school life…”</a:t>
            </a:r>
            <a:endParaRPr lang="en-GB" dirty="0"/>
          </a:p>
        </p:txBody>
      </p:sp>
      <p:pic>
        <p:nvPicPr>
          <p:cNvPr id="4" name="Picture 3"/>
          <p:cNvPicPr>
            <a:picLocks noChangeAspect="1"/>
          </p:cNvPicPr>
          <p:nvPr/>
        </p:nvPicPr>
        <p:blipFill>
          <a:blip r:embed="rId2"/>
          <a:stretch>
            <a:fillRect/>
          </a:stretch>
        </p:blipFill>
        <p:spPr>
          <a:xfrm>
            <a:off x="625641" y="681570"/>
            <a:ext cx="4065189" cy="2705032"/>
          </a:xfrm>
          <a:prstGeom prst="rect">
            <a:avLst/>
          </a:prstGeom>
        </p:spPr>
      </p:pic>
    </p:spTree>
    <p:extLst>
      <p:ext uri="{BB962C8B-B14F-4D97-AF65-F5344CB8AC3E}">
        <p14:creationId xmlns:p14="http://schemas.microsoft.com/office/powerpoint/2010/main" val="8806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357" y="830179"/>
            <a:ext cx="4006515" cy="2677656"/>
          </a:xfrm>
          <a:prstGeom prst="rect">
            <a:avLst/>
          </a:prstGeom>
          <a:noFill/>
        </p:spPr>
        <p:txBody>
          <a:bodyPr wrap="square" rtlCol="0">
            <a:spAutoFit/>
          </a:bodyPr>
          <a:lstStyle/>
          <a:p>
            <a:r>
              <a:rPr lang="en-GB" sz="2800" dirty="0"/>
              <a:t>“…This dynamic and enhancing connection between ethos and outcomes is what we mean by ‘</a:t>
            </a:r>
            <a:r>
              <a:rPr lang="en-GB" sz="2800" b="1" dirty="0"/>
              <a:t>Bringing the Vision Alive</a:t>
            </a:r>
            <a:r>
              <a:rPr lang="en-GB" sz="2800" dirty="0"/>
              <a:t>.’” </a:t>
            </a:r>
          </a:p>
        </p:txBody>
      </p:sp>
      <p:pic>
        <p:nvPicPr>
          <p:cNvPr id="4" name="Picture 3"/>
          <p:cNvPicPr>
            <a:picLocks noChangeAspect="1"/>
          </p:cNvPicPr>
          <p:nvPr/>
        </p:nvPicPr>
        <p:blipFill>
          <a:blip r:embed="rId2"/>
          <a:stretch>
            <a:fillRect/>
          </a:stretch>
        </p:blipFill>
        <p:spPr>
          <a:xfrm>
            <a:off x="4846588" y="830179"/>
            <a:ext cx="3924173" cy="2610840"/>
          </a:xfrm>
          <a:prstGeom prst="rect">
            <a:avLst/>
          </a:prstGeom>
        </p:spPr>
      </p:pic>
    </p:spTree>
    <p:extLst>
      <p:ext uri="{BB962C8B-B14F-4D97-AF65-F5344CB8AC3E}">
        <p14:creationId xmlns:p14="http://schemas.microsoft.com/office/powerpoint/2010/main" val="424312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8731598-0984-4412-963D-2881F8706348}"/>
              </a:ext>
            </a:extLst>
          </p:cNvPr>
          <p:cNvSpPr/>
          <p:nvPr/>
        </p:nvSpPr>
        <p:spPr>
          <a:xfrm>
            <a:off x="238540" y="441547"/>
            <a:ext cx="8428382" cy="3416320"/>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sz="2400" dirty="0"/>
              <a:t>My hope is that the lessons of the Foundation will resonate not just within Anglican schools, but also beyond, supporting improvement right across the system.</a:t>
            </a:r>
          </a:p>
          <a:p>
            <a:pPr algn="ctr"/>
            <a:r>
              <a:rPr lang="en-GB" sz="2400" b="1" dirty="0"/>
              <a:t>One of those lessons, that I certainly hope echoes in schools of all faiths and none, is the Foundation’s affirmation that there should not, indeed cannot, be a trade-off between school ethos and school outcomes.</a:t>
            </a:r>
          </a:p>
          <a:p>
            <a:pPr algn="ctr"/>
            <a:endParaRPr lang="en-GB" sz="2400" b="1" dirty="0"/>
          </a:p>
          <a:p>
            <a:r>
              <a:rPr lang="en-GB" sz="2400" dirty="0"/>
              <a:t>Amanda Spielman, HMCI, Feb 2018</a:t>
            </a:r>
          </a:p>
        </p:txBody>
      </p:sp>
    </p:spTree>
    <p:extLst>
      <p:ext uri="{BB962C8B-B14F-4D97-AF65-F5344CB8AC3E}">
        <p14:creationId xmlns:p14="http://schemas.microsoft.com/office/powerpoint/2010/main" val="2164920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387" y="1801091"/>
            <a:ext cx="1892595" cy="646331"/>
          </a:xfrm>
          <a:prstGeom prst="rect">
            <a:avLst/>
          </a:prstGeom>
          <a:solidFill>
            <a:schemeClr val="accent2">
              <a:lumMod val="20000"/>
              <a:lumOff val="80000"/>
            </a:schemeClr>
          </a:solidFill>
        </p:spPr>
        <p:txBody>
          <a:bodyPr wrap="square" rtlCol="0">
            <a:spAutoFit/>
          </a:bodyPr>
          <a:lstStyle/>
          <a:p>
            <a:pPr algn="ctr"/>
            <a:r>
              <a:rPr lang="en-GB" sz="3600" b="1" dirty="0"/>
              <a:t>ethos</a:t>
            </a:r>
          </a:p>
        </p:txBody>
      </p:sp>
      <p:sp>
        <p:nvSpPr>
          <p:cNvPr id="4" name="TextBox 3"/>
          <p:cNvSpPr txBox="1"/>
          <p:nvPr/>
        </p:nvSpPr>
        <p:spPr>
          <a:xfrm>
            <a:off x="6358270" y="1801091"/>
            <a:ext cx="2668773" cy="646331"/>
          </a:xfrm>
          <a:prstGeom prst="rect">
            <a:avLst/>
          </a:prstGeom>
          <a:solidFill>
            <a:schemeClr val="accent2">
              <a:lumMod val="20000"/>
              <a:lumOff val="80000"/>
            </a:schemeClr>
          </a:solidFill>
        </p:spPr>
        <p:txBody>
          <a:bodyPr wrap="square" rtlCol="0">
            <a:spAutoFit/>
          </a:bodyPr>
          <a:lstStyle/>
          <a:p>
            <a:pPr algn="ctr"/>
            <a:r>
              <a:rPr lang="en-GB" sz="3600" b="1" dirty="0"/>
              <a:t>outcomes</a:t>
            </a:r>
          </a:p>
        </p:txBody>
      </p:sp>
      <p:sp>
        <p:nvSpPr>
          <p:cNvPr id="6" name="TextBox 5"/>
          <p:cNvSpPr txBox="1"/>
          <p:nvPr/>
        </p:nvSpPr>
        <p:spPr>
          <a:xfrm>
            <a:off x="191387" y="2632087"/>
            <a:ext cx="5486679" cy="1754326"/>
          </a:xfrm>
          <a:prstGeom prst="rect">
            <a:avLst/>
          </a:prstGeom>
          <a:noFill/>
        </p:spPr>
        <p:txBody>
          <a:bodyPr wrap="square" rtlCol="0">
            <a:spAutoFit/>
          </a:bodyPr>
          <a:lstStyle/>
          <a:p>
            <a:r>
              <a:rPr lang="en-GB" b="1" dirty="0"/>
              <a:t>How do you define this for your school? </a:t>
            </a:r>
          </a:p>
          <a:p>
            <a:r>
              <a:rPr lang="en-GB" b="1" dirty="0"/>
              <a:t>(in a sentence…)</a:t>
            </a:r>
          </a:p>
          <a:p>
            <a:pPr marL="285750" indent="-285750">
              <a:buFont typeface="Arial" panose="020B0604020202020204" pitchFamily="34" charset="0"/>
              <a:buChar char="•"/>
            </a:pPr>
            <a:r>
              <a:rPr lang="en-GB" i="1" dirty="0"/>
              <a:t>Where does your ethos come from?</a:t>
            </a:r>
          </a:p>
          <a:p>
            <a:pPr marL="285750" indent="-285750">
              <a:buFont typeface="Arial" panose="020B0604020202020204" pitchFamily="34" charset="0"/>
              <a:buChar char="•"/>
            </a:pPr>
            <a:r>
              <a:rPr lang="en-GB" i="1" dirty="0"/>
              <a:t>What are the commonalities and differences between us?</a:t>
            </a:r>
          </a:p>
          <a:p>
            <a:pPr marL="285750" indent="-285750">
              <a:buFont typeface="Arial" panose="020B0604020202020204" pitchFamily="34" charset="0"/>
              <a:buChar char="•"/>
            </a:pPr>
            <a:r>
              <a:rPr lang="en-GB" i="1" dirty="0"/>
              <a:t>What difference does it make to your lived reality?</a:t>
            </a:r>
          </a:p>
        </p:txBody>
      </p:sp>
      <p:sp>
        <p:nvSpPr>
          <p:cNvPr id="7" name="TextBox 6"/>
          <p:cNvSpPr txBox="1"/>
          <p:nvPr/>
        </p:nvSpPr>
        <p:spPr>
          <a:xfrm>
            <a:off x="4920916" y="40206"/>
            <a:ext cx="4106127" cy="1754326"/>
          </a:xfrm>
          <a:prstGeom prst="rect">
            <a:avLst/>
          </a:prstGeom>
          <a:noFill/>
        </p:spPr>
        <p:txBody>
          <a:bodyPr wrap="square" rtlCol="0">
            <a:spAutoFit/>
          </a:bodyPr>
          <a:lstStyle/>
          <a:p>
            <a:pPr algn="r"/>
            <a:r>
              <a:rPr lang="en-GB" b="1" dirty="0"/>
              <a:t>What outcomes are you trying to improve?</a:t>
            </a:r>
          </a:p>
          <a:p>
            <a:pPr marL="285750" indent="-285750" algn="r">
              <a:buFont typeface="Arial" panose="020B0604020202020204" pitchFamily="34" charset="0"/>
              <a:buChar char="•"/>
            </a:pPr>
            <a:r>
              <a:rPr lang="en-GB" i="1" dirty="0"/>
              <a:t>What are the pressures and challenges?</a:t>
            </a:r>
          </a:p>
          <a:p>
            <a:pPr marL="285750" indent="-285750" algn="r">
              <a:buFont typeface="Arial" panose="020B0604020202020204" pitchFamily="34" charset="0"/>
              <a:buChar char="•"/>
            </a:pPr>
            <a:r>
              <a:rPr lang="en-GB" i="1" dirty="0"/>
              <a:t>Who defines this journey?</a:t>
            </a:r>
          </a:p>
          <a:p>
            <a:pPr marL="285750" indent="-285750" algn="r">
              <a:buFont typeface="Arial" panose="020B0604020202020204" pitchFamily="34" charset="0"/>
              <a:buChar char="•"/>
            </a:pPr>
            <a:r>
              <a:rPr lang="en-GB" i="1" dirty="0"/>
              <a:t>What help could the Vision offer you?</a:t>
            </a:r>
          </a:p>
        </p:txBody>
      </p:sp>
      <p:grpSp>
        <p:nvGrpSpPr>
          <p:cNvPr id="11" name="Group 10"/>
          <p:cNvGrpSpPr/>
          <p:nvPr/>
        </p:nvGrpSpPr>
        <p:grpSpPr>
          <a:xfrm>
            <a:off x="2083982" y="1708757"/>
            <a:ext cx="4274288" cy="923330"/>
            <a:chOff x="2083982" y="1708757"/>
            <a:chExt cx="4274288" cy="923330"/>
          </a:xfrm>
        </p:grpSpPr>
        <p:sp>
          <p:nvSpPr>
            <p:cNvPr id="5" name="TextBox 4"/>
            <p:cNvSpPr txBox="1"/>
            <p:nvPr/>
          </p:nvSpPr>
          <p:spPr>
            <a:xfrm>
              <a:off x="2498652" y="1708757"/>
              <a:ext cx="3444948" cy="923330"/>
            </a:xfrm>
            <a:prstGeom prst="rect">
              <a:avLst/>
            </a:prstGeom>
            <a:solidFill>
              <a:schemeClr val="accent2">
                <a:lumMod val="60000"/>
                <a:lumOff val="40000"/>
              </a:schemeClr>
            </a:solidFill>
          </p:spPr>
          <p:txBody>
            <a:bodyPr wrap="square" rtlCol="0">
              <a:spAutoFit/>
            </a:bodyPr>
            <a:lstStyle/>
            <a:p>
              <a:pPr algn="ctr"/>
              <a:r>
                <a:rPr lang="en-GB" sz="5400" b="1" dirty="0"/>
                <a:t>enhancing</a:t>
              </a:r>
            </a:p>
          </p:txBody>
        </p:sp>
        <p:cxnSp>
          <p:nvCxnSpPr>
            <p:cNvPr id="9" name="Straight Connector 8"/>
            <p:cNvCxnSpPr>
              <a:stCxn id="3" idx="3"/>
            </p:cNvCxnSpPr>
            <p:nvPr/>
          </p:nvCxnSpPr>
          <p:spPr>
            <a:xfrm flipV="1">
              <a:off x="2083982" y="2124256"/>
              <a:ext cx="414670" cy="1"/>
            </a:xfrm>
            <a:prstGeom prst="line">
              <a:avLst/>
            </a:prstGeom>
            <a:ln w="41275"/>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943600" y="2124257"/>
              <a:ext cx="414670" cy="1"/>
            </a:xfrm>
            <a:prstGeom prst="line">
              <a:avLst/>
            </a:prstGeom>
            <a:ln w="41275"/>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1574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936836067"/>
              </p:ext>
            </p:extLst>
          </p:nvPr>
        </p:nvGraphicFramePr>
        <p:xfrm>
          <a:off x="-834190" y="3613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xmlns="" id="{93B54269-EC0D-4E72-87DC-87DD8E6FE558}"/>
              </a:ext>
            </a:extLst>
          </p:cNvPr>
          <p:cNvPicPr>
            <a:picLocks noChangeAspect="1"/>
          </p:cNvPicPr>
          <p:nvPr/>
        </p:nvPicPr>
        <p:blipFill rotWithShape="1">
          <a:blip r:embed="rId7"/>
          <a:srcRect l="15369" t="17652" r="15285" b="11111"/>
          <a:stretch/>
        </p:blipFill>
        <p:spPr>
          <a:xfrm>
            <a:off x="4740613" y="567172"/>
            <a:ext cx="3617021" cy="2477112"/>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xmlns="" id="{7A172B14-A814-4E79-A59E-371DB4A023E1}"/>
              </a:ext>
            </a:extLst>
          </p:cNvPr>
          <p:cNvPicPr>
            <a:picLocks noChangeAspect="1"/>
          </p:cNvPicPr>
          <p:nvPr/>
        </p:nvPicPr>
        <p:blipFill rotWithShape="1">
          <a:blip r:embed="rId8"/>
          <a:srcRect l="26044" t="12356" r="40249" b="15398"/>
          <a:stretch/>
        </p:blipFill>
        <p:spPr>
          <a:xfrm rot="1052744">
            <a:off x="6816554" y="1500821"/>
            <a:ext cx="1723594" cy="24628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682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021791306"/>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736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9A049205-550C-4707-A054-91E346D63ECA}"/>
              </a:ext>
            </a:extLst>
          </p:cNvPr>
          <p:cNvSpPr/>
          <p:nvPr/>
        </p:nvSpPr>
        <p:spPr>
          <a:xfrm>
            <a:off x="3446942" y="294724"/>
            <a:ext cx="2430867" cy="38210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xmlns="" id="{CD76E329-62B5-42BC-A3F2-BDE2D782951A}"/>
              </a:ext>
            </a:extLst>
          </p:cNvPr>
          <p:cNvSpPr/>
          <p:nvPr/>
        </p:nvSpPr>
        <p:spPr>
          <a:xfrm>
            <a:off x="3603773" y="583431"/>
            <a:ext cx="2020186" cy="954107"/>
          </a:xfrm>
          <a:prstGeom prst="rect">
            <a:avLst/>
          </a:prstGeom>
          <a:solidFill>
            <a:schemeClr val="tx2"/>
          </a:solidFill>
        </p:spPr>
        <p:txBody>
          <a:bodyPr wrap="square">
            <a:spAutoFit/>
          </a:bodyPr>
          <a:lstStyle/>
          <a:p>
            <a:pPr algn="ctr"/>
            <a:r>
              <a:rPr lang="en-GB" sz="2800" b="1" dirty="0">
                <a:solidFill>
                  <a:schemeClr val="bg1"/>
                </a:solidFill>
              </a:rPr>
              <a:t>Flourishing Teams</a:t>
            </a:r>
            <a:endParaRPr lang="en-GB" sz="2800" dirty="0">
              <a:solidFill>
                <a:schemeClr val="bg1"/>
              </a:solidFill>
            </a:endParaRPr>
          </a:p>
        </p:txBody>
      </p:sp>
      <p:grpSp>
        <p:nvGrpSpPr>
          <p:cNvPr id="22" name="Group 21">
            <a:extLst>
              <a:ext uri="{FF2B5EF4-FFF2-40B4-BE49-F238E27FC236}">
                <a16:creationId xmlns:a16="http://schemas.microsoft.com/office/drawing/2014/main" xmlns="" id="{A9802381-AFDE-4D85-882B-A6E97E1A86B2}"/>
              </a:ext>
            </a:extLst>
          </p:cNvPr>
          <p:cNvGrpSpPr/>
          <p:nvPr/>
        </p:nvGrpSpPr>
        <p:grpSpPr>
          <a:xfrm>
            <a:off x="564189" y="305647"/>
            <a:ext cx="2489347" cy="1604992"/>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xmlns="" id="{A8844C6A-FC06-429B-8093-5F986578EF1D}"/>
                </a:ext>
              </a:extLst>
            </p:cNvPr>
            <p:cNvSpPr txBox="1"/>
            <p:nvPr/>
          </p:nvSpPr>
          <p:spPr>
            <a:xfrm>
              <a:off x="564189" y="305647"/>
              <a:ext cx="2150433"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xmlns=""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3" name="Rectangle 12">
            <a:extLst>
              <a:ext uri="{FF2B5EF4-FFF2-40B4-BE49-F238E27FC236}">
                <a16:creationId xmlns:a16="http://schemas.microsoft.com/office/drawing/2014/main" xmlns="" id="{EA9E4CE7-FB51-44B5-91BB-E992D42615D5}"/>
              </a:ext>
            </a:extLst>
          </p:cNvPr>
          <p:cNvSpPr/>
          <p:nvPr/>
        </p:nvSpPr>
        <p:spPr>
          <a:xfrm>
            <a:off x="3627696" y="1755734"/>
            <a:ext cx="2020186" cy="954107"/>
          </a:xfrm>
          <a:prstGeom prst="rect">
            <a:avLst/>
          </a:prstGeom>
          <a:solidFill>
            <a:schemeClr val="tx2"/>
          </a:solidFill>
        </p:spPr>
        <p:txBody>
          <a:bodyPr wrap="square">
            <a:spAutoFit/>
          </a:bodyPr>
          <a:lstStyle/>
          <a:p>
            <a:pPr algn="ctr"/>
            <a:r>
              <a:rPr lang="en-GB" sz="2800" b="1" dirty="0">
                <a:solidFill>
                  <a:schemeClr val="bg1"/>
                </a:solidFill>
              </a:rPr>
              <a:t>Flourishing Adults</a:t>
            </a:r>
            <a:endParaRPr lang="en-GB" sz="2800" dirty="0">
              <a:solidFill>
                <a:schemeClr val="bg1"/>
              </a:solidFill>
            </a:endParaRPr>
          </a:p>
        </p:txBody>
      </p:sp>
      <p:sp>
        <p:nvSpPr>
          <p:cNvPr id="15" name="Rectangle 14">
            <a:extLst>
              <a:ext uri="{FF2B5EF4-FFF2-40B4-BE49-F238E27FC236}">
                <a16:creationId xmlns:a16="http://schemas.microsoft.com/office/drawing/2014/main" xmlns="" id="{95B9F8C6-0F22-4FCD-9282-3AB55D296DCF}"/>
              </a:ext>
            </a:extLst>
          </p:cNvPr>
          <p:cNvSpPr/>
          <p:nvPr/>
        </p:nvSpPr>
        <p:spPr>
          <a:xfrm>
            <a:off x="3627696" y="2882861"/>
            <a:ext cx="2020186" cy="954107"/>
          </a:xfrm>
          <a:prstGeom prst="rect">
            <a:avLst/>
          </a:prstGeom>
          <a:solidFill>
            <a:schemeClr val="tx2"/>
          </a:solidFill>
        </p:spPr>
        <p:txBody>
          <a:bodyPr wrap="square">
            <a:spAutoFit/>
          </a:bodyPr>
          <a:lstStyle/>
          <a:p>
            <a:pPr algn="ctr"/>
            <a:r>
              <a:rPr lang="en-GB" sz="2800" b="1" dirty="0">
                <a:solidFill>
                  <a:schemeClr val="bg1"/>
                </a:solidFill>
              </a:rPr>
              <a:t>Flourishing Children</a:t>
            </a:r>
            <a:endParaRPr lang="en-GB" sz="2800" dirty="0">
              <a:solidFill>
                <a:schemeClr val="bg1"/>
              </a:solidFill>
            </a:endParaRPr>
          </a:p>
        </p:txBody>
      </p:sp>
    </p:spTree>
    <p:extLst>
      <p:ext uri="{BB962C8B-B14F-4D97-AF65-F5344CB8AC3E}">
        <p14:creationId xmlns:p14="http://schemas.microsoft.com/office/powerpoint/2010/main" val="22994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8731598-0984-4412-963D-2881F8706348}"/>
              </a:ext>
            </a:extLst>
          </p:cNvPr>
          <p:cNvSpPr/>
          <p:nvPr/>
        </p:nvSpPr>
        <p:spPr>
          <a:xfrm>
            <a:off x="1260044" y="1058683"/>
            <a:ext cx="2655974" cy="2062103"/>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sz="3200" b="1" dirty="0"/>
              <a:t>What could this look like for Teaching and Learning?</a:t>
            </a:r>
          </a:p>
        </p:txBody>
      </p:sp>
      <p:pic>
        <p:nvPicPr>
          <p:cNvPr id="1026" name="Picture 2" descr="Image result for learning rainforest">
            <a:extLst>
              <a:ext uri="{FF2B5EF4-FFF2-40B4-BE49-F238E27FC236}">
                <a16:creationId xmlns:a16="http://schemas.microsoft.com/office/drawing/2014/main" xmlns="" id="{48ACDA7E-BA2D-484B-BF16-71B703F88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12093">
            <a:off x="5414257" y="436807"/>
            <a:ext cx="2337568" cy="3305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2535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8844C6A-FC06-429B-8093-5F986578EF1D}"/>
              </a:ext>
            </a:extLst>
          </p:cNvPr>
          <p:cNvSpPr txBox="1"/>
          <p:nvPr/>
        </p:nvSpPr>
        <p:spPr>
          <a:xfrm>
            <a:off x="71771" y="62151"/>
            <a:ext cx="4843129" cy="64633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i="1" dirty="0"/>
              <a:t>“…we had no rest, but we were harassed at every turn – conflicts on the outside, fears within.”</a:t>
            </a:r>
            <a:r>
              <a:rPr lang="en-GB" dirty="0"/>
              <a:t> (7.5)</a:t>
            </a:r>
          </a:p>
        </p:txBody>
      </p:sp>
      <p:sp>
        <p:nvSpPr>
          <p:cNvPr id="3" name="Rectangle 2">
            <a:extLst>
              <a:ext uri="{FF2B5EF4-FFF2-40B4-BE49-F238E27FC236}">
                <a16:creationId xmlns:a16="http://schemas.microsoft.com/office/drawing/2014/main" xmlns="" id="{FC068711-EC8C-4898-A4A5-EFED526D423C}"/>
              </a:ext>
            </a:extLst>
          </p:cNvPr>
          <p:cNvSpPr/>
          <p:nvPr/>
        </p:nvSpPr>
        <p:spPr>
          <a:xfrm>
            <a:off x="104303" y="1309234"/>
            <a:ext cx="2020186" cy="120032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 </a:t>
            </a:r>
            <a:r>
              <a:rPr lang="en-GB" i="1" dirty="0"/>
              <a:t>“We were under pressure, far beyond our ability to endure”</a:t>
            </a:r>
            <a:r>
              <a:rPr lang="en-GB" dirty="0"/>
              <a:t> (1.8)</a:t>
            </a:r>
          </a:p>
        </p:txBody>
      </p:sp>
      <p:sp>
        <p:nvSpPr>
          <p:cNvPr id="4" name="Rectangle 3">
            <a:extLst>
              <a:ext uri="{FF2B5EF4-FFF2-40B4-BE49-F238E27FC236}">
                <a16:creationId xmlns:a16="http://schemas.microsoft.com/office/drawing/2014/main" xmlns="" id="{A8446103-7983-44FC-9C5E-5D08520B52E0}"/>
              </a:ext>
            </a:extLst>
          </p:cNvPr>
          <p:cNvSpPr/>
          <p:nvPr/>
        </p:nvSpPr>
        <p:spPr>
          <a:xfrm>
            <a:off x="71771" y="2852006"/>
            <a:ext cx="3907465" cy="1477328"/>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i="1" dirty="0"/>
              <a:t>“But since you excel in everything – in faith, in speech, in knowledge, in complete earnestness and in the love we have kindled in you – see that you also excel in this grace of giving.”</a:t>
            </a:r>
            <a:r>
              <a:rPr lang="en-GB" dirty="0"/>
              <a:t> (8.7)</a:t>
            </a:r>
          </a:p>
        </p:txBody>
      </p:sp>
      <p:sp>
        <p:nvSpPr>
          <p:cNvPr id="5" name="Rectangle 4">
            <a:extLst>
              <a:ext uri="{FF2B5EF4-FFF2-40B4-BE49-F238E27FC236}">
                <a16:creationId xmlns:a16="http://schemas.microsoft.com/office/drawing/2014/main" xmlns="" id="{2E71078B-4216-4CB4-8A87-10893C0625BD}"/>
              </a:ext>
            </a:extLst>
          </p:cNvPr>
          <p:cNvSpPr/>
          <p:nvPr/>
        </p:nvSpPr>
        <p:spPr>
          <a:xfrm>
            <a:off x="4346818" y="2750501"/>
            <a:ext cx="2348148" cy="1477328"/>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i="1" dirty="0"/>
              <a:t>“Therefore since through God’s mercy we have this ministry, we do not lose heart.”</a:t>
            </a:r>
            <a:r>
              <a:rPr lang="en-GB" dirty="0"/>
              <a:t> (4.1)</a:t>
            </a:r>
          </a:p>
        </p:txBody>
      </p:sp>
      <p:sp>
        <p:nvSpPr>
          <p:cNvPr id="6" name="Rectangle 5">
            <a:extLst>
              <a:ext uri="{FF2B5EF4-FFF2-40B4-BE49-F238E27FC236}">
                <a16:creationId xmlns:a16="http://schemas.microsoft.com/office/drawing/2014/main" xmlns="" id="{805353FE-12E4-42B0-8CBF-0A342021C829}"/>
              </a:ext>
            </a:extLst>
          </p:cNvPr>
          <p:cNvSpPr/>
          <p:nvPr/>
        </p:nvSpPr>
        <p:spPr>
          <a:xfrm>
            <a:off x="6851293" y="1121196"/>
            <a:ext cx="2242327" cy="267765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en-GB" sz="1400" i="1" dirty="0">
                <a:solidFill>
                  <a:schemeClr val="bg1"/>
                </a:solidFill>
              </a:rPr>
              <a:t>“</a:t>
            </a:r>
            <a:r>
              <a:rPr lang="en-GB" sz="1400" i="1" dirty="0">
                <a:solidFill>
                  <a:schemeClr val="bg1"/>
                </a:solidFill>
                <a:latin typeface="Arial" panose="020B0604020202020204" pitchFamily="34" charset="0"/>
                <a:ea typeface="Calibri" panose="020F0502020204030204" pitchFamily="34" charset="0"/>
                <a:cs typeface="Times New Roman" panose="02020603050405020304" pitchFamily="18" charset="0"/>
              </a:rPr>
              <a:t>“But we have this treasure in jars of clay to show that this all-surpassing power is from God and not from us. We are hard pressed on every side, but not crushed; perplexed but not in despair; persecuted but not abandoned; struck down but not destroyed.” (4.7-9)</a:t>
            </a:r>
            <a:endParaRPr lang="en-GB" sz="1400" dirty="0">
              <a:solidFill>
                <a:schemeClr val="bg1"/>
              </a:solidFill>
            </a:endParaRPr>
          </a:p>
        </p:txBody>
      </p:sp>
      <p:sp>
        <p:nvSpPr>
          <p:cNvPr id="7" name="Rectangle 6">
            <a:extLst>
              <a:ext uri="{FF2B5EF4-FFF2-40B4-BE49-F238E27FC236}">
                <a16:creationId xmlns:a16="http://schemas.microsoft.com/office/drawing/2014/main" xmlns="" id="{CD76E329-62B5-42BC-A3F2-BDE2D782951A}"/>
              </a:ext>
            </a:extLst>
          </p:cNvPr>
          <p:cNvSpPr/>
          <p:nvPr/>
        </p:nvSpPr>
        <p:spPr>
          <a:xfrm>
            <a:off x="3232297" y="1505917"/>
            <a:ext cx="2020186" cy="954107"/>
          </a:xfrm>
          <a:prstGeom prst="rect">
            <a:avLst/>
          </a:prstGeom>
          <a:solidFill>
            <a:schemeClr val="tx2"/>
          </a:solidFill>
        </p:spPr>
        <p:txBody>
          <a:bodyPr wrap="square">
            <a:spAutoFit/>
          </a:bodyPr>
          <a:lstStyle/>
          <a:p>
            <a:pPr algn="ctr"/>
            <a:r>
              <a:rPr lang="en-GB" sz="2800" b="1" dirty="0">
                <a:solidFill>
                  <a:schemeClr val="bg1"/>
                </a:solidFill>
              </a:rPr>
              <a:t>Rethinking Resilience</a:t>
            </a:r>
            <a:endParaRPr lang="en-GB" sz="2800" dirty="0">
              <a:solidFill>
                <a:schemeClr val="bg1"/>
              </a:solidFill>
            </a:endParaRPr>
          </a:p>
        </p:txBody>
      </p:sp>
      <p:cxnSp>
        <p:nvCxnSpPr>
          <p:cNvPr id="9" name="Straight Arrow Connector 8">
            <a:extLst>
              <a:ext uri="{FF2B5EF4-FFF2-40B4-BE49-F238E27FC236}">
                <a16:creationId xmlns:a16="http://schemas.microsoft.com/office/drawing/2014/main" xmlns="" id="{6C11A58D-1F95-4873-92BF-69CCFB43D8C1}"/>
              </a:ext>
            </a:extLst>
          </p:cNvPr>
          <p:cNvCxnSpPr>
            <a:cxnSpLocks/>
          </p:cNvCxnSpPr>
          <p:nvPr/>
        </p:nvCxnSpPr>
        <p:spPr>
          <a:xfrm>
            <a:off x="5305647" y="1830895"/>
            <a:ext cx="1492482" cy="21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xmlns="" id="{C7DFAEE4-75E0-4E44-A938-B95A7369E0C5}"/>
              </a:ext>
            </a:extLst>
          </p:cNvPr>
          <p:cNvCxnSpPr>
            <a:cxnSpLocks/>
          </p:cNvCxnSpPr>
          <p:nvPr/>
        </p:nvCxnSpPr>
        <p:spPr>
          <a:xfrm>
            <a:off x="4800601" y="2506062"/>
            <a:ext cx="600739" cy="2444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xmlns="" id="{F1C3A64D-0F2F-4802-AF30-A527017B495B}"/>
              </a:ext>
            </a:extLst>
          </p:cNvPr>
          <p:cNvCxnSpPr>
            <a:cxnSpLocks/>
          </p:cNvCxnSpPr>
          <p:nvPr/>
        </p:nvCxnSpPr>
        <p:spPr>
          <a:xfrm flipH="1">
            <a:off x="2830286" y="2500868"/>
            <a:ext cx="744914" cy="350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xmlns="" id="{5944E6BE-D6CB-4ABB-9EF5-F081E1DD969F}"/>
              </a:ext>
            </a:extLst>
          </p:cNvPr>
          <p:cNvCxnSpPr>
            <a:cxnSpLocks/>
            <a:endCxn id="3" idx="3"/>
          </p:cNvCxnSpPr>
          <p:nvPr/>
        </p:nvCxnSpPr>
        <p:spPr>
          <a:xfrm flipH="1" flipV="1">
            <a:off x="2124489" y="1909399"/>
            <a:ext cx="1057938" cy="138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xmlns="" id="{9725D943-3536-4E11-8E88-A3828D671FE6}"/>
              </a:ext>
            </a:extLst>
          </p:cNvPr>
          <p:cNvCxnSpPr>
            <a:cxnSpLocks/>
          </p:cNvCxnSpPr>
          <p:nvPr/>
        </p:nvCxnSpPr>
        <p:spPr>
          <a:xfrm flipH="1" flipV="1">
            <a:off x="3309257" y="789900"/>
            <a:ext cx="503656" cy="6450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xmlns="" id="{2BA35AFB-63C7-445D-8374-1D1F04C3F799}"/>
              </a:ext>
            </a:extLst>
          </p:cNvPr>
          <p:cNvSpPr/>
          <p:nvPr/>
        </p:nvSpPr>
        <p:spPr>
          <a:xfrm>
            <a:off x="5292356" y="108317"/>
            <a:ext cx="2434855" cy="92333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i="1" dirty="0"/>
              <a:t>“Therefore, since we have such a hope, we are very bold”</a:t>
            </a:r>
            <a:r>
              <a:rPr lang="en-GB" dirty="0"/>
              <a:t> (3.12)</a:t>
            </a:r>
          </a:p>
        </p:txBody>
      </p:sp>
      <p:cxnSp>
        <p:nvCxnSpPr>
          <p:cNvPr id="18" name="Straight Arrow Connector 17">
            <a:extLst>
              <a:ext uri="{FF2B5EF4-FFF2-40B4-BE49-F238E27FC236}">
                <a16:creationId xmlns:a16="http://schemas.microsoft.com/office/drawing/2014/main" xmlns="" id="{CBE88D26-3297-4727-8BC4-DCAA985D9F64}"/>
              </a:ext>
            </a:extLst>
          </p:cNvPr>
          <p:cNvCxnSpPr>
            <a:cxnSpLocks/>
          </p:cNvCxnSpPr>
          <p:nvPr/>
        </p:nvCxnSpPr>
        <p:spPr>
          <a:xfrm flipV="1">
            <a:off x="4774651" y="1089669"/>
            <a:ext cx="477832" cy="3549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517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A3C13276-B32F-44DF-BB0C-2E16EB295727}"/>
              </a:ext>
            </a:extLst>
          </p:cNvPr>
          <p:cNvGraphicFramePr>
            <a:graphicFrameLocks noGrp="1"/>
          </p:cNvGraphicFramePr>
          <p:nvPr>
            <p:extLst/>
          </p:nvPr>
        </p:nvGraphicFramePr>
        <p:xfrm>
          <a:off x="377686" y="122307"/>
          <a:ext cx="8587410" cy="4028440"/>
        </p:xfrm>
        <a:graphic>
          <a:graphicData uri="http://schemas.openxmlformats.org/drawingml/2006/table">
            <a:tbl>
              <a:tblPr firstRow="1" bandRow="1">
                <a:tableStyleId>{93296810-A885-4BE3-A3E7-6D5BEEA58F35}</a:tableStyleId>
              </a:tblPr>
              <a:tblGrid>
                <a:gridCol w="4293705">
                  <a:extLst>
                    <a:ext uri="{9D8B030D-6E8A-4147-A177-3AD203B41FA5}">
                      <a16:colId xmlns:a16="http://schemas.microsoft.com/office/drawing/2014/main" xmlns="" val="2589394018"/>
                    </a:ext>
                  </a:extLst>
                </a:gridCol>
                <a:gridCol w="4293705">
                  <a:extLst>
                    <a:ext uri="{9D8B030D-6E8A-4147-A177-3AD203B41FA5}">
                      <a16:colId xmlns:a16="http://schemas.microsoft.com/office/drawing/2014/main" xmlns="" val="494215844"/>
                    </a:ext>
                  </a:extLst>
                </a:gridCol>
              </a:tblGrid>
              <a:tr h="370840">
                <a:tc>
                  <a:txBody>
                    <a:bodyPr/>
                    <a:lstStyle/>
                    <a:p>
                      <a:r>
                        <a:rPr lang="en-GB" sz="2400" dirty="0"/>
                        <a:t>Learning Plantation</a:t>
                      </a:r>
                    </a:p>
                  </a:txBody>
                  <a:tcPr/>
                </a:tc>
                <a:tc>
                  <a:txBody>
                    <a:bodyPr/>
                    <a:lstStyle/>
                    <a:p>
                      <a:r>
                        <a:rPr lang="en-GB" sz="2400" dirty="0"/>
                        <a:t>Learning Rainforest</a:t>
                      </a:r>
                    </a:p>
                  </a:txBody>
                  <a:tcPr/>
                </a:tc>
                <a:extLst>
                  <a:ext uri="{0D108BD9-81ED-4DB2-BD59-A6C34878D82A}">
                    <a16:rowId xmlns:a16="http://schemas.microsoft.com/office/drawing/2014/main" xmlns="" val="369110526"/>
                  </a:ext>
                </a:extLst>
              </a:tr>
              <a:tr h="370840">
                <a:tc>
                  <a:txBody>
                    <a:bodyPr/>
                    <a:lstStyle/>
                    <a:p>
                      <a:r>
                        <a:rPr lang="en-GB" dirty="0"/>
                        <a:t>‘A right way to do things’ – set routines – e.g. L.O. on the board every lesson</a:t>
                      </a:r>
                    </a:p>
                  </a:txBody>
                  <a:tcPr/>
                </a:tc>
                <a:tc>
                  <a:txBody>
                    <a:bodyPr/>
                    <a:lstStyle/>
                    <a:p>
                      <a:r>
                        <a:rPr lang="en-GB" dirty="0"/>
                        <a:t>Nourishing individual talents  - high trust/high challenge</a:t>
                      </a:r>
                    </a:p>
                  </a:txBody>
                  <a:tcPr/>
                </a:tc>
                <a:extLst>
                  <a:ext uri="{0D108BD9-81ED-4DB2-BD59-A6C34878D82A}">
                    <a16:rowId xmlns:a16="http://schemas.microsoft.com/office/drawing/2014/main" xmlns="" val="1081847209"/>
                  </a:ext>
                </a:extLst>
              </a:tr>
              <a:tr h="370840">
                <a:tc>
                  <a:txBody>
                    <a:bodyPr/>
                    <a:lstStyle/>
                    <a:p>
                      <a:r>
                        <a:rPr lang="en-GB" dirty="0"/>
                        <a:t>Leaders driven by compliance to external voices</a:t>
                      </a:r>
                    </a:p>
                  </a:txBody>
                  <a:tcPr/>
                </a:tc>
                <a:tc>
                  <a:txBody>
                    <a:bodyPr/>
                    <a:lstStyle/>
                    <a:p>
                      <a:r>
                        <a:rPr lang="en-GB" dirty="0"/>
                        <a:t>Great variety in pedagogy and OK to try new things all the time</a:t>
                      </a:r>
                    </a:p>
                  </a:txBody>
                  <a:tcPr/>
                </a:tc>
                <a:extLst>
                  <a:ext uri="{0D108BD9-81ED-4DB2-BD59-A6C34878D82A}">
                    <a16:rowId xmlns:a16="http://schemas.microsoft.com/office/drawing/2014/main" xmlns="" val="426128574"/>
                  </a:ext>
                </a:extLst>
              </a:tr>
              <a:tr h="370840">
                <a:tc>
                  <a:txBody>
                    <a:bodyPr/>
                    <a:lstStyle/>
                    <a:p>
                      <a:r>
                        <a:rPr lang="en-GB" dirty="0"/>
                        <a:t>T+L focused on what can be examined</a:t>
                      </a:r>
                    </a:p>
                  </a:txBody>
                  <a:tcPr/>
                </a:tc>
                <a:tc>
                  <a:txBody>
                    <a:bodyPr/>
                    <a:lstStyle/>
                    <a:p>
                      <a:r>
                        <a:rPr lang="en-GB" dirty="0"/>
                        <a:t>If creative approaches deliver, there is high level of autonomy</a:t>
                      </a:r>
                    </a:p>
                  </a:txBody>
                  <a:tcPr/>
                </a:tc>
                <a:extLst>
                  <a:ext uri="{0D108BD9-81ED-4DB2-BD59-A6C34878D82A}">
                    <a16:rowId xmlns:a16="http://schemas.microsoft.com/office/drawing/2014/main" xmlns="" val="1191630874"/>
                  </a:ext>
                </a:extLst>
              </a:tr>
              <a:tr h="370840">
                <a:tc>
                  <a:txBody>
                    <a:bodyPr/>
                    <a:lstStyle/>
                    <a:p>
                      <a:r>
                        <a:rPr lang="en-GB" dirty="0"/>
                        <a:t>Data has very high status</a:t>
                      </a:r>
                    </a:p>
                  </a:txBody>
                  <a:tcPr/>
                </a:tc>
                <a:tc>
                  <a:txBody>
                    <a:bodyPr/>
                    <a:lstStyle/>
                    <a:p>
                      <a:r>
                        <a:rPr lang="en-GB" dirty="0"/>
                        <a:t>Data is part of the picture of learning</a:t>
                      </a:r>
                    </a:p>
                  </a:txBody>
                  <a:tcPr/>
                </a:tc>
                <a:extLst>
                  <a:ext uri="{0D108BD9-81ED-4DB2-BD59-A6C34878D82A}">
                    <a16:rowId xmlns:a16="http://schemas.microsoft.com/office/drawing/2014/main" xmlns="" val="1830548507"/>
                  </a:ext>
                </a:extLst>
              </a:tr>
              <a:tr h="370840">
                <a:tc>
                  <a:txBody>
                    <a:bodyPr/>
                    <a:lstStyle/>
                    <a:p>
                      <a:r>
                        <a:rPr lang="en-GB" dirty="0"/>
                        <a:t>Interventions heavily focused  on short-term gains</a:t>
                      </a:r>
                    </a:p>
                  </a:txBody>
                  <a:tcPr/>
                </a:tc>
                <a:tc>
                  <a:txBody>
                    <a:bodyPr/>
                    <a:lstStyle/>
                    <a:p>
                      <a:r>
                        <a:rPr lang="en-GB" dirty="0"/>
                        <a:t>T+L structures are dynamic/organic, aligning T+L to stated school values</a:t>
                      </a:r>
                    </a:p>
                  </a:txBody>
                  <a:tcPr/>
                </a:tc>
                <a:extLst>
                  <a:ext uri="{0D108BD9-81ED-4DB2-BD59-A6C34878D82A}">
                    <a16:rowId xmlns:a16="http://schemas.microsoft.com/office/drawing/2014/main" xmlns="" val="463153819"/>
                  </a:ext>
                </a:extLst>
              </a:tr>
              <a:tr h="370840">
                <a:tc>
                  <a:txBody>
                    <a:bodyPr/>
                    <a:lstStyle/>
                    <a:p>
                      <a:r>
                        <a:rPr lang="en-GB" dirty="0"/>
                        <a:t>Creativity becomes rules – e.g. standardised homework format etc.</a:t>
                      </a:r>
                    </a:p>
                  </a:txBody>
                  <a:tcPr/>
                </a:tc>
                <a:tc>
                  <a:txBody>
                    <a:bodyPr/>
                    <a:lstStyle/>
                    <a:p>
                      <a:r>
                        <a:rPr lang="en-GB" dirty="0"/>
                        <a:t>Highly personalised CPD</a:t>
                      </a:r>
                    </a:p>
                  </a:txBody>
                  <a:tcPr/>
                </a:tc>
                <a:extLst>
                  <a:ext uri="{0D108BD9-81ED-4DB2-BD59-A6C34878D82A}">
                    <a16:rowId xmlns:a16="http://schemas.microsoft.com/office/drawing/2014/main" xmlns="" val="3387007941"/>
                  </a:ext>
                </a:extLst>
              </a:tr>
            </a:tbl>
          </a:graphicData>
        </a:graphic>
      </p:graphicFrame>
    </p:spTree>
    <p:extLst>
      <p:ext uri="{BB962C8B-B14F-4D97-AF65-F5344CB8AC3E}">
        <p14:creationId xmlns:p14="http://schemas.microsoft.com/office/powerpoint/2010/main" val="379219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21F8BA19-D8FF-4953-B885-A66D379EFE9C}"/>
              </a:ext>
            </a:extLst>
          </p:cNvPr>
          <p:cNvGrpSpPr/>
          <p:nvPr/>
        </p:nvGrpSpPr>
        <p:grpSpPr>
          <a:xfrm>
            <a:off x="5992112" y="312120"/>
            <a:ext cx="3058853" cy="1496727"/>
            <a:chOff x="5758195" y="371382"/>
            <a:chExt cx="3058853" cy="1496727"/>
          </a:xfrm>
          <a:solidFill>
            <a:schemeClr val="bg2">
              <a:lumMod val="75000"/>
            </a:schemeClr>
          </a:solidFill>
        </p:grpSpPr>
        <p:sp>
          <p:nvSpPr>
            <p:cNvPr id="6" name="Rectangle 5">
              <a:extLst>
                <a:ext uri="{FF2B5EF4-FFF2-40B4-BE49-F238E27FC236}">
                  <a16:creationId xmlns:a16="http://schemas.microsoft.com/office/drawing/2014/main" xmlns="" id="{805353FE-12E4-42B0-8CBF-0A342021C829}"/>
                </a:ext>
              </a:extLst>
            </p:cNvPr>
            <p:cNvSpPr/>
            <p:nvPr/>
          </p:nvSpPr>
          <p:spPr>
            <a:xfrm>
              <a:off x="6382193" y="371382"/>
              <a:ext cx="2434855"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at different times and different speeds</a:t>
              </a:r>
            </a:p>
          </p:txBody>
        </p:sp>
        <p:cxnSp>
          <p:nvCxnSpPr>
            <p:cNvPr id="9" name="Straight Arrow Connector 8">
              <a:extLst>
                <a:ext uri="{FF2B5EF4-FFF2-40B4-BE49-F238E27FC236}">
                  <a16:creationId xmlns:a16="http://schemas.microsoft.com/office/drawing/2014/main" xmlns="" id="{6C11A58D-1F95-4873-92BF-69CCFB43D8C1}"/>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xmlns="" id="{A9802381-AFDE-4D85-882B-A6E97E1A86B2}"/>
              </a:ext>
            </a:extLst>
          </p:cNvPr>
          <p:cNvGrpSpPr/>
          <p:nvPr/>
        </p:nvGrpSpPr>
        <p:grpSpPr>
          <a:xfrm>
            <a:off x="564189" y="305647"/>
            <a:ext cx="2489347" cy="1604992"/>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xmlns="" id="{A8844C6A-FC06-429B-8093-5F986578EF1D}"/>
                </a:ext>
              </a:extLst>
            </p:cNvPr>
            <p:cNvSpPr txBox="1"/>
            <p:nvPr/>
          </p:nvSpPr>
          <p:spPr>
            <a:xfrm>
              <a:off x="564189" y="305647"/>
              <a:ext cx="2150433"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xmlns=""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xmlns="" id="{A9742492-45BF-4FD3-9E2C-33659C0DA891}"/>
              </a:ext>
            </a:extLst>
          </p:cNvPr>
          <p:cNvSpPr/>
          <p:nvPr/>
        </p:nvSpPr>
        <p:spPr>
          <a:xfrm>
            <a:off x="3446942" y="294724"/>
            <a:ext cx="2430867" cy="38210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59AB938A-5AC7-4C91-9E12-9F0E26CBE917}"/>
              </a:ext>
            </a:extLst>
          </p:cNvPr>
          <p:cNvSpPr/>
          <p:nvPr/>
        </p:nvSpPr>
        <p:spPr>
          <a:xfrm>
            <a:off x="3603773" y="583431"/>
            <a:ext cx="2020186" cy="954107"/>
          </a:xfrm>
          <a:prstGeom prst="rect">
            <a:avLst/>
          </a:prstGeom>
          <a:solidFill>
            <a:schemeClr val="tx2"/>
          </a:solidFill>
        </p:spPr>
        <p:txBody>
          <a:bodyPr wrap="square">
            <a:spAutoFit/>
          </a:bodyPr>
          <a:lstStyle/>
          <a:p>
            <a:pPr algn="ctr"/>
            <a:r>
              <a:rPr lang="en-GB" sz="2800" b="1" dirty="0">
                <a:solidFill>
                  <a:schemeClr val="bg1"/>
                </a:solidFill>
              </a:rPr>
              <a:t>Flourishing Teams</a:t>
            </a:r>
            <a:endParaRPr lang="en-GB" sz="2800" dirty="0">
              <a:solidFill>
                <a:schemeClr val="bg1"/>
              </a:solidFill>
            </a:endParaRPr>
          </a:p>
        </p:txBody>
      </p:sp>
      <p:sp>
        <p:nvSpPr>
          <p:cNvPr id="20" name="Rectangle 19">
            <a:extLst>
              <a:ext uri="{FF2B5EF4-FFF2-40B4-BE49-F238E27FC236}">
                <a16:creationId xmlns:a16="http://schemas.microsoft.com/office/drawing/2014/main" xmlns="" id="{E30A6581-4AA5-4322-B5C8-978A0D749DD1}"/>
              </a:ext>
            </a:extLst>
          </p:cNvPr>
          <p:cNvSpPr/>
          <p:nvPr/>
        </p:nvSpPr>
        <p:spPr>
          <a:xfrm>
            <a:off x="3627696" y="1755734"/>
            <a:ext cx="2020186" cy="954107"/>
          </a:xfrm>
          <a:prstGeom prst="rect">
            <a:avLst/>
          </a:prstGeom>
          <a:solidFill>
            <a:schemeClr val="tx2"/>
          </a:solidFill>
        </p:spPr>
        <p:txBody>
          <a:bodyPr wrap="square">
            <a:spAutoFit/>
          </a:bodyPr>
          <a:lstStyle/>
          <a:p>
            <a:pPr algn="ctr"/>
            <a:r>
              <a:rPr lang="en-GB" sz="2800" b="1" dirty="0">
                <a:solidFill>
                  <a:schemeClr val="bg1"/>
                </a:solidFill>
              </a:rPr>
              <a:t>Flourishing Adults</a:t>
            </a:r>
            <a:endParaRPr lang="en-GB" sz="2800" dirty="0">
              <a:solidFill>
                <a:schemeClr val="bg1"/>
              </a:solidFill>
            </a:endParaRPr>
          </a:p>
        </p:txBody>
      </p:sp>
      <p:sp>
        <p:nvSpPr>
          <p:cNvPr id="21" name="Rectangle 20">
            <a:extLst>
              <a:ext uri="{FF2B5EF4-FFF2-40B4-BE49-F238E27FC236}">
                <a16:creationId xmlns:a16="http://schemas.microsoft.com/office/drawing/2014/main" xmlns="" id="{C4E49362-3417-4791-8AF6-FDA2B0AAA4A0}"/>
              </a:ext>
            </a:extLst>
          </p:cNvPr>
          <p:cNvSpPr/>
          <p:nvPr/>
        </p:nvSpPr>
        <p:spPr>
          <a:xfrm>
            <a:off x="3627696" y="2882861"/>
            <a:ext cx="2020186" cy="954107"/>
          </a:xfrm>
          <a:prstGeom prst="rect">
            <a:avLst/>
          </a:prstGeom>
          <a:solidFill>
            <a:schemeClr val="tx2"/>
          </a:solidFill>
        </p:spPr>
        <p:txBody>
          <a:bodyPr wrap="square">
            <a:spAutoFit/>
          </a:bodyPr>
          <a:lstStyle/>
          <a:p>
            <a:pPr algn="ctr"/>
            <a:r>
              <a:rPr lang="en-GB" sz="2800" b="1" dirty="0">
                <a:solidFill>
                  <a:schemeClr val="bg1"/>
                </a:solidFill>
              </a:rPr>
              <a:t>Flourishing Children</a:t>
            </a:r>
            <a:endParaRPr lang="en-GB" sz="2800" dirty="0">
              <a:solidFill>
                <a:schemeClr val="bg1"/>
              </a:solidFill>
            </a:endParaRPr>
          </a:p>
        </p:txBody>
      </p:sp>
    </p:spTree>
    <p:extLst>
      <p:ext uri="{BB962C8B-B14F-4D97-AF65-F5344CB8AC3E}">
        <p14:creationId xmlns:p14="http://schemas.microsoft.com/office/powerpoint/2010/main" val="179968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9132E83E-F601-4525-A8CC-4DBFF1E0F5D3}"/>
              </a:ext>
            </a:extLst>
          </p:cNvPr>
          <p:cNvPicPr>
            <a:picLocks noChangeAspect="1"/>
          </p:cNvPicPr>
          <p:nvPr/>
        </p:nvPicPr>
        <p:blipFill>
          <a:blip r:embed="rId2"/>
          <a:stretch>
            <a:fillRect/>
          </a:stretch>
        </p:blipFill>
        <p:spPr>
          <a:xfrm>
            <a:off x="425303" y="212189"/>
            <a:ext cx="3310161" cy="307592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xmlns="" id="{FC2EB817-FD60-4901-8095-7799D0BBC480}"/>
              </a:ext>
            </a:extLst>
          </p:cNvPr>
          <p:cNvSpPr txBox="1"/>
          <p:nvPr/>
        </p:nvSpPr>
        <p:spPr>
          <a:xfrm>
            <a:off x="4635672" y="499731"/>
            <a:ext cx="3894849" cy="400110"/>
          </a:xfrm>
          <a:prstGeom prst="rect">
            <a:avLst/>
          </a:prstGeom>
          <a:noFill/>
        </p:spPr>
        <p:txBody>
          <a:bodyPr wrap="none" rtlCol="0">
            <a:spAutoFit/>
          </a:bodyPr>
          <a:lstStyle/>
          <a:p>
            <a:r>
              <a:rPr lang="en-GB" sz="2000" b="1" dirty="0"/>
              <a:t>A garden that’s bursting into life…?</a:t>
            </a:r>
          </a:p>
        </p:txBody>
      </p:sp>
      <p:pic>
        <p:nvPicPr>
          <p:cNvPr id="15" name="Picture 14" descr="A close up of a flower garden&#10;&#10;Description generated with very high confidence">
            <a:extLst>
              <a:ext uri="{FF2B5EF4-FFF2-40B4-BE49-F238E27FC236}">
                <a16:creationId xmlns:a16="http://schemas.microsoft.com/office/drawing/2014/main" xmlns="" id="{07356F22-5C8C-416A-9CC9-EEDF583BC45C}"/>
              </a:ext>
            </a:extLst>
          </p:cNvPr>
          <p:cNvPicPr>
            <a:picLocks noChangeAspect="1"/>
          </p:cNvPicPr>
          <p:nvPr/>
        </p:nvPicPr>
        <p:blipFill>
          <a:blip r:embed="rId3"/>
          <a:stretch>
            <a:fillRect/>
          </a:stretch>
        </p:blipFill>
        <p:spPr>
          <a:xfrm>
            <a:off x="4118235" y="1121734"/>
            <a:ext cx="4494137" cy="2937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514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9DB17E03-66E4-44E2-8788-4447221D5459}"/>
              </a:ext>
            </a:extLst>
          </p:cNvPr>
          <p:cNvGrpSpPr/>
          <p:nvPr/>
        </p:nvGrpSpPr>
        <p:grpSpPr>
          <a:xfrm>
            <a:off x="5992112" y="2332932"/>
            <a:ext cx="2816964" cy="1510790"/>
            <a:chOff x="5758195" y="2269789"/>
            <a:chExt cx="2816964" cy="1510790"/>
          </a:xfrm>
          <a:solidFill>
            <a:schemeClr val="bg2">
              <a:lumMod val="75000"/>
            </a:schemeClr>
          </a:solidFill>
        </p:grpSpPr>
        <p:sp>
          <p:nvSpPr>
            <p:cNvPr id="5" name="Rectangle 4">
              <a:extLst>
                <a:ext uri="{FF2B5EF4-FFF2-40B4-BE49-F238E27FC236}">
                  <a16:creationId xmlns:a16="http://schemas.microsoft.com/office/drawing/2014/main" xmlns="" id="{2E71078B-4216-4CB4-8A87-10893C0625BD}"/>
                </a:ext>
              </a:extLst>
            </p:cNvPr>
            <p:cNvSpPr/>
            <p:nvPr/>
          </p:nvSpPr>
          <p:spPr>
            <a:xfrm>
              <a:off x="6711803" y="2857249"/>
              <a:ext cx="1863356"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when we stop doing things</a:t>
              </a:r>
            </a:p>
          </p:txBody>
        </p:sp>
        <p:cxnSp>
          <p:nvCxnSpPr>
            <p:cNvPr id="10" name="Straight Arrow Connector 9">
              <a:extLst>
                <a:ext uri="{FF2B5EF4-FFF2-40B4-BE49-F238E27FC236}">
                  <a16:creationId xmlns:a16="http://schemas.microsoft.com/office/drawing/2014/main" xmlns="" id="{C7DFAEE4-75E0-4E44-A938-B95A7369E0C5}"/>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xmlns="" id="{A9802381-AFDE-4D85-882B-A6E97E1A86B2}"/>
              </a:ext>
            </a:extLst>
          </p:cNvPr>
          <p:cNvGrpSpPr/>
          <p:nvPr/>
        </p:nvGrpSpPr>
        <p:grpSpPr>
          <a:xfrm>
            <a:off x="564189" y="305647"/>
            <a:ext cx="2489347" cy="1604992"/>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xmlns="" id="{A8844C6A-FC06-429B-8093-5F986578EF1D}"/>
                </a:ext>
              </a:extLst>
            </p:cNvPr>
            <p:cNvSpPr txBox="1"/>
            <p:nvPr/>
          </p:nvSpPr>
          <p:spPr>
            <a:xfrm>
              <a:off x="564189" y="305647"/>
              <a:ext cx="2150433"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xmlns=""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xmlns="" id="{8F3FE224-EB4B-4111-A2E1-0C4B59EC56D0}"/>
              </a:ext>
            </a:extLst>
          </p:cNvPr>
          <p:cNvSpPr/>
          <p:nvPr/>
        </p:nvSpPr>
        <p:spPr>
          <a:xfrm>
            <a:off x="3446942" y="294724"/>
            <a:ext cx="2430867" cy="38210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2AF7852B-114B-4A5C-9483-67E9C1F52736}"/>
              </a:ext>
            </a:extLst>
          </p:cNvPr>
          <p:cNvSpPr/>
          <p:nvPr/>
        </p:nvSpPr>
        <p:spPr>
          <a:xfrm>
            <a:off x="3603773" y="583431"/>
            <a:ext cx="2020186" cy="954107"/>
          </a:xfrm>
          <a:prstGeom prst="rect">
            <a:avLst/>
          </a:prstGeom>
          <a:solidFill>
            <a:schemeClr val="tx2"/>
          </a:solidFill>
        </p:spPr>
        <p:txBody>
          <a:bodyPr wrap="square">
            <a:spAutoFit/>
          </a:bodyPr>
          <a:lstStyle/>
          <a:p>
            <a:pPr algn="ctr"/>
            <a:r>
              <a:rPr lang="en-GB" sz="2800" b="1" dirty="0">
                <a:solidFill>
                  <a:schemeClr val="bg1"/>
                </a:solidFill>
              </a:rPr>
              <a:t>Flourishing Teams</a:t>
            </a:r>
            <a:endParaRPr lang="en-GB" sz="2800" dirty="0">
              <a:solidFill>
                <a:schemeClr val="bg1"/>
              </a:solidFill>
            </a:endParaRPr>
          </a:p>
        </p:txBody>
      </p:sp>
      <p:sp>
        <p:nvSpPr>
          <p:cNvPr id="20" name="Rectangle 19">
            <a:extLst>
              <a:ext uri="{FF2B5EF4-FFF2-40B4-BE49-F238E27FC236}">
                <a16:creationId xmlns:a16="http://schemas.microsoft.com/office/drawing/2014/main" xmlns="" id="{36B1CC11-8423-4FC0-A169-9EE0201B797C}"/>
              </a:ext>
            </a:extLst>
          </p:cNvPr>
          <p:cNvSpPr/>
          <p:nvPr/>
        </p:nvSpPr>
        <p:spPr>
          <a:xfrm>
            <a:off x="3627696" y="1755734"/>
            <a:ext cx="2020186" cy="954107"/>
          </a:xfrm>
          <a:prstGeom prst="rect">
            <a:avLst/>
          </a:prstGeom>
          <a:solidFill>
            <a:schemeClr val="tx2"/>
          </a:solidFill>
        </p:spPr>
        <p:txBody>
          <a:bodyPr wrap="square">
            <a:spAutoFit/>
          </a:bodyPr>
          <a:lstStyle/>
          <a:p>
            <a:pPr algn="ctr"/>
            <a:r>
              <a:rPr lang="en-GB" sz="2800" b="1" dirty="0">
                <a:solidFill>
                  <a:schemeClr val="bg1"/>
                </a:solidFill>
              </a:rPr>
              <a:t>Flourishing Adults</a:t>
            </a:r>
            <a:endParaRPr lang="en-GB" sz="2800" dirty="0">
              <a:solidFill>
                <a:schemeClr val="bg1"/>
              </a:solidFill>
            </a:endParaRPr>
          </a:p>
        </p:txBody>
      </p:sp>
      <p:sp>
        <p:nvSpPr>
          <p:cNvPr id="21" name="Rectangle 20">
            <a:extLst>
              <a:ext uri="{FF2B5EF4-FFF2-40B4-BE49-F238E27FC236}">
                <a16:creationId xmlns:a16="http://schemas.microsoft.com/office/drawing/2014/main" xmlns="" id="{E6868C78-3D01-4390-898C-464946ECB4B4}"/>
              </a:ext>
            </a:extLst>
          </p:cNvPr>
          <p:cNvSpPr/>
          <p:nvPr/>
        </p:nvSpPr>
        <p:spPr>
          <a:xfrm>
            <a:off x="3627696" y="2882861"/>
            <a:ext cx="2020186" cy="954107"/>
          </a:xfrm>
          <a:prstGeom prst="rect">
            <a:avLst/>
          </a:prstGeom>
          <a:solidFill>
            <a:schemeClr val="tx2"/>
          </a:solidFill>
        </p:spPr>
        <p:txBody>
          <a:bodyPr wrap="square">
            <a:spAutoFit/>
          </a:bodyPr>
          <a:lstStyle/>
          <a:p>
            <a:pPr algn="ctr"/>
            <a:r>
              <a:rPr lang="en-GB" sz="2800" b="1" dirty="0">
                <a:solidFill>
                  <a:schemeClr val="bg1"/>
                </a:solidFill>
              </a:rPr>
              <a:t>Flourishing Children</a:t>
            </a:r>
            <a:endParaRPr lang="en-GB" sz="2800" dirty="0">
              <a:solidFill>
                <a:schemeClr val="bg1"/>
              </a:solidFill>
            </a:endParaRPr>
          </a:p>
        </p:txBody>
      </p:sp>
      <p:grpSp>
        <p:nvGrpSpPr>
          <p:cNvPr id="26" name="Group 25">
            <a:extLst>
              <a:ext uri="{FF2B5EF4-FFF2-40B4-BE49-F238E27FC236}">
                <a16:creationId xmlns:a16="http://schemas.microsoft.com/office/drawing/2014/main" xmlns="" id="{147569D6-60F7-4565-A5B7-8A97B9B7974C}"/>
              </a:ext>
            </a:extLst>
          </p:cNvPr>
          <p:cNvGrpSpPr/>
          <p:nvPr/>
        </p:nvGrpSpPr>
        <p:grpSpPr>
          <a:xfrm>
            <a:off x="5992112" y="312120"/>
            <a:ext cx="3058853" cy="1496727"/>
            <a:chOff x="5758195" y="371382"/>
            <a:chExt cx="3058853" cy="1496727"/>
          </a:xfrm>
          <a:solidFill>
            <a:schemeClr val="bg2">
              <a:lumMod val="75000"/>
            </a:schemeClr>
          </a:solidFill>
        </p:grpSpPr>
        <p:sp>
          <p:nvSpPr>
            <p:cNvPr id="27" name="Rectangle 26">
              <a:extLst>
                <a:ext uri="{FF2B5EF4-FFF2-40B4-BE49-F238E27FC236}">
                  <a16:creationId xmlns:a16="http://schemas.microsoft.com/office/drawing/2014/main" xmlns="" id="{A4005F79-7116-4864-B5FB-10D3E7C63C4F}"/>
                </a:ext>
              </a:extLst>
            </p:cNvPr>
            <p:cNvSpPr/>
            <p:nvPr/>
          </p:nvSpPr>
          <p:spPr>
            <a:xfrm>
              <a:off x="6382193" y="371382"/>
              <a:ext cx="2434855"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at different times and different speeds</a:t>
              </a:r>
            </a:p>
          </p:txBody>
        </p:sp>
        <p:cxnSp>
          <p:nvCxnSpPr>
            <p:cNvPr id="28" name="Straight Arrow Connector 27">
              <a:extLst>
                <a:ext uri="{FF2B5EF4-FFF2-40B4-BE49-F238E27FC236}">
                  <a16:creationId xmlns:a16="http://schemas.microsoft.com/office/drawing/2014/main" xmlns="" id="{4F820A5F-E00E-40CA-BD63-C8EDD8686252}"/>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4273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small tree&#10;&#10;Description generated with very high confidence">
            <a:extLst>
              <a:ext uri="{FF2B5EF4-FFF2-40B4-BE49-F238E27FC236}">
                <a16:creationId xmlns:a16="http://schemas.microsoft.com/office/drawing/2014/main" xmlns="" id="{0B070582-8C5A-4A59-877A-56CCD315436A}"/>
              </a:ext>
            </a:extLst>
          </p:cNvPr>
          <p:cNvPicPr>
            <a:picLocks noChangeAspect="1"/>
          </p:cNvPicPr>
          <p:nvPr/>
        </p:nvPicPr>
        <p:blipFill>
          <a:blip r:embed="rId2"/>
          <a:stretch>
            <a:fillRect/>
          </a:stretch>
        </p:blipFill>
        <p:spPr>
          <a:xfrm>
            <a:off x="2539599" y="170121"/>
            <a:ext cx="5694874" cy="379848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xmlns="" id="{A45CFDEB-F3F1-4060-9836-DCF00F735B9D}"/>
              </a:ext>
            </a:extLst>
          </p:cNvPr>
          <p:cNvSpPr txBox="1"/>
          <p:nvPr/>
        </p:nvSpPr>
        <p:spPr>
          <a:xfrm>
            <a:off x="439669" y="1589568"/>
            <a:ext cx="1759688" cy="1200329"/>
          </a:xfrm>
          <a:prstGeom prst="rect">
            <a:avLst/>
          </a:prstGeom>
          <a:noFill/>
        </p:spPr>
        <p:txBody>
          <a:bodyPr wrap="square" rtlCol="0">
            <a:spAutoFit/>
          </a:bodyPr>
          <a:lstStyle/>
          <a:p>
            <a:r>
              <a:rPr lang="en-GB" sz="2400" b="1" dirty="0"/>
              <a:t>What should we stop doing?</a:t>
            </a:r>
          </a:p>
        </p:txBody>
      </p:sp>
    </p:spTree>
    <p:extLst>
      <p:ext uri="{BB962C8B-B14F-4D97-AF65-F5344CB8AC3E}">
        <p14:creationId xmlns:p14="http://schemas.microsoft.com/office/powerpoint/2010/main" val="162696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0855D69F-D4D3-48AD-B263-C12CBD39034B}"/>
              </a:ext>
            </a:extLst>
          </p:cNvPr>
          <p:cNvGrpSpPr/>
          <p:nvPr/>
        </p:nvGrpSpPr>
        <p:grpSpPr>
          <a:xfrm>
            <a:off x="657888" y="2157252"/>
            <a:ext cx="2407615" cy="1688392"/>
            <a:chOff x="657888" y="2157252"/>
            <a:chExt cx="2407615" cy="1688392"/>
          </a:xfrm>
          <a:solidFill>
            <a:schemeClr val="bg2">
              <a:lumMod val="75000"/>
            </a:schemeClr>
          </a:solidFill>
        </p:grpSpPr>
        <p:sp>
          <p:nvSpPr>
            <p:cNvPr id="4" name="Rectangle 3">
              <a:extLst>
                <a:ext uri="{FF2B5EF4-FFF2-40B4-BE49-F238E27FC236}">
                  <a16:creationId xmlns:a16="http://schemas.microsoft.com/office/drawing/2014/main" xmlns="" id="{A8446103-7983-44FC-9C5E-5D08520B52E0}"/>
                </a:ext>
              </a:extLst>
            </p:cNvPr>
            <p:cNvSpPr/>
            <p:nvPr/>
          </p:nvSpPr>
          <p:spPr>
            <a:xfrm>
              <a:off x="657888" y="2922314"/>
              <a:ext cx="1963037"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so we can look outwards and give</a:t>
              </a:r>
            </a:p>
          </p:txBody>
        </p:sp>
        <p:cxnSp>
          <p:nvCxnSpPr>
            <p:cNvPr id="12" name="Straight Arrow Connector 11">
              <a:extLst>
                <a:ext uri="{FF2B5EF4-FFF2-40B4-BE49-F238E27FC236}">
                  <a16:creationId xmlns:a16="http://schemas.microsoft.com/office/drawing/2014/main" xmlns=""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xmlns="" id="{A9802381-AFDE-4D85-882B-A6E97E1A86B2}"/>
              </a:ext>
            </a:extLst>
          </p:cNvPr>
          <p:cNvGrpSpPr/>
          <p:nvPr/>
        </p:nvGrpSpPr>
        <p:grpSpPr>
          <a:xfrm>
            <a:off x="564189" y="305647"/>
            <a:ext cx="2489347" cy="1604992"/>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xmlns="" id="{A8844C6A-FC06-429B-8093-5F986578EF1D}"/>
                </a:ext>
              </a:extLst>
            </p:cNvPr>
            <p:cNvSpPr txBox="1"/>
            <p:nvPr/>
          </p:nvSpPr>
          <p:spPr>
            <a:xfrm>
              <a:off x="564189" y="305647"/>
              <a:ext cx="2150433"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xmlns=""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xmlns="" id="{7088C2D4-1A02-4827-A4F4-A32E19F66257}"/>
              </a:ext>
            </a:extLst>
          </p:cNvPr>
          <p:cNvGrpSpPr/>
          <p:nvPr/>
        </p:nvGrpSpPr>
        <p:grpSpPr>
          <a:xfrm>
            <a:off x="5992112" y="2332932"/>
            <a:ext cx="2816964" cy="1510790"/>
            <a:chOff x="5758195" y="2269789"/>
            <a:chExt cx="2816964" cy="1510790"/>
          </a:xfrm>
          <a:solidFill>
            <a:schemeClr val="bg2">
              <a:lumMod val="75000"/>
            </a:schemeClr>
          </a:solidFill>
        </p:grpSpPr>
        <p:sp>
          <p:nvSpPr>
            <p:cNvPr id="19" name="Rectangle 18">
              <a:extLst>
                <a:ext uri="{FF2B5EF4-FFF2-40B4-BE49-F238E27FC236}">
                  <a16:creationId xmlns:a16="http://schemas.microsoft.com/office/drawing/2014/main" xmlns="" id="{23CF0FF7-A8DE-4472-9A94-DFFF5F64DAE8}"/>
                </a:ext>
              </a:extLst>
            </p:cNvPr>
            <p:cNvSpPr/>
            <p:nvPr/>
          </p:nvSpPr>
          <p:spPr>
            <a:xfrm>
              <a:off x="6711803" y="2857249"/>
              <a:ext cx="1863356"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when we stop doing things</a:t>
              </a:r>
            </a:p>
          </p:txBody>
        </p:sp>
        <p:cxnSp>
          <p:nvCxnSpPr>
            <p:cNvPr id="20" name="Straight Arrow Connector 19">
              <a:extLst>
                <a:ext uri="{FF2B5EF4-FFF2-40B4-BE49-F238E27FC236}">
                  <a16:creationId xmlns:a16="http://schemas.microsoft.com/office/drawing/2014/main" xmlns=""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xmlns="" id="{BAEDF613-946F-4F15-BEB3-B895243E4083}"/>
              </a:ext>
            </a:extLst>
          </p:cNvPr>
          <p:cNvSpPr/>
          <p:nvPr/>
        </p:nvSpPr>
        <p:spPr>
          <a:xfrm>
            <a:off x="3446942" y="294724"/>
            <a:ext cx="2430867" cy="38210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xmlns="" id="{57B2EB8F-C9E9-4644-B357-4086570B4B6D}"/>
              </a:ext>
            </a:extLst>
          </p:cNvPr>
          <p:cNvSpPr/>
          <p:nvPr/>
        </p:nvSpPr>
        <p:spPr>
          <a:xfrm>
            <a:off x="3603773" y="583431"/>
            <a:ext cx="2020186" cy="954107"/>
          </a:xfrm>
          <a:prstGeom prst="rect">
            <a:avLst/>
          </a:prstGeom>
          <a:solidFill>
            <a:schemeClr val="tx2"/>
          </a:solidFill>
        </p:spPr>
        <p:txBody>
          <a:bodyPr wrap="square">
            <a:spAutoFit/>
          </a:bodyPr>
          <a:lstStyle/>
          <a:p>
            <a:pPr algn="ctr"/>
            <a:r>
              <a:rPr lang="en-GB" sz="2800" b="1" dirty="0">
                <a:solidFill>
                  <a:schemeClr val="bg1"/>
                </a:solidFill>
              </a:rPr>
              <a:t>Flourishing Teams</a:t>
            </a:r>
            <a:endParaRPr lang="en-GB" sz="2800" dirty="0">
              <a:solidFill>
                <a:schemeClr val="bg1"/>
              </a:solidFill>
            </a:endParaRPr>
          </a:p>
        </p:txBody>
      </p:sp>
      <p:sp>
        <p:nvSpPr>
          <p:cNvPr id="27" name="Rectangle 26">
            <a:extLst>
              <a:ext uri="{FF2B5EF4-FFF2-40B4-BE49-F238E27FC236}">
                <a16:creationId xmlns:a16="http://schemas.microsoft.com/office/drawing/2014/main" xmlns="" id="{106CE533-4E90-4BDD-A294-EF5D4DCC3A2C}"/>
              </a:ext>
            </a:extLst>
          </p:cNvPr>
          <p:cNvSpPr/>
          <p:nvPr/>
        </p:nvSpPr>
        <p:spPr>
          <a:xfrm>
            <a:off x="3627696" y="1755734"/>
            <a:ext cx="2020186" cy="954107"/>
          </a:xfrm>
          <a:prstGeom prst="rect">
            <a:avLst/>
          </a:prstGeom>
          <a:solidFill>
            <a:schemeClr val="tx2"/>
          </a:solidFill>
        </p:spPr>
        <p:txBody>
          <a:bodyPr wrap="square">
            <a:spAutoFit/>
          </a:bodyPr>
          <a:lstStyle/>
          <a:p>
            <a:pPr algn="ctr"/>
            <a:r>
              <a:rPr lang="en-GB" sz="2800" b="1" dirty="0">
                <a:solidFill>
                  <a:schemeClr val="bg1"/>
                </a:solidFill>
              </a:rPr>
              <a:t>Flourishing Adults</a:t>
            </a:r>
            <a:endParaRPr lang="en-GB" sz="2800" dirty="0">
              <a:solidFill>
                <a:schemeClr val="bg1"/>
              </a:solidFill>
            </a:endParaRPr>
          </a:p>
        </p:txBody>
      </p:sp>
      <p:sp>
        <p:nvSpPr>
          <p:cNvPr id="28" name="Rectangle 27">
            <a:extLst>
              <a:ext uri="{FF2B5EF4-FFF2-40B4-BE49-F238E27FC236}">
                <a16:creationId xmlns:a16="http://schemas.microsoft.com/office/drawing/2014/main" xmlns="" id="{791ABCF0-A643-4B2C-A96A-BBDA93F0E18D}"/>
              </a:ext>
            </a:extLst>
          </p:cNvPr>
          <p:cNvSpPr/>
          <p:nvPr/>
        </p:nvSpPr>
        <p:spPr>
          <a:xfrm>
            <a:off x="3627696" y="2882861"/>
            <a:ext cx="2020186" cy="954107"/>
          </a:xfrm>
          <a:prstGeom prst="rect">
            <a:avLst/>
          </a:prstGeom>
          <a:solidFill>
            <a:schemeClr val="tx2"/>
          </a:solidFill>
        </p:spPr>
        <p:txBody>
          <a:bodyPr wrap="square">
            <a:spAutoFit/>
          </a:bodyPr>
          <a:lstStyle/>
          <a:p>
            <a:pPr algn="ctr"/>
            <a:r>
              <a:rPr lang="en-GB" sz="2800" b="1" dirty="0">
                <a:solidFill>
                  <a:schemeClr val="bg1"/>
                </a:solidFill>
              </a:rPr>
              <a:t>Flourishing Children</a:t>
            </a:r>
            <a:endParaRPr lang="en-GB" sz="2800" dirty="0">
              <a:solidFill>
                <a:schemeClr val="bg1"/>
              </a:solidFill>
            </a:endParaRPr>
          </a:p>
        </p:txBody>
      </p:sp>
      <p:grpSp>
        <p:nvGrpSpPr>
          <p:cNvPr id="29" name="Group 28">
            <a:extLst>
              <a:ext uri="{FF2B5EF4-FFF2-40B4-BE49-F238E27FC236}">
                <a16:creationId xmlns:a16="http://schemas.microsoft.com/office/drawing/2014/main" xmlns="" id="{AD9846BB-A3FB-4E39-8030-31B7FAC8EF70}"/>
              </a:ext>
            </a:extLst>
          </p:cNvPr>
          <p:cNvGrpSpPr/>
          <p:nvPr/>
        </p:nvGrpSpPr>
        <p:grpSpPr>
          <a:xfrm>
            <a:off x="5992112" y="312120"/>
            <a:ext cx="3058853" cy="1496727"/>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xmlns="" id="{D390B00B-694B-4D11-ABAD-8299D4FFFE94}"/>
                </a:ext>
              </a:extLst>
            </p:cNvPr>
            <p:cNvSpPr/>
            <p:nvPr/>
          </p:nvSpPr>
          <p:spPr>
            <a:xfrm>
              <a:off x="6382193" y="371382"/>
              <a:ext cx="2434855"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at different times and different speeds</a:t>
              </a:r>
            </a:p>
          </p:txBody>
        </p:sp>
        <p:cxnSp>
          <p:nvCxnSpPr>
            <p:cNvPr id="31" name="Straight Arrow Connector 30">
              <a:extLst>
                <a:ext uri="{FF2B5EF4-FFF2-40B4-BE49-F238E27FC236}">
                  <a16:creationId xmlns:a16="http://schemas.microsoft.com/office/drawing/2014/main" xmlns=""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7450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5D32A3D-35EA-4D3C-A2C9-5F255977723D}"/>
              </a:ext>
            </a:extLst>
          </p:cNvPr>
          <p:cNvSpPr/>
          <p:nvPr/>
        </p:nvSpPr>
        <p:spPr>
          <a:xfrm>
            <a:off x="643269" y="791094"/>
            <a:ext cx="7676708" cy="2677656"/>
          </a:xfrm>
          <a:prstGeom prst="rect">
            <a:avLst/>
          </a:prstGeom>
        </p:spPr>
        <p:txBody>
          <a:bodyPr wrap="square">
            <a:spAutoFit/>
          </a:bodyPr>
          <a:lstStyle/>
          <a:p>
            <a:pPr algn="r"/>
            <a:r>
              <a:rPr lang="en-GB" sz="2800" dirty="0">
                <a:solidFill>
                  <a:srgbClr val="272727"/>
                </a:solidFill>
                <a:latin typeface="Arial" panose="020B0604020202020204" pitchFamily="34" charset="0"/>
                <a:ea typeface="Calibri" panose="020F0502020204030204" pitchFamily="34" charset="0"/>
                <a:cs typeface="Times New Roman" panose="02020603050405020304" pitchFamily="18" charset="0"/>
              </a:rPr>
              <a:t>“But since you excel in everything – in faith, in speech, in knowledge, in complete earnestness and in the love we have kindled in you – </a:t>
            </a:r>
            <a:r>
              <a:rPr lang="en-GB" sz="2800" b="1" dirty="0">
                <a:solidFill>
                  <a:srgbClr val="272727"/>
                </a:solidFill>
                <a:latin typeface="Arial" panose="020B0604020202020204" pitchFamily="34" charset="0"/>
                <a:ea typeface="Calibri" panose="020F0502020204030204" pitchFamily="34" charset="0"/>
                <a:cs typeface="Times New Roman" panose="02020603050405020304" pitchFamily="18" charset="0"/>
              </a:rPr>
              <a:t>see that you also excel in this grace of giving</a:t>
            </a:r>
            <a:r>
              <a:rPr lang="en-GB" sz="2800" dirty="0">
                <a:solidFill>
                  <a:srgbClr val="272727"/>
                </a:solidFill>
                <a:latin typeface="Arial" panose="020B0604020202020204" pitchFamily="34" charset="0"/>
                <a:ea typeface="Calibri" panose="020F0502020204030204" pitchFamily="34" charset="0"/>
                <a:cs typeface="Times New Roman" panose="02020603050405020304" pitchFamily="18" charset="0"/>
              </a:rPr>
              <a:t>.” </a:t>
            </a:r>
          </a:p>
          <a:p>
            <a:pPr algn="r"/>
            <a:endParaRPr lang="en-GB" sz="2800" b="1" dirty="0">
              <a:solidFill>
                <a:srgbClr val="272727"/>
              </a:solidFill>
              <a:latin typeface="Arial" panose="020B0604020202020204" pitchFamily="34" charset="0"/>
              <a:ea typeface="Calibri" panose="020F0502020204030204" pitchFamily="34" charset="0"/>
              <a:cs typeface="Times New Roman" panose="02020603050405020304" pitchFamily="18" charset="0"/>
            </a:endParaRPr>
          </a:p>
          <a:p>
            <a:pPr algn="r"/>
            <a:r>
              <a:rPr lang="en-GB" sz="2800" dirty="0">
                <a:solidFill>
                  <a:srgbClr val="272727"/>
                </a:solidFill>
                <a:latin typeface="Arial" panose="020B0604020202020204" pitchFamily="34" charset="0"/>
                <a:ea typeface="Calibri" panose="020F0502020204030204" pitchFamily="34" charset="0"/>
                <a:cs typeface="Times New Roman" panose="02020603050405020304" pitchFamily="18" charset="0"/>
              </a:rPr>
              <a:t>(2 Corinthians 8.7)</a:t>
            </a:r>
            <a:endParaRPr lang="en-GB" sz="2800" dirty="0"/>
          </a:p>
        </p:txBody>
      </p:sp>
    </p:spTree>
    <p:extLst>
      <p:ext uri="{BB962C8B-B14F-4D97-AF65-F5344CB8AC3E}">
        <p14:creationId xmlns:p14="http://schemas.microsoft.com/office/powerpoint/2010/main" val="221270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0855D69F-D4D3-48AD-B263-C12CBD39034B}"/>
              </a:ext>
            </a:extLst>
          </p:cNvPr>
          <p:cNvGrpSpPr/>
          <p:nvPr/>
        </p:nvGrpSpPr>
        <p:grpSpPr>
          <a:xfrm>
            <a:off x="657888" y="2157252"/>
            <a:ext cx="2407615" cy="1688392"/>
            <a:chOff x="657888" y="2157252"/>
            <a:chExt cx="2407615" cy="1688392"/>
          </a:xfrm>
          <a:solidFill>
            <a:schemeClr val="bg2">
              <a:lumMod val="75000"/>
            </a:schemeClr>
          </a:solidFill>
        </p:grpSpPr>
        <p:sp>
          <p:nvSpPr>
            <p:cNvPr id="4" name="Rectangle 3">
              <a:extLst>
                <a:ext uri="{FF2B5EF4-FFF2-40B4-BE49-F238E27FC236}">
                  <a16:creationId xmlns:a16="http://schemas.microsoft.com/office/drawing/2014/main" xmlns="" id="{A8446103-7983-44FC-9C5E-5D08520B52E0}"/>
                </a:ext>
              </a:extLst>
            </p:cNvPr>
            <p:cNvSpPr/>
            <p:nvPr/>
          </p:nvSpPr>
          <p:spPr>
            <a:xfrm>
              <a:off x="657888" y="2922314"/>
              <a:ext cx="1963037"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so we can look outwards and give</a:t>
              </a:r>
            </a:p>
          </p:txBody>
        </p:sp>
        <p:cxnSp>
          <p:nvCxnSpPr>
            <p:cNvPr id="12" name="Straight Arrow Connector 11">
              <a:extLst>
                <a:ext uri="{FF2B5EF4-FFF2-40B4-BE49-F238E27FC236}">
                  <a16:creationId xmlns:a16="http://schemas.microsoft.com/office/drawing/2014/main" xmlns=""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xmlns="" id="{A9802381-AFDE-4D85-882B-A6E97E1A86B2}"/>
              </a:ext>
            </a:extLst>
          </p:cNvPr>
          <p:cNvGrpSpPr/>
          <p:nvPr/>
        </p:nvGrpSpPr>
        <p:grpSpPr>
          <a:xfrm>
            <a:off x="564189" y="305647"/>
            <a:ext cx="2489347" cy="1604992"/>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xmlns="" id="{A8844C6A-FC06-429B-8093-5F986578EF1D}"/>
                </a:ext>
              </a:extLst>
            </p:cNvPr>
            <p:cNvSpPr txBox="1"/>
            <p:nvPr/>
          </p:nvSpPr>
          <p:spPr>
            <a:xfrm>
              <a:off x="564189" y="305647"/>
              <a:ext cx="2150433"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xmlns=""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xmlns="" id="{7088C2D4-1A02-4827-A4F4-A32E19F66257}"/>
              </a:ext>
            </a:extLst>
          </p:cNvPr>
          <p:cNvGrpSpPr/>
          <p:nvPr/>
        </p:nvGrpSpPr>
        <p:grpSpPr>
          <a:xfrm>
            <a:off x="5992112" y="2332932"/>
            <a:ext cx="2816964" cy="1510790"/>
            <a:chOff x="5758195" y="2269789"/>
            <a:chExt cx="2816964" cy="1510790"/>
          </a:xfrm>
          <a:solidFill>
            <a:schemeClr val="bg2">
              <a:lumMod val="75000"/>
            </a:schemeClr>
          </a:solidFill>
        </p:grpSpPr>
        <p:sp>
          <p:nvSpPr>
            <p:cNvPr id="19" name="Rectangle 18">
              <a:extLst>
                <a:ext uri="{FF2B5EF4-FFF2-40B4-BE49-F238E27FC236}">
                  <a16:creationId xmlns:a16="http://schemas.microsoft.com/office/drawing/2014/main" xmlns="" id="{23CF0FF7-A8DE-4472-9A94-DFFF5F64DAE8}"/>
                </a:ext>
              </a:extLst>
            </p:cNvPr>
            <p:cNvSpPr/>
            <p:nvPr/>
          </p:nvSpPr>
          <p:spPr>
            <a:xfrm>
              <a:off x="6711803" y="2857249"/>
              <a:ext cx="1863356"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when we stop doing things</a:t>
              </a:r>
            </a:p>
          </p:txBody>
        </p:sp>
        <p:cxnSp>
          <p:nvCxnSpPr>
            <p:cNvPr id="20" name="Straight Arrow Connector 19">
              <a:extLst>
                <a:ext uri="{FF2B5EF4-FFF2-40B4-BE49-F238E27FC236}">
                  <a16:creationId xmlns:a16="http://schemas.microsoft.com/office/drawing/2014/main" xmlns=""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xmlns="" id="{BAEDF613-946F-4F15-BEB3-B895243E4083}"/>
              </a:ext>
            </a:extLst>
          </p:cNvPr>
          <p:cNvSpPr/>
          <p:nvPr/>
        </p:nvSpPr>
        <p:spPr>
          <a:xfrm>
            <a:off x="3446942" y="294724"/>
            <a:ext cx="2430867" cy="38210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xmlns="" id="{57B2EB8F-C9E9-4644-B357-4086570B4B6D}"/>
              </a:ext>
            </a:extLst>
          </p:cNvPr>
          <p:cNvSpPr/>
          <p:nvPr/>
        </p:nvSpPr>
        <p:spPr>
          <a:xfrm>
            <a:off x="3603773" y="583431"/>
            <a:ext cx="2020186" cy="954107"/>
          </a:xfrm>
          <a:prstGeom prst="rect">
            <a:avLst/>
          </a:prstGeom>
          <a:solidFill>
            <a:schemeClr val="tx2"/>
          </a:solidFill>
        </p:spPr>
        <p:txBody>
          <a:bodyPr wrap="square">
            <a:spAutoFit/>
          </a:bodyPr>
          <a:lstStyle/>
          <a:p>
            <a:pPr algn="ctr"/>
            <a:r>
              <a:rPr lang="en-GB" sz="2800" b="1" dirty="0">
                <a:solidFill>
                  <a:schemeClr val="bg1"/>
                </a:solidFill>
              </a:rPr>
              <a:t>Flourishing Teams</a:t>
            </a:r>
            <a:endParaRPr lang="en-GB" sz="2800" dirty="0">
              <a:solidFill>
                <a:schemeClr val="bg1"/>
              </a:solidFill>
            </a:endParaRPr>
          </a:p>
        </p:txBody>
      </p:sp>
      <p:sp>
        <p:nvSpPr>
          <p:cNvPr id="27" name="Rectangle 26">
            <a:extLst>
              <a:ext uri="{FF2B5EF4-FFF2-40B4-BE49-F238E27FC236}">
                <a16:creationId xmlns:a16="http://schemas.microsoft.com/office/drawing/2014/main" xmlns="" id="{106CE533-4E90-4BDD-A294-EF5D4DCC3A2C}"/>
              </a:ext>
            </a:extLst>
          </p:cNvPr>
          <p:cNvSpPr/>
          <p:nvPr/>
        </p:nvSpPr>
        <p:spPr>
          <a:xfrm>
            <a:off x="3627696" y="1755734"/>
            <a:ext cx="2020186" cy="954107"/>
          </a:xfrm>
          <a:prstGeom prst="rect">
            <a:avLst/>
          </a:prstGeom>
          <a:solidFill>
            <a:schemeClr val="tx2"/>
          </a:solidFill>
        </p:spPr>
        <p:txBody>
          <a:bodyPr wrap="square">
            <a:spAutoFit/>
          </a:bodyPr>
          <a:lstStyle/>
          <a:p>
            <a:pPr algn="ctr"/>
            <a:r>
              <a:rPr lang="en-GB" sz="2800" b="1" dirty="0">
                <a:solidFill>
                  <a:schemeClr val="bg1"/>
                </a:solidFill>
              </a:rPr>
              <a:t>Flourishing Adults</a:t>
            </a:r>
            <a:endParaRPr lang="en-GB" sz="2800" dirty="0">
              <a:solidFill>
                <a:schemeClr val="bg1"/>
              </a:solidFill>
            </a:endParaRPr>
          </a:p>
        </p:txBody>
      </p:sp>
      <p:sp>
        <p:nvSpPr>
          <p:cNvPr id="28" name="Rectangle 27">
            <a:extLst>
              <a:ext uri="{FF2B5EF4-FFF2-40B4-BE49-F238E27FC236}">
                <a16:creationId xmlns:a16="http://schemas.microsoft.com/office/drawing/2014/main" xmlns="" id="{791ABCF0-A643-4B2C-A96A-BBDA93F0E18D}"/>
              </a:ext>
            </a:extLst>
          </p:cNvPr>
          <p:cNvSpPr/>
          <p:nvPr/>
        </p:nvSpPr>
        <p:spPr>
          <a:xfrm>
            <a:off x="3627696" y="2882861"/>
            <a:ext cx="2020186" cy="954107"/>
          </a:xfrm>
          <a:prstGeom prst="rect">
            <a:avLst/>
          </a:prstGeom>
          <a:solidFill>
            <a:schemeClr val="tx2"/>
          </a:solidFill>
        </p:spPr>
        <p:txBody>
          <a:bodyPr wrap="square">
            <a:spAutoFit/>
          </a:bodyPr>
          <a:lstStyle/>
          <a:p>
            <a:pPr algn="ctr"/>
            <a:r>
              <a:rPr lang="en-GB" sz="2800" b="1" dirty="0">
                <a:solidFill>
                  <a:schemeClr val="bg1"/>
                </a:solidFill>
              </a:rPr>
              <a:t>Flourishing Children</a:t>
            </a:r>
            <a:endParaRPr lang="en-GB" sz="2800" dirty="0">
              <a:solidFill>
                <a:schemeClr val="bg1"/>
              </a:solidFill>
            </a:endParaRPr>
          </a:p>
        </p:txBody>
      </p:sp>
      <p:grpSp>
        <p:nvGrpSpPr>
          <p:cNvPr id="29" name="Group 28">
            <a:extLst>
              <a:ext uri="{FF2B5EF4-FFF2-40B4-BE49-F238E27FC236}">
                <a16:creationId xmlns:a16="http://schemas.microsoft.com/office/drawing/2014/main" xmlns="" id="{AD9846BB-A3FB-4E39-8030-31B7FAC8EF70}"/>
              </a:ext>
            </a:extLst>
          </p:cNvPr>
          <p:cNvGrpSpPr/>
          <p:nvPr/>
        </p:nvGrpSpPr>
        <p:grpSpPr>
          <a:xfrm>
            <a:off x="5992112" y="312120"/>
            <a:ext cx="3058853" cy="1496727"/>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xmlns="" id="{D390B00B-694B-4D11-ABAD-8299D4FFFE94}"/>
                </a:ext>
              </a:extLst>
            </p:cNvPr>
            <p:cNvSpPr/>
            <p:nvPr/>
          </p:nvSpPr>
          <p:spPr>
            <a:xfrm>
              <a:off x="6382193" y="371382"/>
              <a:ext cx="2434855"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at different times and different speeds</a:t>
              </a:r>
            </a:p>
          </p:txBody>
        </p:sp>
        <p:cxnSp>
          <p:nvCxnSpPr>
            <p:cNvPr id="31" name="Straight Arrow Connector 30">
              <a:extLst>
                <a:ext uri="{FF2B5EF4-FFF2-40B4-BE49-F238E27FC236}">
                  <a16:creationId xmlns:a16="http://schemas.microsoft.com/office/drawing/2014/main" xmlns=""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208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726" y="118132"/>
            <a:ext cx="5347824" cy="3847207"/>
          </a:xfrm>
          <a:prstGeom prst="rect">
            <a:avLst/>
          </a:prstGeom>
          <a:noFill/>
        </p:spPr>
        <p:txBody>
          <a:bodyPr wrap="square" rtlCol="0">
            <a:spAutoFit/>
          </a:bodyPr>
          <a:lstStyle/>
          <a:p>
            <a:r>
              <a:rPr lang="en-GB" sz="2800" b="1" dirty="0">
                <a:solidFill>
                  <a:schemeClr val="bg2"/>
                </a:solidFill>
              </a:rPr>
              <a:t>Leadership of Character Education: Developing Virtues and Celebrating Human Flourishing in Schools (2017)</a:t>
            </a:r>
          </a:p>
          <a:p>
            <a:endParaRPr lang="en-GB" sz="2800" b="1" dirty="0">
              <a:solidFill>
                <a:schemeClr val="bg2"/>
              </a:solidFill>
            </a:endParaRPr>
          </a:p>
          <a:p>
            <a:endParaRPr lang="en-GB" sz="2800" b="1" dirty="0">
              <a:solidFill>
                <a:schemeClr val="bg2"/>
              </a:solidFill>
            </a:endParaRPr>
          </a:p>
          <a:p>
            <a:endParaRPr lang="en-GB" sz="2800" b="1" dirty="0"/>
          </a:p>
          <a:p>
            <a:r>
              <a:rPr lang="en-GB" sz="2400" dirty="0"/>
              <a:t>Available to download free at </a:t>
            </a:r>
            <a:r>
              <a:rPr lang="en-GB" sz="2400" dirty="0">
                <a:hlinkClick r:id="rId3"/>
              </a:rPr>
              <a:t>www.cefel.org.uk/character</a:t>
            </a:r>
            <a:r>
              <a:rPr lang="en-GB" sz="2400" dirty="0"/>
              <a:t> </a:t>
            </a:r>
          </a:p>
        </p:txBody>
      </p:sp>
      <p:pic>
        <p:nvPicPr>
          <p:cNvPr id="2" name="Picture 1">
            <a:extLst>
              <a:ext uri="{FF2B5EF4-FFF2-40B4-BE49-F238E27FC236}">
                <a16:creationId xmlns:a16="http://schemas.microsoft.com/office/drawing/2014/main" xmlns="" id="{A23C7011-0FDB-4295-AEB3-297642D3C0A0}"/>
              </a:ext>
            </a:extLst>
          </p:cNvPr>
          <p:cNvPicPr>
            <a:picLocks noChangeAspect="1"/>
          </p:cNvPicPr>
          <p:nvPr/>
        </p:nvPicPr>
        <p:blipFill rotWithShape="1">
          <a:blip r:embed="rId4"/>
          <a:srcRect l="33537" t="10821" r="33415" b="6537"/>
          <a:stretch/>
        </p:blipFill>
        <p:spPr>
          <a:xfrm rot="861611">
            <a:off x="5830639" y="372805"/>
            <a:ext cx="2495698" cy="35087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261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8844C6A-FC06-429B-8093-5F986578EF1D}"/>
              </a:ext>
            </a:extLst>
          </p:cNvPr>
          <p:cNvSpPr txBox="1"/>
          <p:nvPr/>
        </p:nvSpPr>
        <p:spPr>
          <a:xfrm>
            <a:off x="1337045" y="231025"/>
            <a:ext cx="6331688" cy="64633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a:solidFill>
                  <a:schemeClr val="bg1"/>
                </a:solidFill>
              </a:rPr>
              <a:t>seeks to develop and celebrate the flourishing of individuals, communities, families and societies</a:t>
            </a:r>
          </a:p>
        </p:txBody>
      </p:sp>
      <p:sp>
        <p:nvSpPr>
          <p:cNvPr id="3" name="Rectangle 2">
            <a:extLst>
              <a:ext uri="{FF2B5EF4-FFF2-40B4-BE49-F238E27FC236}">
                <a16:creationId xmlns:a16="http://schemas.microsoft.com/office/drawing/2014/main" xmlns="" id="{FC068711-EC8C-4898-A4A5-EFED526D423C}"/>
              </a:ext>
            </a:extLst>
          </p:cNvPr>
          <p:cNvSpPr/>
          <p:nvPr/>
        </p:nvSpPr>
        <p:spPr>
          <a:xfrm>
            <a:off x="326952" y="1184067"/>
            <a:ext cx="2020186" cy="120032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 is fundamental to the pursuit of academic excellence</a:t>
            </a:r>
          </a:p>
        </p:txBody>
      </p:sp>
      <p:sp>
        <p:nvSpPr>
          <p:cNvPr id="4" name="Rectangle 3">
            <a:extLst>
              <a:ext uri="{FF2B5EF4-FFF2-40B4-BE49-F238E27FC236}">
                <a16:creationId xmlns:a16="http://schemas.microsoft.com/office/drawing/2014/main" xmlns="" id="{A8446103-7983-44FC-9C5E-5D08520B52E0}"/>
              </a:ext>
            </a:extLst>
          </p:cNvPr>
          <p:cNvSpPr/>
          <p:nvPr/>
        </p:nvSpPr>
        <p:spPr>
          <a:xfrm>
            <a:off x="526312" y="2994941"/>
            <a:ext cx="3907465" cy="120032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invests in a legacy far beyond the school gates, impacting young people as friends, neighbours, parents, team members and employees</a:t>
            </a:r>
          </a:p>
        </p:txBody>
      </p:sp>
      <p:sp>
        <p:nvSpPr>
          <p:cNvPr id="5" name="Rectangle 4">
            <a:extLst>
              <a:ext uri="{FF2B5EF4-FFF2-40B4-BE49-F238E27FC236}">
                <a16:creationId xmlns:a16="http://schemas.microsoft.com/office/drawing/2014/main" xmlns="" id="{2E71078B-4216-4CB4-8A87-10893C0625BD}"/>
              </a:ext>
            </a:extLst>
          </p:cNvPr>
          <p:cNvSpPr/>
          <p:nvPr/>
        </p:nvSpPr>
        <p:spPr>
          <a:xfrm>
            <a:off x="5486400" y="2850941"/>
            <a:ext cx="3226982" cy="120032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is caught implicitly through role-modelling and relationship, and the deliberate embedding of leadership virtues in staff teams</a:t>
            </a:r>
          </a:p>
        </p:txBody>
      </p:sp>
      <p:sp>
        <p:nvSpPr>
          <p:cNvPr id="6" name="Rectangle 5">
            <a:extLst>
              <a:ext uri="{FF2B5EF4-FFF2-40B4-BE49-F238E27FC236}">
                <a16:creationId xmlns:a16="http://schemas.microsoft.com/office/drawing/2014/main" xmlns="" id="{805353FE-12E4-42B0-8CBF-0A342021C829}"/>
              </a:ext>
            </a:extLst>
          </p:cNvPr>
          <p:cNvSpPr/>
          <p:nvPr/>
        </p:nvSpPr>
        <p:spPr>
          <a:xfrm>
            <a:off x="6382193" y="1369230"/>
            <a:ext cx="2434855" cy="92333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is central to a Christian vision for education for ‘life in all its fullness’</a:t>
            </a:r>
          </a:p>
        </p:txBody>
      </p:sp>
      <p:sp>
        <p:nvSpPr>
          <p:cNvPr id="7" name="Rectangle 6">
            <a:extLst>
              <a:ext uri="{FF2B5EF4-FFF2-40B4-BE49-F238E27FC236}">
                <a16:creationId xmlns:a16="http://schemas.microsoft.com/office/drawing/2014/main" xmlns="" id="{CD76E329-62B5-42BC-A3F2-BDE2D782951A}"/>
              </a:ext>
            </a:extLst>
          </p:cNvPr>
          <p:cNvSpPr/>
          <p:nvPr/>
        </p:nvSpPr>
        <p:spPr>
          <a:xfrm>
            <a:off x="3232297" y="1505917"/>
            <a:ext cx="2020186" cy="954107"/>
          </a:xfrm>
          <a:prstGeom prst="rect">
            <a:avLst/>
          </a:prstGeom>
          <a:solidFill>
            <a:schemeClr val="tx2"/>
          </a:solidFill>
        </p:spPr>
        <p:txBody>
          <a:bodyPr wrap="square">
            <a:spAutoFit/>
          </a:bodyPr>
          <a:lstStyle/>
          <a:p>
            <a:pPr algn="ctr"/>
            <a:r>
              <a:rPr lang="en-GB" sz="2800" b="1" dirty="0">
                <a:solidFill>
                  <a:schemeClr val="bg1"/>
                </a:solidFill>
              </a:rPr>
              <a:t>Character Education</a:t>
            </a:r>
            <a:endParaRPr lang="en-GB" sz="2800" dirty="0">
              <a:solidFill>
                <a:schemeClr val="bg1"/>
              </a:solidFill>
            </a:endParaRPr>
          </a:p>
        </p:txBody>
      </p:sp>
      <p:cxnSp>
        <p:nvCxnSpPr>
          <p:cNvPr id="9" name="Straight Arrow Connector 8">
            <a:extLst>
              <a:ext uri="{FF2B5EF4-FFF2-40B4-BE49-F238E27FC236}">
                <a16:creationId xmlns:a16="http://schemas.microsoft.com/office/drawing/2014/main" xmlns="" id="{6C11A58D-1F95-4873-92BF-69CCFB43D8C1}"/>
              </a:ext>
            </a:extLst>
          </p:cNvPr>
          <p:cNvCxnSpPr/>
          <p:nvPr/>
        </p:nvCxnSpPr>
        <p:spPr>
          <a:xfrm>
            <a:off x="5305647" y="1830895"/>
            <a:ext cx="99414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xmlns="" id="{C7DFAEE4-75E0-4E44-A938-B95A7369E0C5}"/>
              </a:ext>
            </a:extLst>
          </p:cNvPr>
          <p:cNvCxnSpPr>
            <a:cxnSpLocks/>
          </p:cNvCxnSpPr>
          <p:nvPr/>
        </p:nvCxnSpPr>
        <p:spPr>
          <a:xfrm>
            <a:off x="4800601" y="2506062"/>
            <a:ext cx="600739" cy="4888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xmlns="" id="{F1C3A64D-0F2F-4802-AF30-A527017B495B}"/>
              </a:ext>
            </a:extLst>
          </p:cNvPr>
          <p:cNvCxnSpPr>
            <a:cxnSpLocks/>
          </p:cNvCxnSpPr>
          <p:nvPr/>
        </p:nvCxnSpPr>
        <p:spPr>
          <a:xfrm flipH="1">
            <a:off x="3120656" y="2500868"/>
            <a:ext cx="454543" cy="4888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xmlns="" id="{5944E6BE-D6CB-4ABB-9EF5-F081E1DD969F}"/>
              </a:ext>
            </a:extLst>
          </p:cNvPr>
          <p:cNvCxnSpPr>
            <a:cxnSpLocks/>
            <a:endCxn id="3" idx="3"/>
          </p:cNvCxnSpPr>
          <p:nvPr/>
        </p:nvCxnSpPr>
        <p:spPr>
          <a:xfrm flipH="1" flipV="1">
            <a:off x="2347138" y="1784232"/>
            <a:ext cx="831996" cy="466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xmlns="" id="{9725D943-3536-4E11-8E88-A3828D671FE6}"/>
              </a:ext>
            </a:extLst>
          </p:cNvPr>
          <p:cNvCxnSpPr>
            <a:cxnSpLocks/>
          </p:cNvCxnSpPr>
          <p:nvPr/>
        </p:nvCxnSpPr>
        <p:spPr>
          <a:xfrm flipH="1" flipV="1">
            <a:off x="4242390" y="971000"/>
            <a:ext cx="66454" cy="4879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548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275014569"/>
              </p:ext>
            </p:extLst>
          </p:nvPr>
        </p:nvGraphicFramePr>
        <p:xfrm>
          <a:off x="1267123" y="263639"/>
          <a:ext cx="7111634" cy="3912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918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C9511C6-E6D2-4F8D-9F5E-336192BB5B55}"/>
              </a:ext>
            </a:extLst>
          </p:cNvPr>
          <p:cNvSpPr/>
          <p:nvPr/>
        </p:nvSpPr>
        <p:spPr>
          <a:xfrm>
            <a:off x="4286655" y="2201543"/>
            <a:ext cx="4701702" cy="1754326"/>
          </a:xfrm>
          <a:prstGeom prst="rect">
            <a:avLst/>
          </a:prstGeom>
        </p:spPr>
        <p:txBody>
          <a:bodyPr wrap="square">
            <a:spAutoFit/>
          </a:bodyPr>
          <a:lstStyle/>
          <a:p>
            <a:pPr algn="r"/>
            <a:r>
              <a:rPr lang="en-GB" dirty="0">
                <a:latin typeface="gothamBook"/>
              </a:rPr>
              <a:t>Social action means </a:t>
            </a:r>
            <a:r>
              <a:rPr lang="en-GB" sz="2400" b="1" dirty="0">
                <a:latin typeface="gothamBook"/>
              </a:rPr>
              <a:t>‘</a:t>
            </a:r>
            <a:r>
              <a:rPr lang="en-GB" sz="2400" b="1" i="1" dirty="0">
                <a:latin typeface="&amp;quot"/>
              </a:rPr>
              <a:t>practical action in the service of others that creates positive change‘. </a:t>
            </a:r>
            <a:r>
              <a:rPr lang="en-GB" i="1" dirty="0">
                <a:latin typeface="&amp;quot"/>
              </a:rPr>
              <a:t> </a:t>
            </a:r>
            <a:r>
              <a:rPr lang="en-GB" dirty="0">
                <a:latin typeface="gothamBook"/>
              </a:rPr>
              <a:t>This benefit is to the young people themselves and the communities in which they live.</a:t>
            </a:r>
            <a:endParaRPr lang="en-GB" dirty="0"/>
          </a:p>
        </p:txBody>
      </p:sp>
      <p:sp>
        <p:nvSpPr>
          <p:cNvPr id="3" name="Rectangle 2">
            <a:extLst>
              <a:ext uri="{FF2B5EF4-FFF2-40B4-BE49-F238E27FC236}">
                <a16:creationId xmlns:a16="http://schemas.microsoft.com/office/drawing/2014/main" xmlns="" id="{E8C4839C-1304-495B-9D70-7EBA10A992D1}"/>
              </a:ext>
            </a:extLst>
          </p:cNvPr>
          <p:cNvSpPr/>
          <p:nvPr/>
        </p:nvSpPr>
        <p:spPr>
          <a:xfrm>
            <a:off x="353437" y="1371"/>
            <a:ext cx="5969542" cy="2123658"/>
          </a:xfrm>
          <a:prstGeom prst="rect">
            <a:avLst/>
          </a:prstGeom>
        </p:spPr>
        <p:txBody>
          <a:bodyPr wrap="square">
            <a:spAutoFit/>
          </a:bodyPr>
          <a:lstStyle/>
          <a:p>
            <a:r>
              <a:rPr lang="en-GB" sz="2400" b="1" dirty="0">
                <a:latin typeface="gothamBook"/>
              </a:rPr>
              <a:t>#iwill </a:t>
            </a:r>
            <a:r>
              <a:rPr lang="en-GB" dirty="0">
                <a:latin typeface="gothamBook"/>
              </a:rPr>
              <a:t>is a UK-wide campaign that aims </a:t>
            </a:r>
            <a:r>
              <a:rPr lang="en-GB" sz="2400" b="1" dirty="0">
                <a:latin typeface="gothamBook"/>
              </a:rPr>
              <a:t>to make social action part of life </a:t>
            </a:r>
            <a:r>
              <a:rPr lang="en-GB" dirty="0">
                <a:latin typeface="gothamBook"/>
              </a:rPr>
              <a:t>for as many young people as possible by the year 2020. It is spreading the word about the benefits of youth social action, working to</a:t>
            </a:r>
            <a:r>
              <a:rPr lang="en-GB" sz="2400" b="1" dirty="0">
                <a:latin typeface="gothamBook"/>
              </a:rPr>
              <a:t> embed it in the journey of young people </a:t>
            </a:r>
            <a:r>
              <a:rPr lang="en-GB" dirty="0">
                <a:latin typeface="gothamBook"/>
              </a:rPr>
              <a:t>and create fresh opportunities for participation.</a:t>
            </a:r>
            <a:endParaRPr lang="en-GB" dirty="0"/>
          </a:p>
        </p:txBody>
      </p:sp>
      <p:pic>
        <p:nvPicPr>
          <p:cNvPr id="5" name="Picture 4">
            <a:extLst>
              <a:ext uri="{FF2B5EF4-FFF2-40B4-BE49-F238E27FC236}">
                <a16:creationId xmlns:a16="http://schemas.microsoft.com/office/drawing/2014/main" xmlns="" id="{CB336951-BDD0-4283-B9EC-16EE72D8A10F}"/>
              </a:ext>
            </a:extLst>
          </p:cNvPr>
          <p:cNvPicPr>
            <a:picLocks noChangeAspect="1"/>
          </p:cNvPicPr>
          <p:nvPr/>
        </p:nvPicPr>
        <p:blipFill>
          <a:blip r:embed="rId2"/>
          <a:stretch>
            <a:fillRect/>
          </a:stretch>
        </p:blipFill>
        <p:spPr>
          <a:xfrm>
            <a:off x="478480" y="2063474"/>
            <a:ext cx="3594168" cy="2313803"/>
          </a:xfrm>
          <a:prstGeom prst="rect">
            <a:avLst/>
          </a:prstGeom>
          <a:effectLst>
            <a:softEdge rad="38100"/>
          </a:effectLst>
        </p:spPr>
      </p:pic>
      <p:pic>
        <p:nvPicPr>
          <p:cNvPr id="8" name="Picture 7">
            <a:extLst>
              <a:ext uri="{FF2B5EF4-FFF2-40B4-BE49-F238E27FC236}">
                <a16:creationId xmlns:a16="http://schemas.microsoft.com/office/drawing/2014/main" xmlns="" id="{F3EE8C51-85C1-4BAF-A10B-092E216CFE76}"/>
              </a:ext>
            </a:extLst>
          </p:cNvPr>
          <p:cNvPicPr>
            <a:picLocks noChangeAspect="1"/>
          </p:cNvPicPr>
          <p:nvPr/>
        </p:nvPicPr>
        <p:blipFill rotWithShape="1">
          <a:blip r:embed="rId3"/>
          <a:srcRect t="15226" r="75582" b="12284"/>
          <a:stretch/>
        </p:blipFill>
        <p:spPr>
          <a:xfrm>
            <a:off x="6158402" y="223119"/>
            <a:ext cx="3033798" cy="1952272"/>
          </a:xfrm>
          <a:prstGeom prst="rect">
            <a:avLst/>
          </a:prstGeom>
        </p:spPr>
      </p:pic>
    </p:spTree>
    <p:extLst>
      <p:ext uri="{BB962C8B-B14F-4D97-AF65-F5344CB8AC3E}">
        <p14:creationId xmlns:p14="http://schemas.microsoft.com/office/powerpoint/2010/main" val="2802600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41696359"/>
              </p:ext>
            </p:extLst>
          </p:nvPr>
        </p:nvGraphicFramePr>
        <p:xfrm>
          <a:off x="979250" y="2361265"/>
          <a:ext cx="7261405" cy="1817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xmlns="" id="{FCD6B9B9-E403-4C8B-8127-BC8FCDBE2A0F}"/>
              </a:ext>
            </a:extLst>
          </p:cNvPr>
          <p:cNvGrpSpPr/>
          <p:nvPr/>
        </p:nvGrpSpPr>
        <p:grpSpPr>
          <a:xfrm>
            <a:off x="171856" y="196214"/>
            <a:ext cx="2817779" cy="1536968"/>
            <a:chOff x="0" y="-2"/>
            <a:chExt cx="3274978" cy="3651767"/>
          </a:xfrm>
          <a:solidFill>
            <a:schemeClr val="accent5"/>
          </a:solidFill>
        </p:grpSpPr>
        <p:sp>
          <p:nvSpPr>
            <p:cNvPr id="6" name="Rectangle: Rounded Corners 5">
              <a:extLst>
                <a:ext uri="{FF2B5EF4-FFF2-40B4-BE49-F238E27FC236}">
                  <a16:creationId xmlns:a16="http://schemas.microsoft.com/office/drawing/2014/main" xmlns="" id="{B6983875-812D-4F49-99FB-2A936B92C41B}"/>
                </a:ext>
              </a:extLst>
            </p:cNvPr>
            <p:cNvSpPr/>
            <p:nvPr/>
          </p:nvSpPr>
          <p:spPr>
            <a:xfrm>
              <a:off x="0" y="-2"/>
              <a:ext cx="3274978" cy="3651767"/>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xmlns="" id="{818A0DF3-8077-4556-B1B7-22936FF9AE9F}"/>
                </a:ext>
              </a:extLst>
            </p:cNvPr>
            <p:cNvSpPr txBox="1"/>
            <p:nvPr/>
          </p:nvSpPr>
          <p:spPr>
            <a:xfrm>
              <a:off x="95921" y="95921"/>
              <a:ext cx="3083136" cy="34599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400" b="1" dirty="0">
                  <a:latin typeface="gothamBook"/>
                </a:rPr>
                <a:t>To make social action part of life</a:t>
              </a:r>
              <a:endParaRPr lang="en-GB" kern="1200" dirty="0"/>
            </a:p>
          </p:txBody>
        </p:sp>
      </p:grpSp>
      <p:sp>
        <p:nvSpPr>
          <p:cNvPr id="9" name="Rectangle: Rounded Corners 8">
            <a:extLst>
              <a:ext uri="{FF2B5EF4-FFF2-40B4-BE49-F238E27FC236}">
                <a16:creationId xmlns:a16="http://schemas.microsoft.com/office/drawing/2014/main" xmlns="" id="{9DE6042C-9267-4799-B12E-6489F0161BD2}"/>
              </a:ext>
            </a:extLst>
          </p:cNvPr>
          <p:cNvSpPr/>
          <p:nvPr/>
        </p:nvSpPr>
        <p:spPr>
          <a:xfrm>
            <a:off x="6158660" y="214355"/>
            <a:ext cx="2815261" cy="1536968"/>
          </a:xfrm>
          <a:prstGeom prst="roundRect">
            <a:avLst>
              <a:gd name="adj" fmla="val 10000"/>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xmlns="" id="{B1270485-FFBB-4552-A70C-66525F0D5A65}"/>
              </a:ext>
            </a:extLst>
          </p:cNvPr>
          <p:cNvSpPr txBox="1"/>
          <p:nvPr/>
        </p:nvSpPr>
        <p:spPr>
          <a:xfrm>
            <a:off x="6194058" y="329102"/>
            <a:ext cx="2650348" cy="1307473"/>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400" b="1" dirty="0">
                <a:latin typeface="gothamBook"/>
              </a:rPr>
              <a:t>To embed it in the journey of young people</a:t>
            </a:r>
            <a:endParaRPr lang="en-GB" kern="1200" dirty="0"/>
          </a:p>
        </p:txBody>
      </p:sp>
      <p:sp>
        <p:nvSpPr>
          <p:cNvPr id="11" name="Rectangle: Rounded Corners 10">
            <a:extLst>
              <a:ext uri="{FF2B5EF4-FFF2-40B4-BE49-F238E27FC236}">
                <a16:creationId xmlns:a16="http://schemas.microsoft.com/office/drawing/2014/main" xmlns="" id="{5C2548B9-2E1F-4B84-9331-43CE79C14822}"/>
              </a:ext>
            </a:extLst>
          </p:cNvPr>
          <p:cNvSpPr/>
          <p:nvPr/>
        </p:nvSpPr>
        <p:spPr>
          <a:xfrm>
            <a:off x="3166517" y="746594"/>
            <a:ext cx="2815261" cy="2373548"/>
          </a:xfrm>
          <a:prstGeom prst="roundRect">
            <a:avLst>
              <a:gd name="adj" fmla="val 10000"/>
            </a:avLst>
          </a:pr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xmlns="" id="{95F5EE57-E60D-425A-9171-1968B129898C}"/>
              </a:ext>
            </a:extLst>
          </p:cNvPr>
          <p:cNvSpPr txBox="1"/>
          <p:nvPr/>
        </p:nvSpPr>
        <p:spPr>
          <a:xfrm>
            <a:off x="3211020" y="1368314"/>
            <a:ext cx="2650348" cy="934706"/>
          </a:xfrm>
          <a:prstGeom prst="rect">
            <a:avLst/>
          </a:prstGeom>
          <a:solidFill>
            <a:schemeClr val="accent2">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3600" b="1" dirty="0">
                <a:solidFill>
                  <a:schemeClr val="bg1"/>
                </a:solidFill>
                <a:latin typeface="gothamBook"/>
              </a:rPr>
              <a:t>Schools at the heart of rural community</a:t>
            </a:r>
            <a:endParaRPr lang="en-GB" sz="2800" kern="1200" dirty="0">
              <a:solidFill>
                <a:schemeClr val="bg1"/>
              </a:solidFill>
            </a:endParaRPr>
          </a:p>
        </p:txBody>
      </p:sp>
      <p:sp>
        <p:nvSpPr>
          <p:cNvPr id="13" name="Arrow: Left-Right 12">
            <a:extLst>
              <a:ext uri="{FF2B5EF4-FFF2-40B4-BE49-F238E27FC236}">
                <a16:creationId xmlns:a16="http://schemas.microsoft.com/office/drawing/2014/main" xmlns="" id="{419AC259-C3F4-42C7-823D-532FBA6CF21B}"/>
              </a:ext>
            </a:extLst>
          </p:cNvPr>
          <p:cNvSpPr/>
          <p:nvPr/>
        </p:nvSpPr>
        <p:spPr>
          <a:xfrm>
            <a:off x="3038381" y="214031"/>
            <a:ext cx="3049740" cy="428017"/>
          </a:xfrm>
          <a:prstGeom prst="leftRightArrow">
            <a:avLst>
              <a:gd name="adj1" fmla="val 28788"/>
              <a:gd name="adj2" fmla="val 51515"/>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Arrow: Left-Right 13">
            <a:extLst>
              <a:ext uri="{FF2B5EF4-FFF2-40B4-BE49-F238E27FC236}">
                <a16:creationId xmlns:a16="http://schemas.microsoft.com/office/drawing/2014/main" xmlns="" id="{70715D87-0662-4741-81B8-84982206EFB6}"/>
              </a:ext>
            </a:extLst>
          </p:cNvPr>
          <p:cNvSpPr/>
          <p:nvPr/>
        </p:nvSpPr>
        <p:spPr>
          <a:xfrm rot="18399653">
            <a:off x="6610237" y="2278156"/>
            <a:ext cx="1658932" cy="428017"/>
          </a:xfrm>
          <a:prstGeom prst="leftRightArrow">
            <a:avLst>
              <a:gd name="adj1" fmla="val 28788"/>
              <a:gd name="adj2" fmla="val 51515"/>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Arrow: Left-Right 14">
            <a:extLst>
              <a:ext uri="{FF2B5EF4-FFF2-40B4-BE49-F238E27FC236}">
                <a16:creationId xmlns:a16="http://schemas.microsoft.com/office/drawing/2014/main" xmlns="" id="{E6ED1F9B-7042-4CD4-84C6-01627ACE8766}"/>
              </a:ext>
            </a:extLst>
          </p:cNvPr>
          <p:cNvSpPr/>
          <p:nvPr/>
        </p:nvSpPr>
        <p:spPr>
          <a:xfrm rot="14371548">
            <a:off x="1184889" y="2262862"/>
            <a:ext cx="1658932" cy="428017"/>
          </a:xfrm>
          <a:prstGeom prst="leftRightArrow">
            <a:avLst>
              <a:gd name="adj1" fmla="val 28788"/>
              <a:gd name="adj2" fmla="val 51515"/>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434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1CBA2F-39D6-4258-8D9E-DEA889A80429}"/>
              </a:ext>
            </a:extLst>
          </p:cNvPr>
          <p:cNvPicPr>
            <a:picLocks noChangeAspect="1"/>
          </p:cNvPicPr>
          <p:nvPr/>
        </p:nvPicPr>
        <p:blipFill>
          <a:blip r:embed="rId2"/>
          <a:stretch>
            <a:fillRect/>
          </a:stretch>
        </p:blipFill>
        <p:spPr>
          <a:xfrm>
            <a:off x="2957209" y="392608"/>
            <a:ext cx="5883255" cy="3544661"/>
          </a:xfrm>
          <a:prstGeom prst="rect">
            <a:avLst/>
          </a:prstGeom>
          <a:effectLst>
            <a:outerShdw blurRad="50800" dist="38100" algn="l" rotWithShape="0">
              <a:prstClr val="black">
                <a:alpha val="40000"/>
              </a:prstClr>
            </a:outerShdw>
            <a:softEdge rad="0"/>
          </a:effectLst>
        </p:spPr>
      </p:pic>
      <p:sp>
        <p:nvSpPr>
          <p:cNvPr id="4" name="TextBox 3">
            <a:extLst>
              <a:ext uri="{FF2B5EF4-FFF2-40B4-BE49-F238E27FC236}">
                <a16:creationId xmlns:a16="http://schemas.microsoft.com/office/drawing/2014/main" xmlns="" id="{C1A08E3E-BCBB-497F-870B-188C210DB793}"/>
              </a:ext>
            </a:extLst>
          </p:cNvPr>
          <p:cNvSpPr txBox="1"/>
          <p:nvPr/>
        </p:nvSpPr>
        <p:spPr>
          <a:xfrm>
            <a:off x="162128" y="1278207"/>
            <a:ext cx="2879387" cy="2123658"/>
          </a:xfrm>
          <a:prstGeom prst="rect">
            <a:avLst/>
          </a:prstGeom>
          <a:noFill/>
        </p:spPr>
        <p:txBody>
          <a:bodyPr wrap="square" rtlCol="0">
            <a:spAutoFit/>
          </a:bodyPr>
          <a:lstStyle/>
          <a:p>
            <a:r>
              <a:rPr lang="en-GB" sz="4400" b="1" dirty="0"/>
              <a:t>Still build the cathedral…</a:t>
            </a:r>
          </a:p>
        </p:txBody>
      </p:sp>
    </p:spTree>
    <p:extLst>
      <p:ext uri="{BB962C8B-B14F-4D97-AF65-F5344CB8AC3E}">
        <p14:creationId xmlns:p14="http://schemas.microsoft.com/office/powerpoint/2010/main" val="39236166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25913341"/>
              </p:ext>
            </p:extLst>
          </p:nvPr>
        </p:nvGraphicFramePr>
        <p:xfrm>
          <a:off x="261417" y="-2548270"/>
          <a:ext cx="3682553" cy="8452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xmlns="" id="{CC8F0E23-FA5E-4DCC-BE3D-2024A6DAA257}"/>
              </a:ext>
            </a:extLst>
          </p:cNvPr>
          <p:cNvPicPr>
            <a:picLocks noChangeAspect="1"/>
          </p:cNvPicPr>
          <p:nvPr/>
        </p:nvPicPr>
        <p:blipFill rotWithShape="1">
          <a:blip r:embed="rId7"/>
          <a:srcRect l="5626" t="7775"/>
          <a:stretch/>
        </p:blipFill>
        <p:spPr>
          <a:xfrm>
            <a:off x="4201199" y="201698"/>
            <a:ext cx="2500140" cy="1625841"/>
          </a:xfrm>
          <a:prstGeom prst="rect">
            <a:avLst/>
          </a:prstGeom>
          <a:effectLst>
            <a:outerShdw blurRad="50800" dist="38100" dir="5400000" sx="102000" sy="102000" algn="t" rotWithShape="0">
              <a:prstClr val="black">
                <a:alpha val="40000"/>
              </a:prstClr>
            </a:outerShdw>
          </a:effectLst>
        </p:spPr>
      </p:pic>
      <p:pic>
        <p:nvPicPr>
          <p:cNvPr id="6" name="Picture 5">
            <a:extLst>
              <a:ext uri="{FF2B5EF4-FFF2-40B4-BE49-F238E27FC236}">
                <a16:creationId xmlns:a16="http://schemas.microsoft.com/office/drawing/2014/main" xmlns="" id="{C8E75D9D-D74A-44D6-A133-577CE2F18669}"/>
              </a:ext>
            </a:extLst>
          </p:cNvPr>
          <p:cNvPicPr>
            <a:picLocks noChangeAspect="1"/>
          </p:cNvPicPr>
          <p:nvPr/>
        </p:nvPicPr>
        <p:blipFill>
          <a:blip r:embed="rId8"/>
          <a:stretch>
            <a:fillRect/>
          </a:stretch>
        </p:blipFill>
        <p:spPr>
          <a:xfrm rot="808724">
            <a:off x="6503504" y="585259"/>
            <a:ext cx="2437574" cy="1621085"/>
          </a:xfrm>
          <a:prstGeom prst="rect">
            <a:avLst/>
          </a:prstGeom>
          <a:effectLst>
            <a:outerShdw blurRad="50800" dist="38100" dir="5400000" sx="102000" sy="102000" algn="t" rotWithShape="0">
              <a:prstClr val="black">
                <a:alpha val="40000"/>
              </a:prstClr>
            </a:outerShdw>
          </a:effectLst>
        </p:spPr>
      </p:pic>
      <p:pic>
        <p:nvPicPr>
          <p:cNvPr id="9" name="Picture 8">
            <a:extLst>
              <a:ext uri="{FF2B5EF4-FFF2-40B4-BE49-F238E27FC236}">
                <a16:creationId xmlns:a16="http://schemas.microsoft.com/office/drawing/2014/main" xmlns="" id="{8B4DB6CF-B696-43A6-A032-F2BB464280AB}"/>
              </a:ext>
            </a:extLst>
          </p:cNvPr>
          <p:cNvPicPr>
            <a:picLocks noChangeAspect="1"/>
          </p:cNvPicPr>
          <p:nvPr/>
        </p:nvPicPr>
        <p:blipFill rotWithShape="1">
          <a:blip r:embed="rId9"/>
          <a:srcRect l="12191" t="15208" b="16673"/>
          <a:stretch/>
        </p:blipFill>
        <p:spPr>
          <a:xfrm rot="20742720">
            <a:off x="4260219" y="1789884"/>
            <a:ext cx="2457973" cy="1430093"/>
          </a:xfrm>
          <a:prstGeom prst="rect">
            <a:avLst/>
          </a:prstGeom>
          <a:effectLst>
            <a:outerShdw blurRad="50800" dist="38100" dir="5400000" sx="102000" sy="102000" algn="t" rotWithShape="0">
              <a:prstClr val="black">
                <a:alpha val="40000"/>
              </a:prstClr>
            </a:outerShdw>
          </a:effectLst>
        </p:spPr>
      </p:pic>
      <p:pic>
        <p:nvPicPr>
          <p:cNvPr id="13" name="Picture 12">
            <a:extLst>
              <a:ext uri="{FF2B5EF4-FFF2-40B4-BE49-F238E27FC236}">
                <a16:creationId xmlns:a16="http://schemas.microsoft.com/office/drawing/2014/main" xmlns="" id="{9A91A531-5B69-43D7-9EC3-53F42D718B34}"/>
              </a:ext>
            </a:extLst>
          </p:cNvPr>
          <p:cNvPicPr>
            <a:picLocks noChangeAspect="1"/>
          </p:cNvPicPr>
          <p:nvPr/>
        </p:nvPicPr>
        <p:blipFill>
          <a:blip r:embed="rId10"/>
          <a:stretch>
            <a:fillRect/>
          </a:stretch>
        </p:blipFill>
        <p:spPr>
          <a:xfrm rot="21262871">
            <a:off x="6756550" y="2164723"/>
            <a:ext cx="2200970" cy="1320582"/>
          </a:xfrm>
          <a:prstGeom prst="rect">
            <a:avLst/>
          </a:prstGeom>
          <a:effectLst>
            <a:outerShdw blurRad="50800" dist="38100" dir="5400000" sx="102000" sy="102000" algn="t" rotWithShape="0">
              <a:prstClr val="black">
                <a:alpha val="40000"/>
              </a:prstClr>
            </a:outerShdw>
          </a:effectLst>
        </p:spPr>
      </p:pic>
      <p:pic>
        <p:nvPicPr>
          <p:cNvPr id="15" name="Picture 14">
            <a:extLst>
              <a:ext uri="{FF2B5EF4-FFF2-40B4-BE49-F238E27FC236}">
                <a16:creationId xmlns:a16="http://schemas.microsoft.com/office/drawing/2014/main" xmlns="" id="{3E0A6461-87F2-43F5-A656-74936AE466F4}"/>
              </a:ext>
            </a:extLst>
          </p:cNvPr>
          <p:cNvPicPr>
            <a:picLocks noChangeAspect="1"/>
          </p:cNvPicPr>
          <p:nvPr/>
        </p:nvPicPr>
        <p:blipFill rotWithShape="1">
          <a:blip r:embed="rId11"/>
          <a:srcRect b="23546"/>
          <a:stretch/>
        </p:blipFill>
        <p:spPr>
          <a:xfrm>
            <a:off x="4873305" y="2944533"/>
            <a:ext cx="3045608" cy="1164237"/>
          </a:xfrm>
          <a:prstGeom prst="rect">
            <a:avLst/>
          </a:prstGeom>
          <a:effectLst>
            <a:outerShdw blurRad="50800" dist="38100" dir="5400000" sx="102000" sy="102000" algn="t" rotWithShape="0">
              <a:prstClr val="black">
                <a:alpha val="40000"/>
              </a:prstClr>
            </a:outerShdw>
          </a:effectLst>
        </p:spPr>
      </p:pic>
    </p:spTree>
    <p:extLst>
      <p:ext uri="{BB962C8B-B14F-4D97-AF65-F5344CB8AC3E}">
        <p14:creationId xmlns:p14="http://schemas.microsoft.com/office/powerpoint/2010/main" val="118363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FADC254C-9102-4223-B79B-81997BBB9FD6}"/>
              </a:ext>
            </a:extLst>
          </p:cNvPr>
          <p:cNvSpPr/>
          <p:nvPr/>
        </p:nvSpPr>
        <p:spPr>
          <a:xfrm>
            <a:off x="1341093" y="77822"/>
            <a:ext cx="6765287" cy="1901078"/>
          </a:xfrm>
          <a:prstGeom prst="roundRect">
            <a:avLst>
              <a:gd name="adj" fmla="val 10000"/>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xmlns="" id="{64A145EA-1FE5-4B74-A6D5-2BA74B5806A7}"/>
              </a:ext>
            </a:extLst>
          </p:cNvPr>
          <p:cNvSpPr txBox="1"/>
          <p:nvPr/>
        </p:nvSpPr>
        <p:spPr>
          <a:xfrm>
            <a:off x="1508746" y="765692"/>
            <a:ext cx="6429983" cy="525337"/>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3200" dirty="0">
                <a:solidFill>
                  <a:schemeClr val="bg1"/>
                </a:solidFill>
                <a:latin typeface="gothamBook"/>
              </a:rPr>
              <a:t>1. What kind of pupils do we seek to send out? How could social action help </a:t>
            </a:r>
            <a:r>
              <a:rPr lang="en-GB" sz="3200" b="1" i="1" dirty="0">
                <a:solidFill>
                  <a:schemeClr val="bg1"/>
                </a:solidFill>
                <a:latin typeface="gothamBook"/>
              </a:rPr>
              <a:t>‘build the cathedral’?</a:t>
            </a:r>
            <a:endParaRPr lang="en-GB" sz="2400" i="1" kern="1200" dirty="0">
              <a:solidFill>
                <a:schemeClr val="bg1"/>
              </a:solidFill>
            </a:endParaRPr>
          </a:p>
        </p:txBody>
      </p:sp>
      <p:sp>
        <p:nvSpPr>
          <p:cNvPr id="6" name="Rectangle: Rounded Corners 5">
            <a:extLst>
              <a:ext uri="{FF2B5EF4-FFF2-40B4-BE49-F238E27FC236}">
                <a16:creationId xmlns:a16="http://schemas.microsoft.com/office/drawing/2014/main" xmlns="" id="{9CCDBAB2-EA69-490D-82A3-BC942B15340B}"/>
              </a:ext>
            </a:extLst>
          </p:cNvPr>
          <p:cNvSpPr/>
          <p:nvPr/>
        </p:nvSpPr>
        <p:spPr>
          <a:xfrm>
            <a:off x="1341095" y="2128057"/>
            <a:ext cx="6765287" cy="2042808"/>
          </a:xfrm>
          <a:prstGeom prst="roundRect">
            <a:avLst>
              <a:gd name="adj" fmla="val 10000"/>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xmlns="" id="{51D4A0E1-6449-4D7C-BF7C-39A452922D1F}"/>
              </a:ext>
            </a:extLst>
          </p:cNvPr>
          <p:cNvSpPr txBox="1"/>
          <p:nvPr/>
        </p:nvSpPr>
        <p:spPr>
          <a:xfrm>
            <a:off x="1390691" y="3027302"/>
            <a:ext cx="6548038" cy="436724"/>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3200" dirty="0">
                <a:solidFill>
                  <a:schemeClr val="bg1"/>
                </a:solidFill>
                <a:latin typeface="gothamBook"/>
              </a:rPr>
              <a:t>2. Where does your </a:t>
            </a:r>
            <a:r>
              <a:rPr lang="en-GB" sz="3200" b="1" i="1" dirty="0">
                <a:solidFill>
                  <a:schemeClr val="bg1"/>
                </a:solidFill>
                <a:latin typeface="gothamBook"/>
              </a:rPr>
              <a:t>‘deepest passion meet the world’s greatest need</a:t>
            </a:r>
            <a:r>
              <a:rPr lang="en-GB" sz="3200" b="1" dirty="0">
                <a:solidFill>
                  <a:schemeClr val="bg1"/>
                </a:solidFill>
                <a:latin typeface="gothamBook"/>
              </a:rPr>
              <a:t>’? </a:t>
            </a:r>
            <a:r>
              <a:rPr lang="en-GB" sz="3200" dirty="0">
                <a:solidFill>
                  <a:schemeClr val="bg1"/>
                </a:solidFill>
                <a:latin typeface="gothamBook"/>
              </a:rPr>
              <a:t>What is your community’s greatest need?</a:t>
            </a:r>
            <a:endParaRPr lang="en-GB" sz="2400" kern="1200" dirty="0">
              <a:solidFill>
                <a:schemeClr val="bg1"/>
              </a:solidFill>
            </a:endParaRPr>
          </a:p>
        </p:txBody>
      </p:sp>
    </p:spTree>
    <p:extLst>
      <p:ext uri="{BB962C8B-B14F-4D97-AF65-F5344CB8AC3E}">
        <p14:creationId xmlns:p14="http://schemas.microsoft.com/office/powerpoint/2010/main" val="3910778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9F5D964-FB0F-460B-BCAB-40482E5831E3}"/>
              </a:ext>
            </a:extLst>
          </p:cNvPr>
          <p:cNvSpPr/>
          <p:nvPr/>
        </p:nvSpPr>
        <p:spPr>
          <a:xfrm>
            <a:off x="0" y="-8261"/>
            <a:ext cx="9144000" cy="515176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2" name="Diagram 1"/>
          <p:cNvGraphicFramePr/>
          <p:nvPr>
            <p:extLst/>
          </p:nvPr>
        </p:nvGraphicFramePr>
        <p:xfrm>
          <a:off x="5318197" y="1132508"/>
          <a:ext cx="4068170" cy="3089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xmlns="" id="{569DFB5D-B94E-4C74-A775-42ABA83BA4F0}"/>
              </a:ext>
            </a:extLst>
          </p:cNvPr>
          <p:cNvPicPr>
            <a:picLocks noChangeAspect="1"/>
          </p:cNvPicPr>
          <p:nvPr/>
        </p:nvPicPr>
        <p:blipFill rotWithShape="1">
          <a:blip r:embed="rId7"/>
          <a:srcRect l="24363" t="33334" r="24363" b="5815"/>
          <a:stretch/>
        </p:blipFill>
        <p:spPr>
          <a:xfrm>
            <a:off x="263311" y="414236"/>
            <a:ext cx="5664075" cy="4481302"/>
          </a:xfrm>
          <a:prstGeom prst="rect">
            <a:avLst/>
          </a:prstGeom>
          <a:effectLst>
            <a:softEdge rad="63500"/>
          </a:effectLst>
        </p:spPr>
      </p:pic>
    </p:spTree>
    <p:extLst>
      <p:ext uri="{BB962C8B-B14F-4D97-AF65-F5344CB8AC3E}">
        <p14:creationId xmlns:p14="http://schemas.microsoft.com/office/powerpoint/2010/main" val="105469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68614" y="376137"/>
          <a:ext cx="3274978" cy="379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xmlns="" id="{7E4A2429-7AD1-45D0-9A65-FA967B83E197}"/>
              </a:ext>
            </a:extLst>
          </p:cNvPr>
          <p:cNvGrpSpPr/>
          <p:nvPr/>
        </p:nvGrpSpPr>
        <p:grpSpPr>
          <a:xfrm>
            <a:off x="3738664" y="162130"/>
            <a:ext cx="5139448" cy="577173"/>
            <a:chOff x="0" y="0"/>
            <a:chExt cx="3274978" cy="3651766"/>
          </a:xfrm>
          <a:solidFill>
            <a:schemeClr val="accent2">
              <a:lumMod val="75000"/>
            </a:schemeClr>
          </a:solidFill>
        </p:grpSpPr>
        <p:sp>
          <p:nvSpPr>
            <p:cNvPr id="4" name="Rectangle: Rounded Corners 3">
              <a:extLst>
                <a:ext uri="{FF2B5EF4-FFF2-40B4-BE49-F238E27FC236}">
                  <a16:creationId xmlns:a16="http://schemas.microsoft.com/office/drawing/2014/main" xmlns="" id="{A424A2F6-5F5A-441C-A4DD-CD5062005DAA}"/>
                </a:ext>
              </a:extLst>
            </p:cNvPr>
            <p:cNvSpPr/>
            <p:nvPr/>
          </p:nvSpPr>
          <p:spPr>
            <a:xfrm>
              <a:off x="0" y="0"/>
              <a:ext cx="3274978" cy="365176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xmlns="" id="{8600FF66-795D-4AF9-A2C1-2F9B6E1BC4AC}"/>
                </a:ext>
              </a:extLst>
            </p:cNvPr>
            <p:cNvSpPr txBox="1"/>
            <p:nvPr/>
          </p:nvSpPr>
          <p:spPr>
            <a:xfrm>
              <a:off x="95921" y="95921"/>
              <a:ext cx="3083136" cy="34599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algn="ctr" defTabSz="1244600">
                <a:lnSpc>
                  <a:spcPct val="90000"/>
                </a:lnSpc>
                <a:spcBef>
                  <a:spcPct val="0"/>
                </a:spcBef>
                <a:spcAft>
                  <a:spcPct val="35000"/>
                </a:spcAft>
                <a:buNone/>
              </a:pPr>
              <a:r>
                <a:rPr lang="en-GB" sz="2400" b="1" kern="1200" dirty="0"/>
                <a:t>2019-2021 funded for 2 years</a:t>
              </a:r>
              <a:endParaRPr lang="en-GB" kern="1200" dirty="0"/>
            </a:p>
          </p:txBody>
        </p:sp>
      </p:grpSp>
      <p:grpSp>
        <p:nvGrpSpPr>
          <p:cNvPr id="6" name="Group 5">
            <a:extLst>
              <a:ext uri="{FF2B5EF4-FFF2-40B4-BE49-F238E27FC236}">
                <a16:creationId xmlns:a16="http://schemas.microsoft.com/office/drawing/2014/main" xmlns="" id="{0F8F0DD3-E0EE-4978-A544-7BD0E5ABF9AE}"/>
              </a:ext>
            </a:extLst>
          </p:cNvPr>
          <p:cNvGrpSpPr/>
          <p:nvPr/>
        </p:nvGrpSpPr>
        <p:grpSpPr>
          <a:xfrm>
            <a:off x="3738664" y="802344"/>
            <a:ext cx="5139448" cy="726330"/>
            <a:chOff x="0" y="0"/>
            <a:chExt cx="3274978" cy="3651766"/>
          </a:xfrm>
          <a:solidFill>
            <a:schemeClr val="accent2">
              <a:lumMod val="75000"/>
            </a:schemeClr>
          </a:solidFill>
        </p:grpSpPr>
        <p:sp>
          <p:nvSpPr>
            <p:cNvPr id="7" name="Rectangle: Rounded Corners 6">
              <a:extLst>
                <a:ext uri="{FF2B5EF4-FFF2-40B4-BE49-F238E27FC236}">
                  <a16:creationId xmlns:a16="http://schemas.microsoft.com/office/drawing/2014/main" xmlns="" id="{6C120C9D-793F-4229-8FCC-A560C0F760D6}"/>
                </a:ext>
              </a:extLst>
            </p:cNvPr>
            <p:cNvSpPr/>
            <p:nvPr/>
          </p:nvSpPr>
          <p:spPr>
            <a:xfrm>
              <a:off x="0" y="0"/>
              <a:ext cx="3274978" cy="365176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xmlns="" id="{1F4C1964-1606-4E3B-BE6E-CF329684A715}"/>
                </a:ext>
              </a:extLst>
            </p:cNvPr>
            <p:cNvSpPr txBox="1"/>
            <p:nvPr/>
          </p:nvSpPr>
          <p:spPr>
            <a:xfrm>
              <a:off x="95921" y="95923"/>
              <a:ext cx="3083136" cy="34599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algn="ctr" defTabSz="1244600">
                <a:lnSpc>
                  <a:spcPct val="90000"/>
                </a:lnSpc>
                <a:spcBef>
                  <a:spcPct val="0"/>
                </a:spcBef>
                <a:spcAft>
                  <a:spcPct val="35000"/>
                </a:spcAft>
                <a:buNone/>
              </a:pPr>
              <a:r>
                <a:rPr lang="en-GB" sz="2400" b="1" kern="1200" dirty="0"/>
                <a:t>Partnership between CEFEL, CCT, #iwill, Apple Education</a:t>
              </a:r>
              <a:endParaRPr lang="en-GB" kern="1200" dirty="0"/>
            </a:p>
          </p:txBody>
        </p:sp>
      </p:grpSp>
      <p:grpSp>
        <p:nvGrpSpPr>
          <p:cNvPr id="9" name="Group 8">
            <a:extLst>
              <a:ext uri="{FF2B5EF4-FFF2-40B4-BE49-F238E27FC236}">
                <a16:creationId xmlns:a16="http://schemas.microsoft.com/office/drawing/2014/main" xmlns="" id="{1195AB58-4229-4058-A3E1-43992EF0AF49}"/>
              </a:ext>
            </a:extLst>
          </p:cNvPr>
          <p:cNvGrpSpPr/>
          <p:nvPr/>
        </p:nvGrpSpPr>
        <p:grpSpPr>
          <a:xfrm>
            <a:off x="3738664" y="1601824"/>
            <a:ext cx="5139448" cy="726330"/>
            <a:chOff x="0" y="0"/>
            <a:chExt cx="3274978" cy="3651766"/>
          </a:xfrm>
          <a:solidFill>
            <a:schemeClr val="accent2">
              <a:lumMod val="75000"/>
            </a:schemeClr>
          </a:solidFill>
        </p:grpSpPr>
        <p:sp>
          <p:nvSpPr>
            <p:cNvPr id="10" name="Rectangle: Rounded Corners 9">
              <a:extLst>
                <a:ext uri="{FF2B5EF4-FFF2-40B4-BE49-F238E27FC236}">
                  <a16:creationId xmlns:a16="http://schemas.microsoft.com/office/drawing/2014/main" xmlns="" id="{B7D2E4D2-DB03-4417-96F7-8611CA7AD10A}"/>
                </a:ext>
              </a:extLst>
            </p:cNvPr>
            <p:cNvSpPr/>
            <p:nvPr/>
          </p:nvSpPr>
          <p:spPr>
            <a:xfrm>
              <a:off x="0" y="0"/>
              <a:ext cx="3274978" cy="365176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xmlns="" id="{1B369406-7945-422B-AC91-A18421CBED07}"/>
                </a:ext>
              </a:extLst>
            </p:cNvPr>
            <p:cNvSpPr txBox="1"/>
            <p:nvPr/>
          </p:nvSpPr>
          <p:spPr>
            <a:xfrm>
              <a:off x="95921" y="95921"/>
              <a:ext cx="3083136" cy="34599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algn="ctr" defTabSz="1244600">
                <a:lnSpc>
                  <a:spcPct val="90000"/>
                </a:lnSpc>
                <a:spcBef>
                  <a:spcPct val="0"/>
                </a:spcBef>
                <a:spcAft>
                  <a:spcPct val="35000"/>
                </a:spcAft>
                <a:buNone/>
              </a:pPr>
              <a:r>
                <a:rPr lang="en-GB" sz="2400" b="1" dirty="0"/>
                <a:t>4</a:t>
              </a:r>
              <a:r>
                <a:rPr lang="en-GB" sz="2400" b="1" kern="1200" dirty="0"/>
                <a:t> x 0.5 day facilitated in-school network sessions per year</a:t>
              </a:r>
              <a:endParaRPr lang="en-GB" kern="1200" dirty="0"/>
            </a:p>
          </p:txBody>
        </p:sp>
      </p:grpSp>
      <p:grpSp>
        <p:nvGrpSpPr>
          <p:cNvPr id="12" name="Group 11">
            <a:extLst>
              <a:ext uri="{FF2B5EF4-FFF2-40B4-BE49-F238E27FC236}">
                <a16:creationId xmlns:a16="http://schemas.microsoft.com/office/drawing/2014/main" xmlns="" id="{3CB957A5-315A-4782-9193-5A95884A1B55}"/>
              </a:ext>
            </a:extLst>
          </p:cNvPr>
          <p:cNvGrpSpPr/>
          <p:nvPr/>
        </p:nvGrpSpPr>
        <p:grpSpPr>
          <a:xfrm>
            <a:off x="3738664" y="2401304"/>
            <a:ext cx="5139448" cy="726330"/>
            <a:chOff x="0" y="0"/>
            <a:chExt cx="3274978" cy="3651766"/>
          </a:xfrm>
          <a:solidFill>
            <a:schemeClr val="accent2">
              <a:lumMod val="75000"/>
            </a:schemeClr>
          </a:solidFill>
        </p:grpSpPr>
        <p:sp>
          <p:nvSpPr>
            <p:cNvPr id="13" name="Rectangle: Rounded Corners 12">
              <a:extLst>
                <a:ext uri="{FF2B5EF4-FFF2-40B4-BE49-F238E27FC236}">
                  <a16:creationId xmlns:a16="http://schemas.microsoft.com/office/drawing/2014/main" xmlns="" id="{A995AF71-ADCF-4621-B26A-D576DA87A119}"/>
                </a:ext>
              </a:extLst>
            </p:cNvPr>
            <p:cNvSpPr/>
            <p:nvPr/>
          </p:nvSpPr>
          <p:spPr>
            <a:xfrm>
              <a:off x="0" y="0"/>
              <a:ext cx="3274978" cy="365176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xmlns="" id="{F1E48B78-0DB1-42CA-A175-8C0B9C74A892}"/>
                </a:ext>
              </a:extLst>
            </p:cNvPr>
            <p:cNvSpPr txBox="1"/>
            <p:nvPr/>
          </p:nvSpPr>
          <p:spPr>
            <a:xfrm>
              <a:off x="95921" y="95921"/>
              <a:ext cx="3083136" cy="34599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algn="ctr" defTabSz="1244600">
                <a:lnSpc>
                  <a:spcPct val="90000"/>
                </a:lnSpc>
                <a:spcBef>
                  <a:spcPct val="0"/>
                </a:spcBef>
                <a:spcAft>
                  <a:spcPct val="35000"/>
                </a:spcAft>
                <a:buNone/>
              </a:pPr>
              <a:r>
                <a:rPr lang="en-GB" sz="2000" b="1" dirty="0"/>
                <a:t>Expert webinars &amp; national connections with other rural settings</a:t>
              </a:r>
              <a:endParaRPr lang="en-GB" sz="1600" kern="1200" dirty="0"/>
            </a:p>
          </p:txBody>
        </p:sp>
      </p:grpSp>
      <p:grpSp>
        <p:nvGrpSpPr>
          <p:cNvPr id="16" name="Group 15">
            <a:extLst>
              <a:ext uri="{FF2B5EF4-FFF2-40B4-BE49-F238E27FC236}">
                <a16:creationId xmlns:a16="http://schemas.microsoft.com/office/drawing/2014/main" xmlns="" id="{570DC1E9-DF2C-4D27-9A0F-61DB74FD2B95}"/>
              </a:ext>
            </a:extLst>
          </p:cNvPr>
          <p:cNvGrpSpPr/>
          <p:nvPr/>
        </p:nvGrpSpPr>
        <p:grpSpPr>
          <a:xfrm>
            <a:off x="3738664" y="3200783"/>
            <a:ext cx="5139448" cy="891319"/>
            <a:chOff x="0" y="0"/>
            <a:chExt cx="3274978" cy="3651766"/>
          </a:xfrm>
          <a:solidFill>
            <a:schemeClr val="accent2">
              <a:lumMod val="75000"/>
            </a:schemeClr>
          </a:solidFill>
        </p:grpSpPr>
        <p:sp>
          <p:nvSpPr>
            <p:cNvPr id="17" name="Rectangle: Rounded Corners 16">
              <a:extLst>
                <a:ext uri="{FF2B5EF4-FFF2-40B4-BE49-F238E27FC236}">
                  <a16:creationId xmlns:a16="http://schemas.microsoft.com/office/drawing/2014/main" xmlns="" id="{33179191-C292-47E1-A492-C05C55C059EB}"/>
                </a:ext>
              </a:extLst>
            </p:cNvPr>
            <p:cNvSpPr/>
            <p:nvPr/>
          </p:nvSpPr>
          <p:spPr>
            <a:xfrm>
              <a:off x="0" y="0"/>
              <a:ext cx="3274978" cy="365176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xmlns="" id="{FD9AAD40-264A-49FF-B6AC-D6C5A47DCF57}"/>
                </a:ext>
              </a:extLst>
            </p:cNvPr>
            <p:cNvSpPr txBox="1"/>
            <p:nvPr/>
          </p:nvSpPr>
          <p:spPr>
            <a:xfrm>
              <a:off x="95921" y="95921"/>
              <a:ext cx="3083136" cy="34599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algn="ctr" defTabSz="1244600">
                <a:lnSpc>
                  <a:spcPct val="90000"/>
                </a:lnSpc>
                <a:spcBef>
                  <a:spcPct val="0"/>
                </a:spcBef>
                <a:spcAft>
                  <a:spcPct val="35000"/>
                </a:spcAft>
                <a:buNone/>
              </a:pPr>
              <a:r>
                <a:rPr lang="en-GB" sz="2400" b="1" kern="1200" dirty="0"/>
                <a:t>Individual schools and MATs, </a:t>
              </a:r>
            </a:p>
            <a:p>
              <a:pPr marL="0" lvl="0" algn="ctr" defTabSz="1244600">
                <a:lnSpc>
                  <a:spcPct val="90000"/>
                </a:lnSpc>
                <a:spcBef>
                  <a:spcPct val="0"/>
                </a:spcBef>
                <a:spcAft>
                  <a:spcPct val="35000"/>
                </a:spcAft>
                <a:buNone/>
              </a:pPr>
              <a:r>
                <a:rPr lang="en-GB" sz="2400" b="1" kern="1200" dirty="0"/>
                <a:t>Church and Community schools</a:t>
              </a:r>
              <a:endParaRPr lang="en-GB" kern="1200" dirty="0"/>
            </a:p>
          </p:txBody>
        </p:sp>
      </p:grpSp>
    </p:spTree>
    <p:extLst>
      <p:ext uri="{BB962C8B-B14F-4D97-AF65-F5344CB8AC3E}">
        <p14:creationId xmlns:p14="http://schemas.microsoft.com/office/powerpoint/2010/main" val="419152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780617277"/>
              </p:ext>
            </p:extLst>
          </p:nvPr>
        </p:nvGraphicFramePr>
        <p:xfrm>
          <a:off x="1335437" y="616687"/>
          <a:ext cx="6473125" cy="3167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569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43809083"/>
              </p:ext>
            </p:extLst>
          </p:nvPr>
        </p:nvGraphicFramePr>
        <p:xfrm>
          <a:off x="966842" y="333153"/>
          <a:ext cx="7057195" cy="3685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586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199092" y="1517609"/>
            <a:ext cx="8391964" cy="6022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rgbClr val="272727"/>
              </a:solidFill>
              <a:effectLst/>
              <a:uLnTx/>
              <a:uFillTx/>
              <a:latin typeface="Calibri"/>
              <a:ea typeface="+mn-ea"/>
              <a:cs typeface="Arial"/>
            </a:endParaRPr>
          </a:p>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3600" b="0" i="0" u="none" strike="noStrike" kern="1200" cap="none" spc="0" normalizeH="0" baseline="0" noProof="0" dirty="0">
              <a:ln>
                <a:noFill/>
              </a:ln>
              <a:solidFill>
                <a:srgbClr val="973B8E"/>
              </a:solidFill>
              <a:effectLst/>
              <a:uLnTx/>
              <a:uFillTx/>
              <a:latin typeface="Arial"/>
              <a:ea typeface="+mn-ea"/>
              <a:cs typeface="Arial"/>
            </a:endParaRPr>
          </a:p>
        </p:txBody>
      </p:sp>
      <p:sp>
        <p:nvSpPr>
          <p:cNvPr id="3" name="Rectangle 2"/>
          <p:cNvSpPr/>
          <p:nvPr/>
        </p:nvSpPr>
        <p:spPr>
          <a:xfrm>
            <a:off x="199092" y="66247"/>
            <a:ext cx="6976960" cy="1077218"/>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973B8E"/>
                </a:solidFill>
                <a:effectLst/>
                <a:uLnTx/>
                <a:uFillTx/>
                <a:latin typeface="Calibri" pitchFamily="34" charset="0"/>
                <a:ea typeface="+mn-ea"/>
                <a:cs typeface="+mn-cs"/>
              </a:rPr>
              <a:t>Reflection – 1 Corinthians 13 </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altLang="en-US" sz="3200" b="1"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2" name="Rectangle 1">
            <a:extLst>
              <a:ext uri="{FF2B5EF4-FFF2-40B4-BE49-F238E27FC236}">
                <a16:creationId xmlns:a16="http://schemas.microsoft.com/office/drawing/2014/main" xmlns="" id="{3978595C-2F96-4B85-937C-0F49DFD2E726}"/>
              </a:ext>
            </a:extLst>
          </p:cNvPr>
          <p:cNvSpPr/>
          <p:nvPr/>
        </p:nvSpPr>
        <p:spPr>
          <a:xfrm>
            <a:off x="1232452" y="704247"/>
            <a:ext cx="7573618" cy="378565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F3F3F"/>
                </a:solidFill>
                <a:effectLst/>
                <a:uLnTx/>
                <a:uFillTx/>
                <a:latin typeface="Calibri"/>
                <a:ea typeface="+mn-ea"/>
                <a:cs typeface="+mn-cs"/>
              </a:rPr>
              <a:t>If I tirelessly teach five outstanding lessons a day, and see my students make excellent progress against their targets, but have not love, I am only a broken window or a wall covered in graffiti.</a:t>
            </a:r>
            <a:r>
              <a:rPr kumimoji="0" lang="en-US" sz="2000" b="0" i="0" u="none" strike="noStrike" kern="1200" cap="none" spc="0" normalizeH="0" baseline="0" noProof="0" dirty="0">
                <a:ln>
                  <a:noFill/>
                </a:ln>
                <a:solidFill>
                  <a:prstClr val="black"/>
                </a:solidFill>
                <a:effectLst/>
                <a:uLnTx/>
                <a:uFillTx/>
                <a:latin typeface="Calibri"/>
                <a:ea typeface="+mn-ea"/>
                <a:cs typeface="+mn-cs"/>
              </a:rPr>
              <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srgbClr val="3F3F3F"/>
                </a:solidFill>
                <a:effectLst/>
                <a:uLnTx/>
                <a:uFillTx/>
                <a:latin typeface="Calibri"/>
                <a:ea typeface="+mn-ea"/>
                <a:cs typeface="+mn-cs"/>
              </a:rPr>
              <a:t>If I create a perfect climate for learning, have excellent meetings with parents and resolve all the problems of the day through focused toil, but have not love, I am only an uneaten school dinner or a messy office.</a:t>
            </a:r>
            <a:r>
              <a:rPr kumimoji="0" lang="en-US" sz="2000" b="0" i="0" u="none" strike="noStrike" kern="1200" cap="none" spc="0" normalizeH="0" baseline="0" noProof="0" dirty="0">
                <a:ln>
                  <a:noFill/>
                </a:ln>
                <a:solidFill>
                  <a:prstClr val="black"/>
                </a:solidFill>
                <a:effectLst/>
                <a:uLnTx/>
                <a:uFillTx/>
                <a:latin typeface="Calibri"/>
                <a:ea typeface="+mn-ea"/>
                <a:cs typeface="+mn-cs"/>
              </a:rPr>
              <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srgbClr val="3F3F3F"/>
                </a:solidFill>
                <a:effectLst/>
                <a:uLnTx/>
                <a:uFillTx/>
                <a:latin typeface="Calibri"/>
                <a:ea typeface="+mn-ea"/>
                <a:cs typeface="+mn-cs"/>
              </a:rPr>
              <a:t>If I give all I have to my school and work a 70 hour week, marking, planning, preparing and evaluating and have the most perfect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3F3F3F"/>
                </a:solidFill>
                <a:effectLst/>
                <a:uLnTx/>
                <a:uFillTx/>
                <a:latin typeface="Calibri"/>
                <a:ea typeface="+mn-ea"/>
                <a:cs typeface="+mn-cs"/>
              </a:rPr>
              <a:t>colour</a:t>
            </a:r>
            <a:r>
              <a:rPr kumimoji="0" lang="en-US" sz="2000" b="0" i="0" u="none" strike="noStrike" kern="1200" cap="none" spc="0" normalizeH="0" baseline="0" noProof="0" dirty="0">
                <a:ln>
                  <a:noFill/>
                </a:ln>
                <a:solidFill>
                  <a:srgbClr val="3F3F3F"/>
                </a:solidFill>
                <a:effectLst/>
                <a:uLnTx/>
                <a:uFillTx/>
                <a:latin typeface="Calibri"/>
                <a:ea typeface="+mn-ea"/>
                <a:cs typeface="+mn-cs"/>
              </a:rPr>
              <a:t>-coded action plan to guide my path, but have not love, I gain nothing.</a:t>
            </a:r>
            <a:r>
              <a:rPr kumimoji="0" lang="en-US" sz="2000" b="0" i="0" u="none" strike="noStrike" kern="1200" cap="none" spc="0" normalizeH="0" baseline="0" noProof="0" dirty="0">
                <a:ln>
                  <a:noFill/>
                </a:ln>
                <a:solidFill>
                  <a:prstClr val="black"/>
                </a:solidFill>
                <a:effectLst/>
                <a:uLnTx/>
                <a:uFillTx/>
                <a:latin typeface="Calibri"/>
                <a:ea typeface="+mn-ea"/>
                <a:cs typeface="+mn-cs"/>
              </a:rPr>
              <a:t/>
            </a:r>
            <a:br>
              <a:rPr kumimoji="0" lang="en-US" sz="2000" b="0" i="0" u="none" strike="noStrike" kern="1200" cap="none" spc="0" normalizeH="0" baseline="0" noProof="0" dirty="0">
                <a:ln>
                  <a:noFill/>
                </a:ln>
                <a:solidFill>
                  <a:prstClr val="black"/>
                </a:solidFill>
                <a:effectLst/>
                <a:uLnTx/>
                <a:uFillTx/>
                <a:latin typeface="Calibri"/>
                <a:ea typeface="+mn-ea"/>
                <a:cs typeface="+mn-cs"/>
              </a:rPr>
            </a:b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689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931964746"/>
              </p:ext>
            </p:extLst>
          </p:nvPr>
        </p:nvGraphicFramePr>
        <p:xfrm>
          <a:off x="1117965" y="985736"/>
          <a:ext cx="7176486" cy="2529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005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199092" y="1517609"/>
            <a:ext cx="8391964" cy="6022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rgbClr val="272727"/>
              </a:solidFill>
              <a:effectLst/>
              <a:uLnTx/>
              <a:uFillTx/>
              <a:latin typeface="Calibri"/>
              <a:ea typeface="+mn-ea"/>
              <a:cs typeface="Arial"/>
            </a:endParaRPr>
          </a:p>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3600" b="0" i="0" u="none" strike="noStrike" kern="1200" cap="none" spc="0" normalizeH="0" baseline="0" noProof="0" dirty="0">
              <a:ln>
                <a:noFill/>
              </a:ln>
              <a:solidFill>
                <a:srgbClr val="973B8E"/>
              </a:solidFill>
              <a:effectLst/>
              <a:uLnTx/>
              <a:uFillTx/>
              <a:latin typeface="Arial"/>
              <a:ea typeface="+mn-ea"/>
              <a:cs typeface="Arial"/>
            </a:endParaRPr>
          </a:p>
        </p:txBody>
      </p:sp>
      <p:sp>
        <p:nvSpPr>
          <p:cNvPr id="2" name="Rectangle 1">
            <a:extLst>
              <a:ext uri="{FF2B5EF4-FFF2-40B4-BE49-F238E27FC236}">
                <a16:creationId xmlns:a16="http://schemas.microsoft.com/office/drawing/2014/main" xmlns="" id="{3978595C-2F96-4B85-937C-0F49DFD2E726}"/>
              </a:ext>
            </a:extLst>
          </p:cNvPr>
          <p:cNvSpPr/>
          <p:nvPr/>
        </p:nvSpPr>
        <p:spPr>
          <a:xfrm>
            <a:off x="2286000" y="712146"/>
            <a:ext cx="6305056" cy="295465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srgbClr val="3F3F3F"/>
                </a:solidFill>
                <a:effectLst/>
                <a:uLnTx/>
                <a:uFillTx/>
                <a:latin typeface="Calibri"/>
                <a:ea typeface="+mn-ea"/>
                <a:cs typeface="+mn-cs"/>
              </a:rPr>
              <a:t>Love is patient. Love is kind. It does not envy, it does not boast, it is not proud. It is not rude, it is not self-seeking, it is not easily angered, it keeps no record of wrongs.</a:t>
            </a:r>
            <a:r>
              <a:rPr kumimoji="0" lang="en-US" sz="2400" b="0" i="0" u="none" strike="noStrike" kern="1200" cap="none" spc="0" normalizeH="0" baseline="0" noProof="0" dirty="0">
                <a:ln>
                  <a:noFill/>
                </a:ln>
                <a:solidFill>
                  <a:prstClr val="black"/>
                </a:solidFill>
                <a:effectLst/>
                <a:uLnTx/>
                <a:uFillTx/>
                <a:latin typeface="Calibri"/>
                <a:ea typeface="+mn-ea"/>
                <a:cs typeface="+mn-cs"/>
              </a:rPr>
              <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srgbClr val="3F3F3F"/>
                </a:solidFill>
                <a:effectLst/>
                <a:uLnTx/>
                <a:uFillTx/>
                <a:latin typeface="Calibri"/>
                <a:ea typeface="+mn-ea"/>
                <a:cs typeface="+mn-cs"/>
              </a:rPr>
              <a:t>Love does not delight in evil but rejoices with the truth. It always protects, always trusts, always hopes, always perseveres. Love never fails.</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C2E5D6B6-6CD8-4637-B104-972ECA76F4A7}"/>
              </a:ext>
            </a:extLst>
          </p:cNvPr>
          <p:cNvSpPr/>
          <p:nvPr/>
        </p:nvSpPr>
        <p:spPr>
          <a:xfrm>
            <a:off x="199092" y="66247"/>
            <a:ext cx="6976960" cy="1077218"/>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973B8E"/>
                </a:solidFill>
                <a:effectLst/>
                <a:uLnTx/>
                <a:uFillTx/>
                <a:latin typeface="Calibri" pitchFamily="34" charset="0"/>
                <a:ea typeface="+mn-ea"/>
                <a:cs typeface="+mn-cs"/>
              </a:rPr>
              <a:t>Reflection – 1 Corinthians 13 </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altLang="en-US" sz="3200" b="1"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19139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18269265"/>
              </p:ext>
            </p:extLst>
          </p:nvPr>
        </p:nvGraphicFramePr>
        <p:xfrm>
          <a:off x="1400783" y="100482"/>
          <a:ext cx="6433225" cy="1189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xmlns="" id="{5C607651-ECB6-4C9B-80D0-F21DDF4702AD}"/>
              </a:ext>
            </a:extLst>
          </p:cNvPr>
          <p:cNvGrpSpPr/>
          <p:nvPr/>
        </p:nvGrpSpPr>
        <p:grpSpPr>
          <a:xfrm>
            <a:off x="122380" y="1425086"/>
            <a:ext cx="2311505" cy="1189989"/>
            <a:chOff x="0" y="85314"/>
            <a:chExt cx="3884908" cy="2193689"/>
          </a:xfrm>
          <a:solidFill>
            <a:schemeClr val="tx2">
              <a:lumMod val="60000"/>
              <a:lumOff val="40000"/>
            </a:schemeClr>
          </a:solidFill>
        </p:grpSpPr>
        <p:sp>
          <p:nvSpPr>
            <p:cNvPr id="4" name="Rectangle: Rounded Corners 3">
              <a:extLst>
                <a:ext uri="{FF2B5EF4-FFF2-40B4-BE49-F238E27FC236}">
                  <a16:creationId xmlns:a16="http://schemas.microsoft.com/office/drawing/2014/main" xmlns="" id="{698CA24A-FEA6-4732-B106-5114153F9047}"/>
                </a:ext>
              </a:extLst>
            </p:cNvPr>
            <p:cNvSpPr/>
            <p:nvPr/>
          </p:nvSpPr>
          <p:spPr>
            <a:xfrm>
              <a:off x="0" y="85314"/>
              <a:ext cx="3884908" cy="219368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xmlns="" id="{44F90D37-A4B1-48DE-849E-1D3F7A83A62A}"/>
                </a:ext>
              </a:extLst>
            </p:cNvPr>
            <p:cNvSpPr txBox="1"/>
            <p:nvPr/>
          </p:nvSpPr>
          <p:spPr>
            <a:xfrm>
              <a:off x="64251" y="149566"/>
              <a:ext cx="3756406" cy="20651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2400" kern="1200" dirty="0"/>
                <a:t>Leadership Development</a:t>
              </a:r>
            </a:p>
          </p:txBody>
        </p:sp>
      </p:grpSp>
      <p:grpSp>
        <p:nvGrpSpPr>
          <p:cNvPr id="6" name="Group 5">
            <a:extLst>
              <a:ext uri="{FF2B5EF4-FFF2-40B4-BE49-F238E27FC236}">
                <a16:creationId xmlns:a16="http://schemas.microsoft.com/office/drawing/2014/main" xmlns="" id="{F35D7C45-125A-4E78-8C53-C5ECD1D473DF}"/>
              </a:ext>
            </a:extLst>
          </p:cNvPr>
          <p:cNvGrpSpPr/>
          <p:nvPr/>
        </p:nvGrpSpPr>
        <p:grpSpPr>
          <a:xfrm>
            <a:off x="2546888" y="2936130"/>
            <a:ext cx="3884908" cy="1189989"/>
            <a:chOff x="0" y="85314"/>
            <a:chExt cx="3884908" cy="2193689"/>
          </a:xfrm>
          <a:solidFill>
            <a:schemeClr val="tx2">
              <a:lumMod val="60000"/>
              <a:lumOff val="40000"/>
            </a:schemeClr>
          </a:solidFill>
        </p:grpSpPr>
        <p:sp>
          <p:nvSpPr>
            <p:cNvPr id="7" name="Rectangle: Rounded Corners 6">
              <a:extLst>
                <a:ext uri="{FF2B5EF4-FFF2-40B4-BE49-F238E27FC236}">
                  <a16:creationId xmlns:a16="http://schemas.microsoft.com/office/drawing/2014/main" xmlns="" id="{D2F2C75A-A4E6-4F78-BCD8-53B9C716C6A5}"/>
                </a:ext>
              </a:extLst>
            </p:cNvPr>
            <p:cNvSpPr/>
            <p:nvPr/>
          </p:nvSpPr>
          <p:spPr>
            <a:xfrm>
              <a:off x="0" y="85314"/>
              <a:ext cx="3884908" cy="219368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xmlns="" id="{A5E8F899-00C4-41F8-87D2-06865F1780FF}"/>
                </a:ext>
              </a:extLst>
            </p:cNvPr>
            <p:cNvSpPr txBox="1"/>
            <p:nvPr/>
          </p:nvSpPr>
          <p:spPr>
            <a:xfrm>
              <a:off x="64251" y="149565"/>
              <a:ext cx="3756406" cy="20651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2400" kern="1200" dirty="0"/>
                <a:t>Teaching &amp; Learning</a:t>
              </a:r>
            </a:p>
          </p:txBody>
        </p:sp>
      </p:grpSp>
      <p:sp>
        <p:nvSpPr>
          <p:cNvPr id="10" name="Rectangle: Rounded Corners 9">
            <a:extLst>
              <a:ext uri="{FF2B5EF4-FFF2-40B4-BE49-F238E27FC236}">
                <a16:creationId xmlns:a16="http://schemas.microsoft.com/office/drawing/2014/main" xmlns="" id="{CB10C670-CD0D-4397-9FF0-B3D367A8F498}"/>
              </a:ext>
            </a:extLst>
          </p:cNvPr>
          <p:cNvSpPr/>
          <p:nvPr/>
        </p:nvSpPr>
        <p:spPr>
          <a:xfrm>
            <a:off x="6574189" y="1450129"/>
            <a:ext cx="2433233" cy="1189989"/>
          </a:xfrm>
          <a:prstGeom prst="roundRect">
            <a:avLst>
              <a:gd name="adj" fmla="val 10000"/>
            </a:avLst>
          </a:pr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xmlns="" id="{729F401C-F5C8-485C-8FF4-849D25D2C499}"/>
              </a:ext>
            </a:extLst>
          </p:cNvPr>
          <p:cNvSpPr txBox="1"/>
          <p:nvPr/>
        </p:nvSpPr>
        <p:spPr>
          <a:xfrm>
            <a:off x="6574189" y="1459940"/>
            <a:ext cx="2320230" cy="11202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2400" kern="1200" dirty="0"/>
              <a:t>Community Engagement &amp; Social Action</a:t>
            </a:r>
          </a:p>
        </p:txBody>
      </p:sp>
      <p:sp>
        <p:nvSpPr>
          <p:cNvPr id="12" name="Arrow: Left-Up 11">
            <a:extLst>
              <a:ext uri="{FF2B5EF4-FFF2-40B4-BE49-F238E27FC236}">
                <a16:creationId xmlns:a16="http://schemas.microsoft.com/office/drawing/2014/main" xmlns="" id="{6A5B7B6E-5FE7-412F-A273-3F20E9C45E34}"/>
              </a:ext>
            </a:extLst>
          </p:cNvPr>
          <p:cNvSpPr/>
          <p:nvPr/>
        </p:nvSpPr>
        <p:spPr>
          <a:xfrm>
            <a:off x="6574189" y="2712341"/>
            <a:ext cx="1796374" cy="1309186"/>
          </a:xfrm>
          <a:prstGeom prst="leftUpArrow">
            <a:avLst>
              <a:gd name="adj1" fmla="val 10139"/>
              <a:gd name="adj2" fmla="val 17817"/>
              <a:gd name="adj3" fmla="val 24009"/>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Arrow: Left-Up 12">
            <a:extLst>
              <a:ext uri="{FF2B5EF4-FFF2-40B4-BE49-F238E27FC236}">
                <a16:creationId xmlns:a16="http://schemas.microsoft.com/office/drawing/2014/main" xmlns="" id="{58D53707-ACED-4FFF-9A48-9F51D607B1D9}"/>
              </a:ext>
            </a:extLst>
          </p:cNvPr>
          <p:cNvSpPr/>
          <p:nvPr/>
        </p:nvSpPr>
        <p:spPr>
          <a:xfrm rot="5400000">
            <a:off x="894115" y="2495266"/>
            <a:ext cx="1376091" cy="1703449"/>
          </a:xfrm>
          <a:prstGeom prst="leftUpArrow">
            <a:avLst>
              <a:gd name="adj1" fmla="val 10139"/>
              <a:gd name="adj2" fmla="val 18402"/>
              <a:gd name="adj3" fmla="val 24009"/>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Arrow: Left-Right 13">
            <a:extLst>
              <a:ext uri="{FF2B5EF4-FFF2-40B4-BE49-F238E27FC236}">
                <a16:creationId xmlns:a16="http://schemas.microsoft.com/office/drawing/2014/main" xmlns="" id="{D0C9E991-4ED2-45FE-A526-E9B46ED5FB89}"/>
              </a:ext>
            </a:extLst>
          </p:cNvPr>
          <p:cNvSpPr/>
          <p:nvPr/>
        </p:nvSpPr>
        <p:spPr>
          <a:xfrm>
            <a:off x="2540422" y="1785838"/>
            <a:ext cx="3891374" cy="428017"/>
          </a:xfrm>
          <a:prstGeom prst="leftRightArrow">
            <a:avLst>
              <a:gd name="adj1" fmla="val 28788"/>
              <a:gd name="adj2" fmla="val 51515"/>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28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09505725"/>
              </p:ext>
            </p:extLst>
          </p:nvPr>
        </p:nvGraphicFramePr>
        <p:xfrm>
          <a:off x="1117965" y="985736"/>
          <a:ext cx="7176486" cy="2529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932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5810897"/>
              </p:ext>
            </p:extLst>
          </p:nvPr>
        </p:nvGraphicFramePr>
        <p:xfrm>
          <a:off x="495301" y="174172"/>
          <a:ext cx="7957456" cy="3951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423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FEL_Powerpoint_Presentation_16-9_template</Template>
  <TotalTime>44184</TotalTime>
  <Words>2454</Words>
  <Application>Microsoft Office PowerPoint</Application>
  <PresentationFormat>On-screen Show (16:9)</PresentationFormat>
  <Paragraphs>272</Paragraphs>
  <Slides>60</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60</vt:i4>
      </vt:variant>
    </vt:vector>
  </HeadingPairs>
  <TitlesOfParts>
    <vt:vector size="70" baseType="lpstr">
      <vt:lpstr>&amp;quot</vt:lpstr>
      <vt:lpstr>Arial</vt:lpstr>
      <vt:lpstr>Calibri</vt:lpstr>
      <vt:lpstr>Calibri Light</vt:lpstr>
      <vt:lpstr>gothamBook</vt:lpstr>
      <vt:lpstr>Symbol</vt:lpstr>
      <vt:lpstr>Times New Roman</vt:lpstr>
      <vt:lpstr>Inside Pages</vt:lpstr>
      <vt:lpstr>Blank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Purpose</vt:lpstr>
      <vt:lpstr>Current positon in Newcastle and Durham</vt:lpstr>
      <vt:lpstr>What are we trying to achieve?</vt:lpstr>
      <vt:lpstr>What are our challenges?</vt:lpstr>
      <vt:lpstr>Commitment to Rural Education</vt:lpstr>
      <vt:lpstr>Hard Federations / Multi Academy Trusts / Local Authorities</vt:lpstr>
      <vt:lpstr>What next?</vt:lpstr>
      <vt:lpstr>Theology of small: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SUBLIME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Susie Taylor</cp:lastModifiedBy>
  <cp:revision>139</cp:revision>
  <cp:lastPrinted>2017-01-02T15:47:42Z</cp:lastPrinted>
  <dcterms:created xsi:type="dcterms:W3CDTF">2016-09-19T13:44:43Z</dcterms:created>
  <dcterms:modified xsi:type="dcterms:W3CDTF">2019-04-29T16:34:42Z</dcterms:modified>
</cp:coreProperties>
</file>