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58" r:id="rId4"/>
    <p:sldId id="260" r:id="rId5"/>
    <p:sldId id="271" r:id="rId6"/>
    <p:sldId id="266" r:id="rId7"/>
    <p:sldId id="275" r:id="rId8"/>
    <p:sldId id="262" r:id="rId9"/>
    <p:sldId id="276" r:id="rId10"/>
    <p:sldId id="282" r:id="rId11"/>
    <p:sldId id="278" r:id="rId12"/>
    <p:sldId id="279" r:id="rId13"/>
    <p:sldId id="263" r:id="rId14"/>
    <p:sldId id="259" r:id="rId15"/>
    <p:sldId id="270" r:id="rId16"/>
    <p:sldId id="283" r:id="rId17"/>
    <p:sldId id="269" r:id="rId18"/>
    <p:sldId id="274" r:id="rId19"/>
    <p:sldId id="273" r:id="rId20"/>
    <p:sldId id="267" r:id="rId21"/>
    <p:sldId id="261" r:id="rId22"/>
    <p:sldId id="264" r:id="rId23"/>
    <p:sldId id="265" r:id="rId24"/>
    <p:sldId id="281" r:id="rId25"/>
    <p:sldId id="284" r:id="rId26"/>
    <p:sldId id="285"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2" autoAdjust="0"/>
    <p:restoredTop sz="94660"/>
  </p:normalViewPr>
  <p:slideViewPr>
    <p:cSldViewPr snapToGrid="0">
      <p:cViewPr varScale="1">
        <p:scale>
          <a:sx n="74" d="100"/>
          <a:sy n="74" d="100"/>
        </p:scale>
        <p:origin x="7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279B2D4-B824-4168-BBDD-D9D127D8889C}" type="datetimeFigureOut">
              <a:rPr lang="en-GB" smtClean="0"/>
              <a:t>25/06/2017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2743011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79B2D4-B824-4168-BBDD-D9D127D8889C}" type="datetimeFigureOut">
              <a:rPr lang="en-GB" smtClean="0"/>
              <a:t>25/06/2017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339120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79B2D4-B824-4168-BBDD-D9D127D8889C}" type="datetimeFigureOut">
              <a:rPr lang="en-GB" smtClean="0"/>
              <a:t>25/06/2017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47968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79B2D4-B824-4168-BBDD-D9D127D8889C}" type="datetimeFigureOut">
              <a:rPr lang="en-GB" smtClean="0"/>
              <a:t>25/06/2017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111147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79B2D4-B824-4168-BBDD-D9D127D8889C}" type="datetimeFigureOut">
              <a:rPr lang="en-GB" smtClean="0"/>
              <a:t>25/06/2017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251305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279B2D4-B824-4168-BBDD-D9D127D8889C}" type="datetimeFigureOut">
              <a:rPr lang="en-GB" smtClean="0"/>
              <a:t>25/06/2017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92875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279B2D4-B824-4168-BBDD-D9D127D8889C}" type="datetimeFigureOut">
              <a:rPr lang="en-GB" smtClean="0"/>
              <a:t>25/06/2017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389827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279B2D4-B824-4168-BBDD-D9D127D8889C}" type="datetimeFigureOut">
              <a:rPr lang="en-GB" smtClean="0"/>
              <a:t>25/06/2017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1673484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9B2D4-B824-4168-BBDD-D9D127D8889C}" type="datetimeFigureOut">
              <a:rPr lang="en-GB" smtClean="0"/>
              <a:t>25/06/2017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365701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79B2D4-B824-4168-BBDD-D9D127D8889C}" type="datetimeFigureOut">
              <a:rPr lang="en-GB" smtClean="0"/>
              <a:t>25/06/2017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96341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79B2D4-B824-4168-BBDD-D9D127D8889C}" type="datetimeFigureOut">
              <a:rPr lang="en-GB" smtClean="0"/>
              <a:t>25/06/2017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F394E6-2681-4B83-AE89-54539DD63420}" type="slidenum">
              <a:rPr lang="en-GB" smtClean="0"/>
              <a:t>‹#›</a:t>
            </a:fld>
            <a:endParaRPr lang="en-GB"/>
          </a:p>
        </p:txBody>
      </p:sp>
    </p:spTree>
    <p:extLst>
      <p:ext uri="{BB962C8B-B14F-4D97-AF65-F5344CB8AC3E}">
        <p14:creationId xmlns:p14="http://schemas.microsoft.com/office/powerpoint/2010/main" val="1035306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9B2D4-B824-4168-BBDD-D9D127D8889C}" type="datetimeFigureOut">
              <a:rPr lang="en-GB" smtClean="0"/>
              <a:t>25/06/2017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394E6-2681-4B83-AE89-54539DD63420}" type="slidenum">
              <a:rPr lang="en-GB" smtClean="0"/>
              <a:t>‹#›</a:t>
            </a:fld>
            <a:endParaRPr lang="en-GB"/>
          </a:p>
        </p:txBody>
      </p:sp>
    </p:spTree>
    <p:extLst>
      <p:ext uri="{BB962C8B-B14F-4D97-AF65-F5344CB8AC3E}">
        <p14:creationId xmlns:p14="http://schemas.microsoft.com/office/powerpoint/2010/main" val="16582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jpeg"/><Relationship Id="rId7" Type="http://schemas.openxmlformats.org/officeDocument/2006/relationships/image" Target="../media/image60.jpe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g"/><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4.jpeg"/><Relationship Id="rId9" Type="http://schemas.openxmlformats.org/officeDocument/2006/relationships/image" Target="../media/image88.jpeg"/></Relationships>
</file>

<file path=ppt/slides/_rels/slide1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0.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g"/><Relationship Id="rId10" Type="http://schemas.openxmlformats.org/officeDocument/2006/relationships/image" Target="../media/image112.jpeg"/><Relationship Id="rId4" Type="http://schemas.openxmlformats.org/officeDocument/2006/relationships/image" Target="../media/image107.jpeg"/><Relationship Id="rId9" Type="http://schemas.openxmlformats.org/officeDocument/2006/relationships/image" Target="../media/image1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7.jp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16.jpeg"/><Relationship Id="rId4" Type="http://schemas.openxmlformats.org/officeDocument/2006/relationships/image" Target="../media/image115.jpeg"/></Relationships>
</file>

<file path=ppt/slides/_rels/slide2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36.jpg"/><Relationship Id="rId7" Type="http://schemas.openxmlformats.org/officeDocument/2006/relationships/image" Target="../media/image4.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4.jpeg"/><Relationship Id="rId4" Type="http://schemas.openxmlformats.org/officeDocument/2006/relationships/image" Target="../media/image119.jpeg"/><Relationship Id="rId9" Type="http://schemas.openxmlformats.org/officeDocument/2006/relationships/image" Target="../media/image123.jpeg"/></Relationships>
</file>

<file path=ppt/slides/_rels/slide2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10" Type="http://schemas.openxmlformats.org/officeDocument/2006/relationships/image" Target="../media/image4.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8.jpeg"/><Relationship Id="rId5" Type="http://schemas.openxmlformats.org/officeDocument/2006/relationships/image" Target="../media/image23.jpeg"/><Relationship Id="rId10" Type="http://schemas.openxmlformats.org/officeDocument/2006/relationships/image" Target="../media/image27.jpeg"/><Relationship Id="rId4" Type="http://schemas.openxmlformats.org/officeDocument/2006/relationships/image" Target="../media/image22.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4.jpeg"/><Relationship Id="rId11" Type="http://schemas.openxmlformats.org/officeDocument/2006/relationships/image" Target="../media/image36.jpg"/><Relationship Id="rId5" Type="http://schemas.openxmlformats.org/officeDocument/2006/relationships/image" Target="../media/image33.jpeg"/><Relationship Id="rId10" Type="http://schemas.openxmlformats.org/officeDocument/2006/relationships/image" Target="../media/image30.emf"/><Relationship Id="rId4" Type="http://schemas.openxmlformats.org/officeDocument/2006/relationships/image" Target="../media/image32.jpeg"/><Relationship Id="rId9" Type="http://schemas.openxmlformats.org/officeDocument/2006/relationships/package" Target="../embeddings/Microsoft_PowerPoint_Presentation1.pptx"/></Relationships>
</file>

<file path=ppt/slides/_rels/slide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86" y="701054"/>
            <a:ext cx="1428750" cy="2286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900" y="701054"/>
            <a:ext cx="1428750" cy="2286000"/>
          </a:xfrm>
          <a:prstGeom prst="rect">
            <a:avLst/>
          </a:prstGeom>
        </p:spPr>
      </p:pic>
      <p:pic>
        <p:nvPicPr>
          <p:cNvPr id="4" name="Picture 16" descr="End of term Teddy in the air"/>
          <p:cNvPicPr>
            <a:picLocks noChangeAspect="1" noChangeArrowheads="1"/>
          </p:cNvPicPr>
          <p:nvPr/>
        </p:nvPicPr>
        <p:blipFill>
          <a:blip r:embed="rId3" cstate="print">
            <a:extLst>
              <a:ext uri="{28A0092B-C50C-407E-A947-70E740481C1C}">
                <a14:useLocalDpi xmlns:a14="http://schemas.microsoft.com/office/drawing/2010/main" val="0"/>
              </a:ext>
            </a:extLst>
          </a:blip>
          <a:srcRect t="30846" b="5653"/>
          <a:stretch>
            <a:fillRect/>
          </a:stretch>
        </p:blipFill>
        <p:spPr bwMode="auto">
          <a:xfrm>
            <a:off x="1993384" y="701054"/>
            <a:ext cx="7831744" cy="20163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p:cNvSpPr txBox="1"/>
          <p:nvPr/>
        </p:nvSpPr>
        <p:spPr>
          <a:xfrm>
            <a:off x="867180" y="3155322"/>
            <a:ext cx="10470523" cy="2985433"/>
          </a:xfrm>
          <a:prstGeom prst="rect">
            <a:avLst/>
          </a:prstGeom>
          <a:noFill/>
        </p:spPr>
        <p:txBody>
          <a:bodyPr wrap="square" rtlCol="0">
            <a:spAutoFit/>
          </a:bodyPr>
          <a:lstStyle/>
          <a:p>
            <a:pPr algn="ctr"/>
            <a:r>
              <a:rPr lang="en-GB" sz="6000" dirty="0" smtClean="0"/>
              <a:t>St Anne’s CE Primary School</a:t>
            </a:r>
          </a:p>
          <a:p>
            <a:pPr algn="ctr"/>
            <a:r>
              <a:rPr lang="en-GB" sz="2800" dirty="0" smtClean="0"/>
              <a:t>Bishop Auckland County Durham</a:t>
            </a:r>
          </a:p>
          <a:p>
            <a:pPr algn="ctr"/>
            <a:endParaRPr lang="en-GB" sz="2800" dirty="0" smtClean="0"/>
          </a:p>
          <a:p>
            <a:pPr algn="ctr"/>
            <a:r>
              <a:rPr lang="en-GB" sz="3600" dirty="0" smtClean="0"/>
              <a:t>Lynne Sixsmith – Head Teacher</a:t>
            </a:r>
          </a:p>
          <a:p>
            <a:pPr algn="ctr"/>
            <a:r>
              <a:rPr lang="en-GB" sz="3600" dirty="0" smtClean="0"/>
              <a:t>Catherine Simpson – School Chaplain</a:t>
            </a:r>
            <a:endParaRPr lang="en-GB" sz="3600" dirty="0"/>
          </a:p>
        </p:txBody>
      </p:sp>
    </p:spTree>
    <p:extLst>
      <p:ext uri="{BB962C8B-B14F-4D97-AF65-F5344CB8AC3E}">
        <p14:creationId xmlns:p14="http://schemas.microsoft.com/office/powerpoint/2010/main" val="1385325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IMG_010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14" y="196677"/>
            <a:ext cx="3905956" cy="460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468455" y="322155"/>
            <a:ext cx="3516446" cy="3381219"/>
            <a:chOff x="2665413" y="642938"/>
            <a:chExt cx="7102476" cy="5378450"/>
          </a:xfrm>
        </p:grpSpPr>
        <p:sp>
          <p:nvSpPr>
            <p:cNvPr id="4" name="Oval 2"/>
            <p:cNvSpPr>
              <a:spLocks noChangeArrowheads="1"/>
            </p:cNvSpPr>
            <p:nvPr/>
          </p:nvSpPr>
          <p:spPr bwMode="auto">
            <a:xfrm>
              <a:off x="4491038" y="2092325"/>
              <a:ext cx="3427412" cy="2406650"/>
            </a:xfrm>
            <a:prstGeom prst="ellipse">
              <a:avLst/>
            </a:prstGeom>
            <a:solidFill>
              <a:srgbClr val="33CC33"/>
            </a:solidFill>
            <a:ln w="9525" algn="in">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 name="WordArt 3"/>
            <p:cNvSpPr>
              <a:spLocks noChangeArrowheads="1" noChangeShapeType="1" noTextEdit="1"/>
            </p:cNvSpPr>
            <p:nvPr/>
          </p:nvSpPr>
          <p:spPr bwMode="auto">
            <a:xfrm>
              <a:off x="4733926" y="3022600"/>
              <a:ext cx="3084513" cy="5842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Style.</a:t>
              </a:r>
            </a:p>
          </p:txBody>
        </p:sp>
        <p:sp>
          <p:nvSpPr>
            <p:cNvPr id="6" name="AutoShape 4"/>
            <p:cNvSpPr>
              <a:spLocks noChangeArrowheads="1"/>
            </p:cNvSpPr>
            <p:nvPr/>
          </p:nvSpPr>
          <p:spPr bwMode="auto">
            <a:xfrm>
              <a:off x="2665413" y="744538"/>
              <a:ext cx="6826250" cy="45529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09" y="10800"/>
                  </a:moveTo>
                  <a:cubicBezTo>
                    <a:pt x="19309" y="6100"/>
                    <a:pt x="15499" y="2291"/>
                    <a:pt x="10800" y="2291"/>
                  </a:cubicBezTo>
                  <a:cubicBezTo>
                    <a:pt x="6451" y="2290"/>
                    <a:pt x="2802" y="5569"/>
                    <a:pt x="2339" y="9893"/>
                  </a:cubicBezTo>
                  <a:lnTo>
                    <a:pt x="61" y="9649"/>
                  </a:lnTo>
                  <a:cubicBezTo>
                    <a:pt x="649" y="4161"/>
                    <a:pt x="5280" y="-1"/>
                    <a:pt x="10800" y="0"/>
                  </a:cubicBezTo>
                  <a:cubicBezTo>
                    <a:pt x="16764" y="0"/>
                    <a:pt x="21599" y="4835"/>
                    <a:pt x="21600" y="10799"/>
                  </a:cubicBezTo>
                  <a:lnTo>
                    <a:pt x="21600" y="10800"/>
                  </a:lnTo>
                  <a:lnTo>
                    <a:pt x="24300" y="10800"/>
                  </a:lnTo>
                  <a:lnTo>
                    <a:pt x="20455" y="14646"/>
                  </a:lnTo>
                  <a:lnTo>
                    <a:pt x="16609" y="10800"/>
                  </a:lnTo>
                  <a:lnTo>
                    <a:pt x="19309" y="10800"/>
                  </a:lnTo>
                  <a:close/>
                </a:path>
              </a:pathLst>
            </a:custGeom>
            <a:solidFill>
              <a:srgbClr val="009900"/>
            </a:solidFill>
            <a:ln w="9525" algn="in">
              <a:solidFill>
                <a:srgbClr val="000000"/>
              </a:solidFill>
              <a:miter lim="800000"/>
              <a:headEnd/>
              <a:tailEnd/>
            </a:ln>
          </p:spPr>
          <p:txBody>
            <a:bodyPr lIns="36576" tIns="36576" rIns="36576" bIns="36576"/>
            <a:lstStyle/>
            <a:p>
              <a:endParaRPr lang="en-GB"/>
            </a:p>
          </p:txBody>
        </p:sp>
        <p:sp>
          <p:nvSpPr>
            <p:cNvPr id="7" name="AutoShape 5"/>
            <p:cNvSpPr>
              <a:spLocks noChangeArrowheads="1"/>
            </p:cNvSpPr>
            <p:nvPr/>
          </p:nvSpPr>
          <p:spPr bwMode="auto">
            <a:xfrm rot="10800000">
              <a:off x="2855914" y="692150"/>
              <a:ext cx="6911975" cy="50419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09" y="10800"/>
                  </a:moveTo>
                  <a:cubicBezTo>
                    <a:pt x="19309" y="6100"/>
                    <a:pt x="15499" y="2291"/>
                    <a:pt x="10800" y="2291"/>
                  </a:cubicBezTo>
                  <a:cubicBezTo>
                    <a:pt x="6100" y="2291"/>
                    <a:pt x="2291" y="6100"/>
                    <a:pt x="2291" y="10800"/>
                  </a:cubicBezTo>
                  <a:lnTo>
                    <a:pt x="0" y="10800"/>
                  </a:lnTo>
                  <a:cubicBezTo>
                    <a:pt x="0" y="4835"/>
                    <a:pt x="4835" y="0"/>
                    <a:pt x="10800" y="0"/>
                  </a:cubicBezTo>
                  <a:cubicBezTo>
                    <a:pt x="16764" y="0"/>
                    <a:pt x="21599" y="4835"/>
                    <a:pt x="21600" y="10799"/>
                  </a:cubicBezTo>
                  <a:lnTo>
                    <a:pt x="21600" y="10800"/>
                  </a:lnTo>
                  <a:lnTo>
                    <a:pt x="24300" y="10800"/>
                  </a:lnTo>
                  <a:lnTo>
                    <a:pt x="20455" y="14646"/>
                  </a:lnTo>
                  <a:lnTo>
                    <a:pt x="16609" y="10800"/>
                  </a:lnTo>
                  <a:lnTo>
                    <a:pt x="19309" y="10800"/>
                  </a:lnTo>
                  <a:close/>
                </a:path>
              </a:pathLst>
            </a:custGeom>
            <a:solidFill>
              <a:srgbClr val="009900"/>
            </a:solidFill>
            <a:ln w="9525" algn="in">
              <a:solidFill>
                <a:srgbClr val="000000"/>
              </a:solidFill>
              <a:miter lim="800000"/>
              <a:headEnd/>
              <a:tailEnd/>
            </a:ln>
          </p:spPr>
          <p:txBody>
            <a:bodyPr lIns="36576" tIns="36576" rIns="36576" bIns="36576"/>
            <a:lstStyle/>
            <a:p>
              <a:endParaRPr lang="en-GB"/>
            </a:p>
          </p:txBody>
        </p:sp>
        <p:sp>
          <p:nvSpPr>
            <p:cNvPr id="8" name="WordArt 6"/>
            <p:cNvSpPr>
              <a:spLocks noChangeArrowheads="1" noChangeShapeType="1" noTextEdit="1"/>
            </p:cNvSpPr>
            <p:nvPr/>
          </p:nvSpPr>
          <p:spPr bwMode="auto">
            <a:xfrm>
              <a:off x="2936875" y="1363663"/>
              <a:ext cx="342900" cy="519112"/>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R</a:t>
              </a:r>
            </a:p>
          </p:txBody>
        </p:sp>
        <p:sp>
          <p:nvSpPr>
            <p:cNvPr id="9" name="WordArt 7"/>
            <p:cNvSpPr>
              <a:spLocks noChangeArrowheads="1" noChangeShapeType="1" noTextEdit="1"/>
            </p:cNvSpPr>
            <p:nvPr/>
          </p:nvSpPr>
          <p:spPr bwMode="auto">
            <a:xfrm>
              <a:off x="4945064" y="642938"/>
              <a:ext cx="287337" cy="520700"/>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e</a:t>
              </a:r>
            </a:p>
          </p:txBody>
        </p:sp>
        <p:sp>
          <p:nvSpPr>
            <p:cNvPr id="10" name="WordArt 8"/>
            <p:cNvSpPr>
              <a:spLocks noChangeArrowheads="1" noChangeShapeType="1" noTextEdit="1"/>
            </p:cNvSpPr>
            <p:nvPr/>
          </p:nvSpPr>
          <p:spPr bwMode="auto">
            <a:xfrm>
              <a:off x="7048500" y="642938"/>
              <a:ext cx="401638" cy="520700"/>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c</a:t>
              </a:r>
            </a:p>
          </p:txBody>
        </p:sp>
        <p:sp>
          <p:nvSpPr>
            <p:cNvPr id="11" name="WordArt 9"/>
            <p:cNvSpPr>
              <a:spLocks noChangeArrowheads="1" noChangeShapeType="1" noTextEdit="1"/>
            </p:cNvSpPr>
            <p:nvPr/>
          </p:nvSpPr>
          <p:spPr bwMode="auto">
            <a:xfrm>
              <a:off x="8848725" y="1363663"/>
              <a:ext cx="400050" cy="519112"/>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y</a:t>
              </a:r>
            </a:p>
          </p:txBody>
        </p:sp>
        <p:sp>
          <p:nvSpPr>
            <p:cNvPr id="12" name="WordArt 10"/>
            <p:cNvSpPr>
              <a:spLocks noChangeArrowheads="1" noChangeShapeType="1" noTextEdit="1"/>
            </p:cNvSpPr>
            <p:nvPr/>
          </p:nvSpPr>
          <p:spPr bwMode="auto">
            <a:xfrm>
              <a:off x="9417050" y="4246563"/>
              <a:ext cx="342900" cy="584200"/>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c</a:t>
              </a:r>
            </a:p>
          </p:txBody>
        </p:sp>
        <p:sp>
          <p:nvSpPr>
            <p:cNvPr id="13" name="WordArt 11"/>
            <p:cNvSpPr>
              <a:spLocks noChangeArrowheads="1" noChangeShapeType="1" noTextEdit="1"/>
            </p:cNvSpPr>
            <p:nvPr/>
          </p:nvSpPr>
          <p:spPr bwMode="auto">
            <a:xfrm>
              <a:off x="7666038" y="5254625"/>
              <a:ext cx="171450" cy="584200"/>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l</a:t>
              </a:r>
            </a:p>
          </p:txBody>
        </p:sp>
        <p:sp>
          <p:nvSpPr>
            <p:cNvPr id="14" name="WordArt 12"/>
            <p:cNvSpPr>
              <a:spLocks noChangeArrowheads="1" noChangeShapeType="1" noTextEdit="1"/>
            </p:cNvSpPr>
            <p:nvPr/>
          </p:nvSpPr>
          <p:spPr bwMode="auto">
            <a:xfrm>
              <a:off x="5657850" y="5468938"/>
              <a:ext cx="228600" cy="552450"/>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e</a:t>
              </a:r>
            </a:p>
          </p:txBody>
        </p:sp>
        <p:sp>
          <p:nvSpPr>
            <p:cNvPr id="15" name="WordArt 13"/>
            <p:cNvSpPr>
              <a:spLocks noChangeArrowheads="1" noChangeShapeType="1" noTextEdit="1"/>
            </p:cNvSpPr>
            <p:nvPr/>
          </p:nvSpPr>
          <p:spPr bwMode="auto">
            <a:xfrm>
              <a:off x="3289300" y="4610100"/>
              <a:ext cx="285750" cy="649288"/>
            </a:xfrm>
            <a:prstGeom prst="rect">
              <a:avLst/>
            </a:prstGeom>
          </p:spPr>
          <p:txBody>
            <a:bodyPr wrap="none" fromWordArt="1">
              <a:prstTxWarp prst="textPlain">
                <a:avLst>
                  <a:gd name="adj" fmla="val 50000"/>
                </a:avLst>
              </a:prstTxWarp>
            </a:bodyPr>
            <a:lstStyle/>
            <a:p>
              <a:pPr algn="ctr"/>
              <a:r>
                <a:rPr lang="en-GB" sz="3600" kern="10">
                  <a:ln w="9525" algn="ctr">
                    <a:solidFill>
                      <a:srgbClr val="000000"/>
                    </a:solidFill>
                    <a:round/>
                    <a:headEnd/>
                    <a:tailEnd/>
                  </a:ln>
                  <a:solidFill>
                    <a:srgbClr val="000000"/>
                  </a:solidFill>
                  <a:latin typeface="Arial Black" panose="020B0A04020102020204" pitchFamily="34" charset="0"/>
                </a:rPr>
                <a:t>d</a:t>
              </a:r>
            </a:p>
          </p:txBody>
        </p:sp>
      </p:grpSp>
      <p:pic>
        <p:nvPicPr>
          <p:cNvPr id="16" name="Picture 2" descr="Enterprise Group 0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508" y="3221340"/>
            <a:ext cx="4593356" cy="352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descr="Cork"/>
          <p:cNvSpPr txBox="1">
            <a:spLocks noChangeArrowheads="1"/>
          </p:cNvSpPr>
          <p:nvPr/>
        </p:nvSpPr>
        <p:spPr bwMode="auto">
          <a:xfrm>
            <a:off x="604248" y="5123772"/>
            <a:ext cx="4243831" cy="1283585"/>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6600" b="0" i="0" u="none" strike="noStrike" cap="none" normalizeH="0" baseline="0" dirty="0" smtClean="0">
                <a:ln>
                  <a:noFill/>
                </a:ln>
                <a:solidFill>
                  <a:srgbClr val="000000"/>
                </a:solidFill>
                <a:effectLst/>
                <a:latin typeface="Berlin Sans FB" panose="020E0602020502020306" pitchFamily="34" charset="0"/>
              </a:rPr>
              <a:t>Enterprise</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338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491" y="306433"/>
            <a:ext cx="3352211" cy="45505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335" y="3248694"/>
            <a:ext cx="4970373" cy="32715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09" y="679360"/>
            <a:ext cx="3687650" cy="27657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3879">
            <a:off x="960926" y="3026077"/>
            <a:ext cx="3384940" cy="25387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30913" y="683945"/>
            <a:ext cx="3020096" cy="22650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09" y="4487344"/>
            <a:ext cx="1589318" cy="2196791"/>
          </a:xfrm>
          <a:prstGeom prst="rect">
            <a:avLst/>
          </a:prstGeom>
        </p:spPr>
      </p:pic>
      <p:pic>
        <p:nvPicPr>
          <p:cNvPr id="9" name="Picture 1" descr="Awards 03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1308" y="4829314"/>
            <a:ext cx="2375943" cy="178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IMG_008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4995" y="4777842"/>
            <a:ext cx="2534848" cy="190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IMG_007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3497" y="862937"/>
            <a:ext cx="2800671" cy="210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217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36" y="91814"/>
            <a:ext cx="5491874" cy="65842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963" y="91814"/>
            <a:ext cx="5356155" cy="6584215"/>
          </a:xfrm>
          <a:prstGeom prst="rect">
            <a:avLst/>
          </a:prstGeom>
        </p:spPr>
      </p:pic>
    </p:spTree>
    <p:extLst>
      <p:ext uri="{BB962C8B-B14F-4D97-AF65-F5344CB8AC3E}">
        <p14:creationId xmlns:p14="http://schemas.microsoft.com/office/powerpoint/2010/main" val="711908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797" y="3073345"/>
            <a:ext cx="3895208" cy="3662454"/>
          </a:xfrm>
          <a:prstGeom prst="rect">
            <a:avLst/>
          </a:prstGeom>
        </p:spPr>
      </p:pic>
      <p:sp>
        <p:nvSpPr>
          <p:cNvPr id="4" name="Text Box 5" descr="Cork"/>
          <p:cNvSpPr txBox="1">
            <a:spLocks noChangeArrowheads="1"/>
          </p:cNvSpPr>
          <p:nvPr/>
        </p:nvSpPr>
        <p:spPr bwMode="auto">
          <a:xfrm>
            <a:off x="180303" y="124064"/>
            <a:ext cx="3533581" cy="132180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Anti-Bullying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Interest Group</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138" t="17652" r="10354" b="31831"/>
          <a:stretch/>
        </p:blipFill>
        <p:spPr>
          <a:xfrm>
            <a:off x="5180487" y="124066"/>
            <a:ext cx="6851177" cy="27303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98" y="4327301"/>
            <a:ext cx="3216498" cy="2144332"/>
          </a:xfrm>
          <a:prstGeom prst="rect">
            <a:avLst/>
          </a:prstGeom>
        </p:spPr>
      </p:pic>
      <p:pic>
        <p:nvPicPr>
          <p:cNvPr id="7" name="Picture 6" descr="Banner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24316">
            <a:off x="167545" y="1722089"/>
            <a:ext cx="4100319" cy="196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3462" y="4066270"/>
            <a:ext cx="3559372" cy="2669529"/>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55165">
            <a:off x="2833738" y="1495132"/>
            <a:ext cx="2317169" cy="3277673"/>
          </a:xfrm>
          <a:prstGeom prst="rect">
            <a:avLst/>
          </a:prstGeom>
          <a:ln w="12700">
            <a:solidFill>
              <a:schemeClr val="tx1"/>
            </a:solidFill>
          </a:ln>
        </p:spPr>
      </p:pic>
      <p:sp>
        <p:nvSpPr>
          <p:cNvPr id="10" name="Text Box 4" descr="Cork"/>
          <p:cNvSpPr txBox="1">
            <a:spLocks noChangeArrowheads="1"/>
          </p:cNvSpPr>
          <p:nvPr/>
        </p:nvSpPr>
        <p:spPr bwMode="auto">
          <a:xfrm>
            <a:off x="5648077" y="3010272"/>
            <a:ext cx="2519363" cy="9001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smtClean="0">
                <a:ln>
                  <a:noFill/>
                </a:ln>
                <a:solidFill>
                  <a:srgbClr val="000000"/>
                </a:solidFill>
                <a:effectLst/>
                <a:latin typeface="Berlin Sans FB" panose="020E0602020502020306" pitchFamily="34" charset="0"/>
              </a:rPr>
              <a:t>Friendship</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098" name="Picture 2" descr="friendship clu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7194" y="4380864"/>
            <a:ext cx="1565589" cy="2223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8561" y="3030141"/>
            <a:ext cx="2467195" cy="1850396"/>
          </a:xfrm>
          <a:prstGeom prst="rect">
            <a:avLst/>
          </a:prstGeom>
        </p:spPr>
      </p:pic>
    </p:spTree>
    <p:extLst>
      <p:ext uri="{BB962C8B-B14F-4D97-AF65-F5344CB8AC3E}">
        <p14:creationId xmlns:p14="http://schemas.microsoft.com/office/powerpoint/2010/main" val="32838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09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93959" y="3078052"/>
            <a:ext cx="4988418" cy="3741313"/>
          </a:xfrm>
          <a:prstGeom prst="rect">
            <a:avLst/>
          </a:prstGeom>
          <a:noFill/>
          <a:ln>
            <a:noFill/>
          </a:ln>
        </p:spPr>
      </p:pic>
      <p:pic>
        <p:nvPicPr>
          <p:cNvPr id="5" name="Picture 4" descr="IMG_0368"/>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3403" t="18463"/>
          <a:stretch/>
        </p:blipFill>
        <p:spPr>
          <a:xfrm rot="5400000">
            <a:off x="-155835" y="3467203"/>
            <a:ext cx="3837904" cy="2698990"/>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0873" y="0"/>
            <a:ext cx="4486792" cy="31719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70722">
            <a:off x="7640477" y="3178588"/>
            <a:ext cx="3779864" cy="292080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3522" r="5915"/>
          <a:stretch/>
        </p:blipFill>
        <p:spPr>
          <a:xfrm rot="5400000">
            <a:off x="9078409" y="275549"/>
            <a:ext cx="2800278" cy="259617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3380" t="33993" b="24522"/>
          <a:stretch/>
        </p:blipFill>
        <p:spPr>
          <a:xfrm rot="5400000" flipV="1">
            <a:off x="7835284" y="1613347"/>
            <a:ext cx="2475421" cy="793867"/>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8715"/>
          <a:stretch/>
        </p:blipFill>
        <p:spPr>
          <a:xfrm>
            <a:off x="413622" y="66529"/>
            <a:ext cx="3238855" cy="2650107"/>
          </a:xfrm>
          <a:prstGeom prst="rect">
            <a:avLst/>
          </a:prstGeom>
        </p:spPr>
      </p:pic>
      <p:sp>
        <p:nvSpPr>
          <p:cNvPr id="12" name="Text Box 10" descr="Cork"/>
          <p:cNvSpPr txBox="1">
            <a:spLocks noChangeArrowheads="1"/>
          </p:cNvSpPr>
          <p:nvPr/>
        </p:nvSpPr>
        <p:spPr bwMode="auto">
          <a:xfrm>
            <a:off x="9657415" y="5814975"/>
            <a:ext cx="2428875" cy="900113"/>
          </a:xfrm>
          <a:prstGeom prst="rect">
            <a:avLst/>
          </a:prstGeom>
          <a:blipFill dpi="0" rotWithShape="0">
            <a:blip r:embed="rId9"/>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Service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Text Box 2" descr="Cork"/>
          <p:cNvSpPr txBox="1">
            <a:spLocks noChangeArrowheads="1"/>
          </p:cNvSpPr>
          <p:nvPr/>
        </p:nvSpPr>
        <p:spPr bwMode="auto">
          <a:xfrm>
            <a:off x="145226" y="173497"/>
            <a:ext cx="2200275" cy="900112"/>
          </a:xfrm>
          <a:prstGeom prst="rect">
            <a:avLst/>
          </a:prstGeom>
          <a:blipFill dpi="0" rotWithShape="0">
            <a:blip r:embed="rId9"/>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4800" dirty="0" smtClean="0">
                <a:solidFill>
                  <a:srgbClr val="000000"/>
                </a:solidFill>
                <a:latin typeface="Berlin Sans FB" panose="020E0602020502020306" pitchFamily="34" charset="0"/>
              </a:rPr>
              <a:t>Right2B</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36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descr="Cork"/>
          <p:cNvSpPr txBox="1">
            <a:spLocks noChangeArrowheads="1"/>
          </p:cNvSpPr>
          <p:nvPr/>
        </p:nvSpPr>
        <p:spPr bwMode="auto">
          <a:xfrm>
            <a:off x="167427" y="193182"/>
            <a:ext cx="3778894" cy="1583746"/>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6600" dirty="0" smtClean="0">
                <a:solidFill>
                  <a:srgbClr val="000000"/>
                </a:solidFill>
                <a:latin typeface="Berlin Sans FB" panose="020E0602020502020306" pitchFamily="34" charset="0"/>
              </a:rPr>
              <a:t>E-Safety</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92454" y="2497860"/>
            <a:ext cx="3959225" cy="29686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2" name="Picture 6" descr="IMG_01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7980" y="2498893"/>
            <a:ext cx="4231772" cy="34178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3" name="Picture 7" descr="IMG_0149"/>
          <p:cNvPicPr>
            <a:picLocks noChangeAspect="1" noChangeArrowheads="1"/>
          </p:cNvPicPr>
          <p:nvPr/>
        </p:nvPicPr>
        <p:blipFill>
          <a:blip r:embed="rId5" cstate="print">
            <a:extLst>
              <a:ext uri="{28A0092B-C50C-407E-A947-70E740481C1C}">
                <a14:useLocalDpi xmlns:a14="http://schemas.microsoft.com/office/drawing/2010/main" val="0"/>
              </a:ext>
            </a:extLst>
          </a:blip>
          <a:srcRect b="42188"/>
          <a:stretch>
            <a:fillRect/>
          </a:stretch>
        </p:blipFill>
        <p:spPr bwMode="auto">
          <a:xfrm>
            <a:off x="4378817" y="298148"/>
            <a:ext cx="4225012" cy="18333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8"/>
          <p:cNvSpPr txBox="1">
            <a:spLocks noChangeArrowheads="1"/>
          </p:cNvSpPr>
          <p:nvPr/>
        </p:nvSpPr>
        <p:spPr bwMode="auto">
          <a:xfrm>
            <a:off x="5839787" y="8961214"/>
            <a:ext cx="3214687" cy="690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smtClean="0">
                <a:ln>
                  <a:noFill/>
                </a:ln>
                <a:solidFill>
                  <a:srgbClr val="000000"/>
                </a:solidFill>
                <a:effectLst/>
                <a:latin typeface="Calibri" panose="020F0502020204030204" pitchFamily="34" charset="0"/>
              </a:rPr>
              <a:t>E-Safety Day!</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Text Box 7" descr="Cork"/>
          <p:cNvSpPr txBox="1">
            <a:spLocks noChangeArrowheads="1"/>
          </p:cNvSpPr>
          <p:nvPr/>
        </p:nvSpPr>
        <p:spPr bwMode="auto">
          <a:xfrm>
            <a:off x="9376562" y="5684395"/>
            <a:ext cx="2519362"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Wisdom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101" name="Picture 5" descr="IMG_01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20125">
            <a:off x="7523038" y="1573923"/>
            <a:ext cx="4150002" cy="31110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189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2309" y="1758434"/>
            <a:ext cx="6044485" cy="45333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6977" y="1004553"/>
            <a:ext cx="2648758" cy="1986568"/>
          </a:xfrm>
          <a:prstGeom prst="rect">
            <a:avLst/>
          </a:prstGeom>
        </p:spPr>
      </p:pic>
      <p:pic>
        <p:nvPicPr>
          <p:cNvPr id="4" name="Picture 2" descr="DSC010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406" y="379928"/>
            <a:ext cx="2536531" cy="19033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055" y="511938"/>
            <a:ext cx="3305577" cy="247918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549" y="2283248"/>
            <a:ext cx="2979313" cy="223448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623" y="4305230"/>
            <a:ext cx="2841939" cy="213145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17710">
            <a:off x="4142482" y="619074"/>
            <a:ext cx="2582246" cy="2582246"/>
          </a:xfrm>
          <a:prstGeom prst="rect">
            <a:avLst/>
          </a:prstGeom>
          <a:ln w="12700">
            <a:solidFill>
              <a:schemeClr val="tx1"/>
            </a:solidFill>
          </a:ln>
        </p:spPr>
      </p:pic>
      <p:sp>
        <p:nvSpPr>
          <p:cNvPr id="9" name="Text Box 9" descr="Cork"/>
          <p:cNvSpPr txBox="1">
            <a:spLocks noChangeArrowheads="1"/>
          </p:cNvSpPr>
          <p:nvPr/>
        </p:nvSpPr>
        <p:spPr bwMode="auto">
          <a:xfrm>
            <a:off x="2879734" y="5370957"/>
            <a:ext cx="3909651" cy="1287887"/>
          </a:xfrm>
          <a:prstGeom prst="rect">
            <a:avLst/>
          </a:prstGeom>
          <a:blipFill dpi="0" rotWithShape="0">
            <a:blip r:embed="rId9"/>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Chaplaincy &amp; Charities Team</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31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0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649355" y="4183486"/>
            <a:ext cx="3756875" cy="2504583"/>
          </a:xfrm>
          <a:prstGeom prst="rect">
            <a:avLst/>
          </a:prstGeom>
          <a:noFill/>
          <a:ln>
            <a:noFill/>
          </a:ln>
        </p:spPr>
      </p:pic>
      <p:pic>
        <p:nvPicPr>
          <p:cNvPr id="6" name="Picture 5" descr="IMG_926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168444" y="1345126"/>
            <a:ext cx="3680138" cy="2453425"/>
          </a:xfrm>
          <a:prstGeom prst="rect">
            <a:avLst/>
          </a:prstGeom>
          <a:noFill/>
          <a:ln>
            <a:noFill/>
          </a:ln>
        </p:spPr>
      </p:pic>
      <p:sp>
        <p:nvSpPr>
          <p:cNvPr id="7" name="Text Box 9" descr="Cork"/>
          <p:cNvSpPr txBox="1">
            <a:spLocks noChangeArrowheads="1"/>
          </p:cNvSpPr>
          <p:nvPr/>
        </p:nvSpPr>
        <p:spPr bwMode="auto">
          <a:xfrm>
            <a:off x="8023538" y="180304"/>
            <a:ext cx="3909651" cy="1287887"/>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Chaplaincy &amp; Charities Team</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9" name="Picture 8" descr="IMG_9713"/>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643944" y="2154506"/>
            <a:ext cx="3716300" cy="2477533"/>
          </a:xfrm>
          <a:prstGeom prst="rect">
            <a:avLst/>
          </a:prstGeom>
          <a:noFill/>
          <a:ln>
            <a:noFill/>
          </a:ln>
        </p:spPr>
      </p:pic>
      <p:pic>
        <p:nvPicPr>
          <p:cNvPr id="10" name="Picture 9" descr="me and sophie award"/>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flipH="1">
            <a:off x="928359" y="5239196"/>
            <a:ext cx="2173310" cy="1448873"/>
          </a:xfrm>
          <a:prstGeom prst="rect">
            <a:avLst/>
          </a:prstGeom>
          <a:noFill/>
          <a:ln>
            <a:noFill/>
          </a:ln>
        </p:spPr>
      </p:pic>
      <p:sp>
        <p:nvSpPr>
          <p:cNvPr id="11" name="Text Box 10" descr="Cork"/>
          <p:cNvSpPr txBox="1">
            <a:spLocks noChangeArrowheads="1"/>
          </p:cNvSpPr>
          <p:nvPr/>
        </p:nvSpPr>
        <p:spPr bwMode="auto">
          <a:xfrm>
            <a:off x="9504314" y="5841976"/>
            <a:ext cx="2428875" cy="900113"/>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Service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2" name="Picture 11" descr="IMG_9043"/>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7071862" y="5074196"/>
            <a:ext cx="2303340" cy="1535560"/>
          </a:xfrm>
          <a:prstGeom prst="rect">
            <a:avLst/>
          </a:prstGeom>
          <a:noFill/>
          <a:ln>
            <a:noFill/>
          </a:ln>
        </p:spPr>
      </p:pic>
      <p:pic>
        <p:nvPicPr>
          <p:cNvPr id="13" name="Picture 12" descr="IMG_9037"/>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4058603" y="107683"/>
            <a:ext cx="2841941" cy="1894627"/>
          </a:xfrm>
          <a:prstGeom prst="rect">
            <a:avLst/>
          </a:prstGeom>
          <a:noFill/>
          <a:ln>
            <a:noFill/>
          </a:ln>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4048" y="3597033"/>
            <a:ext cx="2815772" cy="2111829"/>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6983" t="17143" r="16509"/>
          <a:stretch/>
        </p:blipFill>
        <p:spPr>
          <a:xfrm>
            <a:off x="9375202" y="1661546"/>
            <a:ext cx="2281580" cy="2131835"/>
          </a:xfrm>
          <a:prstGeom prst="rect">
            <a:avLst/>
          </a:prstGeom>
        </p:spPr>
      </p:pic>
      <p:pic>
        <p:nvPicPr>
          <p:cNvPr id="20" name="Picture 19" descr="IMG_9012"/>
          <p:cNvPicPr>
            <a:picLocks noGrp="1" noChangeAspect="1"/>
          </p:cNvPicPr>
          <p:nvPr isPhoto="1"/>
        </p:nvPicPr>
        <p:blipFill>
          <a:blip r:embed="rId11" cstate="print">
            <a:lum/>
            <a:extLst>
              <a:ext uri="{28A0092B-C50C-407E-A947-70E740481C1C}">
                <a14:useLocalDpi xmlns:a14="http://schemas.microsoft.com/office/drawing/2010/main" val="0"/>
              </a:ext>
            </a:extLst>
          </a:blip>
          <a:stretch>
            <a:fillRect/>
          </a:stretch>
        </p:blipFill>
        <p:spPr>
          <a:xfrm>
            <a:off x="928359" y="92897"/>
            <a:ext cx="2643769" cy="1762513"/>
          </a:xfrm>
          <a:prstGeom prst="rect">
            <a:avLst/>
          </a:prstGeom>
          <a:noFill/>
          <a:ln>
            <a:noFill/>
          </a:ln>
        </p:spPr>
      </p:pic>
    </p:spTree>
    <p:extLst>
      <p:ext uri="{BB962C8B-B14F-4D97-AF65-F5344CB8AC3E}">
        <p14:creationId xmlns:p14="http://schemas.microsoft.com/office/powerpoint/2010/main" val="40069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109" y="2482386"/>
            <a:ext cx="5051649" cy="37887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4550">
            <a:off x="702535" y="672056"/>
            <a:ext cx="3066498" cy="2299874"/>
          </a:xfrm>
          <a:prstGeom prst="rect">
            <a:avLst/>
          </a:prstGeom>
        </p:spPr>
      </p:pic>
      <p:sp>
        <p:nvSpPr>
          <p:cNvPr id="13" name="Text Box 9" descr="Cork"/>
          <p:cNvSpPr txBox="1">
            <a:spLocks noChangeArrowheads="1"/>
          </p:cNvSpPr>
          <p:nvPr/>
        </p:nvSpPr>
        <p:spPr bwMode="auto">
          <a:xfrm>
            <a:off x="9460464" y="5796908"/>
            <a:ext cx="2519363" cy="900112"/>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Forgiveness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6" name="Picture 15" descr="IMG_9012"/>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6989240" y="147842"/>
            <a:ext cx="4685085" cy="3123391"/>
          </a:xfrm>
          <a:prstGeom prst="rect">
            <a:avLst/>
          </a:prstGeom>
          <a:noFill/>
          <a:ln>
            <a:noFill/>
          </a:ln>
        </p:spPr>
      </p:pic>
      <p:pic>
        <p:nvPicPr>
          <p:cNvPr id="7171" name="Picture 3" descr="church office opening feb 2015"/>
          <p:cNvPicPr>
            <a:picLocks noChangeAspect="1" noChangeArrowheads="1"/>
          </p:cNvPicPr>
          <p:nvPr/>
        </p:nvPicPr>
        <p:blipFill>
          <a:blip r:embed="rId6" cstate="print">
            <a:extLst>
              <a:ext uri="{28A0092B-C50C-407E-A947-70E740481C1C}">
                <a14:useLocalDpi xmlns:a14="http://schemas.microsoft.com/office/drawing/2010/main" val="0"/>
              </a:ext>
            </a:extLst>
          </a:blip>
          <a:srcRect l="11411" t="31120" r="28636" b="38010"/>
          <a:stretch>
            <a:fillRect/>
          </a:stretch>
        </p:blipFill>
        <p:spPr bwMode="auto">
          <a:xfrm>
            <a:off x="5132251" y="3419948"/>
            <a:ext cx="3512035" cy="25575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172" name="Picture 4" descr="IMG_0964"/>
          <p:cNvPicPr>
            <a:picLocks noChangeAspect="1" noChangeArrowheads="1"/>
          </p:cNvPicPr>
          <p:nvPr/>
        </p:nvPicPr>
        <p:blipFill>
          <a:blip r:embed="rId7" cstate="print">
            <a:extLst>
              <a:ext uri="{28A0092B-C50C-407E-A947-70E740481C1C}">
                <a14:useLocalDpi xmlns:a14="http://schemas.microsoft.com/office/drawing/2010/main" val="0"/>
              </a:ext>
            </a:extLst>
          </a:blip>
          <a:srcRect t="10582" b="7054"/>
          <a:stretch>
            <a:fillRect/>
          </a:stretch>
        </p:blipFill>
        <p:spPr bwMode="auto">
          <a:xfrm>
            <a:off x="8294685" y="3565417"/>
            <a:ext cx="3379640" cy="208840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ext Box 9" descr="Cork"/>
          <p:cNvSpPr txBox="1">
            <a:spLocks noChangeArrowheads="1"/>
          </p:cNvSpPr>
          <p:nvPr/>
        </p:nvSpPr>
        <p:spPr bwMode="auto">
          <a:xfrm>
            <a:off x="3466431" y="257581"/>
            <a:ext cx="3331640" cy="1170683"/>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200" dirty="0" smtClean="0">
                <a:solidFill>
                  <a:srgbClr val="000000"/>
                </a:solidFill>
                <a:latin typeface="Berlin Sans FB" panose="020E0602020502020306" pitchFamily="34" charset="0"/>
              </a:rPr>
              <a:t>Chaplaincy &amp; Charities Team</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25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descr="Cork"/>
          <p:cNvSpPr txBox="1">
            <a:spLocks noChangeArrowheads="1"/>
          </p:cNvSpPr>
          <p:nvPr/>
        </p:nvSpPr>
        <p:spPr bwMode="auto">
          <a:xfrm>
            <a:off x="8023538" y="180304"/>
            <a:ext cx="3909651" cy="1287887"/>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Chaplaincy &amp; Charities Team</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3" name="Picture 2" descr="DSC0098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8341136" y="2122395"/>
            <a:ext cx="3274453" cy="2455840"/>
          </a:xfrm>
          <a:prstGeom prst="rect">
            <a:avLst/>
          </a:prstGeom>
          <a:noFill/>
          <a:ln>
            <a:noFill/>
          </a:ln>
        </p:spPr>
      </p:pic>
      <p:pic>
        <p:nvPicPr>
          <p:cNvPr id="4" name="Picture 3" descr="IMG_9099"/>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25378" y="180305"/>
            <a:ext cx="4153437" cy="2768958"/>
          </a:xfrm>
          <a:prstGeom prst="rect">
            <a:avLst/>
          </a:prstGeom>
          <a:noFill/>
          <a:ln>
            <a:noFill/>
          </a:ln>
        </p:spPr>
      </p:pic>
      <p:pic>
        <p:nvPicPr>
          <p:cNvPr id="5" name="Picture 4" descr="IMG_9179"/>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740480" y="2605647"/>
            <a:ext cx="3975815" cy="2650543"/>
          </a:xfrm>
          <a:prstGeom prst="rect">
            <a:avLst/>
          </a:prstGeom>
          <a:noFill/>
          <a:ln>
            <a:noFill/>
          </a:ln>
        </p:spPr>
      </p:pic>
      <p:pic>
        <p:nvPicPr>
          <p:cNvPr id="6" name="Picture 5" descr="IMG_9691"/>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381938" y="4844066"/>
            <a:ext cx="2453427" cy="1635618"/>
          </a:xfrm>
          <a:prstGeom prst="rect">
            <a:avLst/>
          </a:prstGeom>
          <a:noFill/>
          <a:ln>
            <a:no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532" y="4094984"/>
            <a:ext cx="3838863" cy="2559242"/>
          </a:xfrm>
          <a:prstGeom prst="rect">
            <a:avLst/>
          </a:prstGeom>
        </p:spPr>
      </p:pic>
      <p:pic>
        <p:nvPicPr>
          <p:cNvPr id="9" name="Picture 8" descr="IMG_9069"/>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4063532" y="1038914"/>
            <a:ext cx="3467101" cy="2311401"/>
          </a:xfrm>
          <a:prstGeom prst="rect">
            <a:avLst/>
          </a:prstGeom>
          <a:noFill/>
          <a:ln>
            <a:no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0617" y="4315317"/>
            <a:ext cx="2824766" cy="211857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1210" y="5334141"/>
            <a:ext cx="1708345" cy="1320085"/>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5039" t="13146" r="35175" b="34272"/>
          <a:stretch/>
        </p:blipFill>
        <p:spPr>
          <a:xfrm>
            <a:off x="5810630" y="2251498"/>
            <a:ext cx="3090930" cy="2307895"/>
          </a:xfrm>
          <a:prstGeom prst="rect">
            <a:avLst/>
          </a:prstGeom>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8472" t="28545" r="35479" b="41596"/>
          <a:stretch/>
        </p:blipFill>
        <p:spPr>
          <a:xfrm>
            <a:off x="2599063" y="5193801"/>
            <a:ext cx="2113724" cy="1592807"/>
          </a:xfrm>
          <a:prstGeom prst="rect">
            <a:avLst/>
          </a:prstGeom>
        </p:spPr>
      </p:pic>
      <p:sp>
        <p:nvSpPr>
          <p:cNvPr id="14" name="Text Box 8" descr="Cork"/>
          <p:cNvSpPr txBox="1">
            <a:spLocks noChangeArrowheads="1"/>
          </p:cNvSpPr>
          <p:nvPr/>
        </p:nvSpPr>
        <p:spPr bwMode="auto">
          <a:xfrm>
            <a:off x="6611199" y="5864281"/>
            <a:ext cx="2665839"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Thankfulness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5869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550" y="715260"/>
            <a:ext cx="4675033" cy="5940420"/>
          </a:xfrm>
          <a:prstGeom prst="rect">
            <a:avLst/>
          </a:prstGeom>
        </p:spPr>
      </p:pic>
      <p:sp>
        <p:nvSpPr>
          <p:cNvPr id="5" name="Rectangle 4"/>
          <p:cNvSpPr/>
          <p:nvPr/>
        </p:nvSpPr>
        <p:spPr>
          <a:xfrm>
            <a:off x="5675289" y="1127221"/>
            <a:ext cx="6096000" cy="4739759"/>
          </a:xfrm>
          <a:prstGeom prst="rect">
            <a:avLst/>
          </a:prstGeom>
        </p:spPr>
        <p:txBody>
          <a:bodyPr>
            <a:spAutoFit/>
          </a:bodyPr>
          <a:lstStyle/>
          <a:p>
            <a:pPr algn="ctr"/>
            <a:r>
              <a:rPr lang="en-GB" sz="2800" b="1" dirty="0" smtClean="0"/>
              <a:t>Mission Statement</a:t>
            </a:r>
          </a:p>
          <a:p>
            <a:pPr algn="ctr"/>
            <a:r>
              <a:rPr lang="en-GB" sz="2800" b="1" dirty="0" smtClean="0">
                <a:solidFill>
                  <a:srgbClr val="C00000"/>
                </a:solidFill>
              </a:rPr>
              <a:t>‘</a:t>
            </a:r>
            <a:r>
              <a:rPr lang="en-GB" sz="2800" b="1" dirty="0">
                <a:solidFill>
                  <a:srgbClr val="C00000"/>
                </a:solidFill>
              </a:rPr>
              <a:t>Minds to learn, hearts to care</a:t>
            </a:r>
            <a:r>
              <a:rPr lang="en-GB" sz="2800" b="1" dirty="0" smtClean="0">
                <a:solidFill>
                  <a:srgbClr val="C00000"/>
                </a:solidFill>
              </a:rPr>
              <a:t>’</a:t>
            </a:r>
          </a:p>
          <a:p>
            <a:pPr algn="ctr"/>
            <a:endParaRPr lang="en-GB" sz="2800" b="1" dirty="0">
              <a:solidFill>
                <a:srgbClr val="C00000"/>
              </a:solidFill>
            </a:endParaRPr>
          </a:p>
          <a:p>
            <a:pPr algn="ctr"/>
            <a:r>
              <a:rPr lang="en-GB" sz="2000" b="1" dirty="0">
                <a:solidFill>
                  <a:srgbClr val="C00000"/>
                </a:solidFill>
              </a:rPr>
              <a:t> </a:t>
            </a:r>
          </a:p>
          <a:p>
            <a:pPr algn="ctr"/>
            <a:r>
              <a:rPr lang="en-GB" dirty="0"/>
              <a:t>Learning is at the heart of what we do here; we offer a rich, stimulating environment to develop the whole child, fulfilling academic potential whilst building moral character. We encourage creative, unique, open-minded, independent individuals, respectful of themselves and of others. Inspired by Christian faith and practice, our school provides a caring pastoral base, in which each child feels loved, valued and accepted. Through nurturing them on their educational journey, our pupils will be confident in their ability to meet the opportunities and challenges of a changing world, taking happy memories of St. Anne’s with them into their future life.’ </a:t>
            </a:r>
          </a:p>
        </p:txBody>
      </p:sp>
      <p:sp>
        <p:nvSpPr>
          <p:cNvPr id="6" name="Rectangle 5"/>
          <p:cNvSpPr/>
          <p:nvPr/>
        </p:nvSpPr>
        <p:spPr>
          <a:xfrm>
            <a:off x="1257060" y="80000"/>
            <a:ext cx="3320012" cy="523220"/>
          </a:xfrm>
          <a:prstGeom prst="rect">
            <a:avLst/>
          </a:prstGeom>
        </p:spPr>
        <p:txBody>
          <a:bodyPr wrap="none">
            <a:spAutoFit/>
          </a:bodyPr>
          <a:lstStyle/>
          <a:p>
            <a:pPr algn="ctr"/>
            <a:r>
              <a:rPr lang="en-GB" sz="2800" b="1" dirty="0" err="1"/>
              <a:t>Headteacher’s</a:t>
            </a:r>
            <a:r>
              <a:rPr lang="en-GB" sz="2800" b="1" dirty="0"/>
              <a:t> Vision</a:t>
            </a:r>
            <a:endParaRPr lang="en-GB" sz="2800" dirty="0"/>
          </a:p>
        </p:txBody>
      </p:sp>
    </p:spTree>
    <p:extLst>
      <p:ext uri="{BB962C8B-B14F-4D97-AF65-F5344CB8AC3E}">
        <p14:creationId xmlns:p14="http://schemas.microsoft.com/office/powerpoint/2010/main" val="19800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6" y="4932608"/>
            <a:ext cx="4831286" cy="1798883"/>
          </a:xfrm>
          <a:prstGeom prst="rect">
            <a:avLst/>
          </a:prstGeom>
        </p:spPr>
      </p:pic>
      <p:pic>
        <p:nvPicPr>
          <p:cNvPr id="3" name="Picture 2" descr="DSC0055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89397" y="1368380"/>
            <a:ext cx="4911143" cy="3683357"/>
          </a:xfrm>
          <a:prstGeom prst="rect">
            <a:avLst/>
          </a:prstGeom>
          <a:noFill/>
          <a:ln>
            <a:noFill/>
          </a:ln>
        </p:spPr>
      </p:pic>
      <p:pic>
        <p:nvPicPr>
          <p:cNvPr id="4" name="Picture 3" descr="DSC00186"/>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5064765" y="3477296"/>
            <a:ext cx="3790879" cy="2843159"/>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467" y="940158"/>
            <a:ext cx="5276045" cy="1978517"/>
          </a:xfrm>
          <a:prstGeom prst="rect">
            <a:avLst/>
          </a:prstGeom>
        </p:spPr>
      </p:pic>
      <p:pic>
        <p:nvPicPr>
          <p:cNvPr id="6" name="Picture 5" descr="DSC00180"/>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rot="5400000">
            <a:off x="9858245" y="2525870"/>
            <a:ext cx="2537136" cy="1902852"/>
          </a:xfrm>
          <a:prstGeom prst="rect">
            <a:avLst/>
          </a:prstGeom>
          <a:noFill/>
          <a:ln>
            <a:noFill/>
          </a:ln>
        </p:spPr>
      </p:pic>
      <p:pic>
        <p:nvPicPr>
          <p:cNvPr id="7" name="Picture 6" descr="DSC00557"/>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229306" y="530448"/>
            <a:ext cx="2529628" cy="1897221"/>
          </a:xfrm>
          <a:prstGeom prst="rect">
            <a:avLst/>
          </a:prstGeom>
          <a:noFill/>
          <a:ln>
            <a:noFill/>
          </a:ln>
        </p:spPr>
      </p:pic>
      <p:sp>
        <p:nvSpPr>
          <p:cNvPr id="9" name="Text Box 10" descr="Cork"/>
          <p:cNvSpPr txBox="1">
            <a:spLocks noChangeArrowheads="1"/>
          </p:cNvSpPr>
          <p:nvPr/>
        </p:nvSpPr>
        <p:spPr bwMode="auto">
          <a:xfrm>
            <a:off x="3267508" y="190668"/>
            <a:ext cx="3015232" cy="1084340"/>
          </a:xfrm>
          <a:prstGeom prst="rect">
            <a:avLst/>
          </a:prstGeom>
          <a:blipFill dpi="0" rotWithShape="0">
            <a:blip r:embed="rId8"/>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200" dirty="0" smtClean="0">
                <a:solidFill>
                  <a:srgbClr val="000000"/>
                </a:solidFill>
                <a:latin typeface="Berlin Sans FB" panose="020E0602020502020306" pitchFamily="34" charset="0"/>
              </a:rPr>
              <a:t>Young Church Leaders</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2259" y="2068147"/>
            <a:ext cx="2661634" cy="199622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71820" y="4510429"/>
            <a:ext cx="2687392" cy="2015544"/>
          </a:xfrm>
          <a:prstGeom prst="rect">
            <a:avLst/>
          </a:prstGeom>
        </p:spPr>
      </p:pic>
      <p:sp>
        <p:nvSpPr>
          <p:cNvPr id="12" name="Text Box 10" descr="Cork"/>
          <p:cNvSpPr txBox="1">
            <a:spLocks noChangeArrowheads="1"/>
          </p:cNvSpPr>
          <p:nvPr/>
        </p:nvSpPr>
        <p:spPr bwMode="auto">
          <a:xfrm>
            <a:off x="9635960" y="5844640"/>
            <a:ext cx="2428875" cy="900113"/>
          </a:xfrm>
          <a:prstGeom prst="rect">
            <a:avLst/>
          </a:prstGeom>
          <a:blipFill dpi="0" rotWithShape="0">
            <a:blip r:embed="rId8"/>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Service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39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9108"/>
          <a:stretch/>
        </p:blipFill>
        <p:spPr>
          <a:xfrm>
            <a:off x="3031432" y="2021983"/>
            <a:ext cx="6019843" cy="31875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4819">
            <a:off x="296636" y="399247"/>
            <a:ext cx="2907118" cy="4112165"/>
          </a:xfrm>
          <a:prstGeom prst="rect">
            <a:avLst/>
          </a:prstGeom>
          <a:ln w="9525">
            <a:solidFill>
              <a:schemeClr val="tx1"/>
            </a:solidFill>
          </a:ln>
        </p:spPr>
      </p:pic>
      <p:sp>
        <p:nvSpPr>
          <p:cNvPr id="5" name="Rectangle 4"/>
          <p:cNvSpPr/>
          <p:nvPr/>
        </p:nvSpPr>
        <p:spPr>
          <a:xfrm>
            <a:off x="2880003" y="5392111"/>
            <a:ext cx="6096000" cy="1084015"/>
          </a:xfrm>
          <a:prstGeom prst="rect">
            <a:avLst/>
          </a:prstGeom>
        </p:spPr>
        <p:txBody>
          <a:bodyPr>
            <a:spAutoFit/>
          </a:bodyPr>
          <a:lstStyle/>
          <a:p>
            <a:pPr algn="ctr">
              <a:lnSpc>
                <a:spcPct val="107000"/>
              </a:lnSpc>
              <a:spcAft>
                <a:spcPts val="800"/>
              </a:spcAft>
            </a:pPr>
            <a:r>
              <a:rPr lang="en-GB" dirty="0" smtClean="0">
                <a:effectLst/>
                <a:latin typeface="Comic Sans MS" panose="030F0702030302020204" pitchFamily="66" charset="0"/>
                <a:ea typeface="Calibri" panose="020F0502020204030204" pitchFamily="34" charset="0"/>
                <a:cs typeface="Times New Roman" panose="02020603050405020304" pitchFamily="18" charset="0"/>
              </a:rPr>
              <a:t>“And what does the </a:t>
            </a:r>
            <a:r>
              <a:rPr lang="en-GB" cap="small" dirty="0" smtClean="0">
                <a:effectLst/>
                <a:latin typeface="Comic Sans MS" panose="030F0702030302020204" pitchFamily="66" charset="0"/>
                <a:ea typeface="Calibri" panose="020F0502020204030204" pitchFamily="34" charset="0"/>
                <a:cs typeface="Times New Roman" panose="02020603050405020304" pitchFamily="18" charset="0"/>
              </a:rPr>
              <a:t>Lord</a:t>
            </a:r>
            <a:r>
              <a:rPr lang="en-GB" dirty="0" smtClean="0">
                <a:effectLst/>
                <a:latin typeface="Comic Sans MS" panose="030F0702030302020204" pitchFamily="66" charset="0"/>
                <a:ea typeface="Calibri" panose="020F0502020204030204" pitchFamily="34" charset="0"/>
                <a:cs typeface="Times New Roman" panose="02020603050405020304" pitchFamily="18" charset="0"/>
              </a:rPr>
              <a:t> require of you?  To act justly and to love mercy and to walk humbly</a:t>
            </a:r>
            <a:r>
              <a:rPr lang="en-GB" baseline="30000" dirty="0" smtClean="0">
                <a:effectLst/>
                <a:latin typeface="Comic Sans MS" panose="030F0702030302020204" pitchFamily="66" charset="0"/>
                <a:ea typeface="Calibri" panose="020F0502020204030204" pitchFamily="34" charset="0"/>
                <a:cs typeface="Times New Roman" panose="02020603050405020304" pitchFamily="18" charset="0"/>
              </a:rPr>
              <a:t> </a:t>
            </a:r>
            <a:r>
              <a:rPr lang="en-GB" dirty="0" smtClean="0">
                <a:effectLst/>
                <a:latin typeface="Comic Sans MS" panose="030F0702030302020204" pitchFamily="66" charset="0"/>
                <a:ea typeface="Calibri" panose="020F0502020204030204" pitchFamily="34" charset="0"/>
                <a:cs typeface="Times New Roman" panose="02020603050405020304" pitchFamily="18" charset="0"/>
              </a:rPr>
              <a:t>with your God.”</a:t>
            </a:r>
            <a:endParaRPr lang="en-GB" sz="9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dirty="0" smtClean="0">
                <a:effectLst/>
                <a:latin typeface="Comic Sans MS" panose="030F0702030302020204" pitchFamily="66" charset="0"/>
                <a:ea typeface="Calibri" panose="020F0502020204030204" pitchFamily="34" charset="0"/>
                <a:cs typeface="Times New Roman" panose="02020603050405020304" pitchFamily="18" charset="0"/>
              </a:rPr>
              <a:t>Micah 6v8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935" y="194575"/>
            <a:ext cx="2418613" cy="3421168"/>
          </a:xfrm>
          <a:prstGeom prst="rect">
            <a:avLst/>
          </a:prstGeom>
          <a:ln w="12700">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98190">
            <a:off x="9292558" y="2975019"/>
            <a:ext cx="2490160" cy="3522372"/>
          </a:xfrm>
          <a:prstGeom prst="rect">
            <a:avLst/>
          </a:prstGeom>
          <a:ln w="9525">
            <a:solidFill>
              <a:schemeClr val="tx1"/>
            </a:solidFill>
          </a:ln>
        </p:spPr>
      </p:pic>
      <p:sp>
        <p:nvSpPr>
          <p:cNvPr id="8" name="Text Box 11" descr="Cork"/>
          <p:cNvSpPr txBox="1">
            <a:spLocks noChangeArrowheads="1"/>
          </p:cNvSpPr>
          <p:nvPr/>
        </p:nvSpPr>
        <p:spPr bwMode="auto">
          <a:xfrm>
            <a:off x="156580" y="5784379"/>
            <a:ext cx="2519362" cy="90011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Justice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4" descr="Cork"/>
          <p:cNvSpPr txBox="1">
            <a:spLocks noChangeArrowheads="1"/>
          </p:cNvSpPr>
          <p:nvPr/>
        </p:nvSpPr>
        <p:spPr bwMode="auto">
          <a:xfrm>
            <a:off x="3595843" y="572752"/>
            <a:ext cx="4662152" cy="126662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5400" b="0" i="0" u="none" strike="noStrike" cap="none" normalizeH="0" baseline="0" dirty="0" err="1" smtClean="0">
                <a:ln>
                  <a:noFill/>
                </a:ln>
                <a:solidFill>
                  <a:srgbClr val="000000"/>
                </a:solidFill>
                <a:effectLst/>
                <a:latin typeface="Berlin Sans FB" panose="020E0602020502020306" pitchFamily="34" charset="0"/>
              </a:rPr>
              <a:t>FairtradeTeam</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836" y="4175103"/>
            <a:ext cx="1563788" cy="1584708"/>
          </a:xfrm>
          <a:prstGeom prst="rect">
            <a:avLst/>
          </a:prstGeom>
        </p:spPr>
      </p:pic>
    </p:spTree>
    <p:extLst>
      <p:ext uri="{BB962C8B-B14F-4D97-AF65-F5344CB8AC3E}">
        <p14:creationId xmlns:p14="http://schemas.microsoft.com/office/powerpoint/2010/main" val="308039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043982" y="3760631"/>
            <a:ext cx="3802166" cy="2839792"/>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044" y="286886"/>
            <a:ext cx="3333750" cy="1695450"/>
          </a:xfrm>
          <a:prstGeom prst="rect">
            <a:avLst/>
          </a:prstGeom>
        </p:spPr>
      </p:pic>
      <p:pic>
        <p:nvPicPr>
          <p:cNvPr id="4" name="Picture 3" descr="IMG_912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rot="5400000">
            <a:off x="4256469" y="3160693"/>
            <a:ext cx="4127676" cy="2751784"/>
          </a:xfrm>
          <a:prstGeom prst="rect">
            <a:avLst/>
          </a:prstGeom>
          <a:noFill/>
          <a:ln>
            <a:noFill/>
          </a:ln>
        </p:spPr>
      </p:pic>
      <p:pic>
        <p:nvPicPr>
          <p:cNvPr id="5" name="Picture 4" descr="IMG_9284"/>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r="32318" b="18151"/>
          <a:stretch/>
        </p:blipFill>
        <p:spPr>
          <a:xfrm>
            <a:off x="180303" y="286886"/>
            <a:ext cx="3992452" cy="3218782"/>
          </a:xfrm>
          <a:prstGeom prst="rect">
            <a:avLst/>
          </a:prstGeom>
          <a:noFill/>
          <a:ln>
            <a:noFill/>
          </a:ln>
        </p:spPr>
      </p:pic>
      <p:pic>
        <p:nvPicPr>
          <p:cNvPr id="6" name="Picture 5" descr="IMG_9311 - Copy"/>
          <p:cNvPicPr>
            <a:picLocks noGrp="1" noChangeAspect="1"/>
          </p:cNvPicPr>
          <p:nvPr isPhoto="1"/>
        </p:nvPicPr>
        <p:blipFill rotWithShape="1">
          <a:blip r:embed="rId6" cstate="print">
            <a:lum/>
            <a:extLst>
              <a:ext uri="{28A0092B-C50C-407E-A947-70E740481C1C}">
                <a14:useLocalDpi xmlns:a14="http://schemas.microsoft.com/office/drawing/2010/main" val="0"/>
              </a:ext>
            </a:extLst>
          </a:blip>
          <a:srcRect l="40193" t="19718" r="34393"/>
          <a:stretch/>
        </p:blipFill>
        <p:spPr>
          <a:xfrm>
            <a:off x="296161" y="3738093"/>
            <a:ext cx="1359188" cy="2862330"/>
          </a:xfrm>
          <a:prstGeom prst="rect">
            <a:avLst/>
          </a:prstGeom>
          <a:noFill/>
          <a:ln>
            <a:noFill/>
          </a:ln>
        </p:spPr>
      </p:pic>
      <p:sp>
        <p:nvSpPr>
          <p:cNvPr id="7" name="Text Box 7" descr="Cork"/>
          <p:cNvSpPr txBox="1">
            <a:spLocks noChangeArrowheads="1"/>
          </p:cNvSpPr>
          <p:nvPr/>
        </p:nvSpPr>
        <p:spPr bwMode="auto">
          <a:xfrm>
            <a:off x="5330609" y="234499"/>
            <a:ext cx="2519362" cy="900112"/>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JRSO/JPACT</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8" name="Text Box 10" descr="Cork"/>
          <p:cNvSpPr txBox="1">
            <a:spLocks noChangeArrowheads="1"/>
          </p:cNvSpPr>
          <p:nvPr/>
        </p:nvSpPr>
        <p:spPr bwMode="auto">
          <a:xfrm>
            <a:off x="9657416" y="5803342"/>
            <a:ext cx="2428875" cy="900113"/>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Service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1604">
            <a:off x="1961341" y="3739809"/>
            <a:ext cx="3172495" cy="2379371"/>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17864" b="15917"/>
          <a:stretch/>
        </p:blipFill>
        <p:spPr>
          <a:xfrm>
            <a:off x="5189890" y="1414398"/>
            <a:ext cx="3837905" cy="1906074"/>
          </a:xfrm>
          <a:prstGeom prst="rect">
            <a:avLst/>
          </a:prstGeom>
        </p:spPr>
      </p:pic>
      <p:pic>
        <p:nvPicPr>
          <p:cNvPr id="8194" name="Picture 2" descr="IMG_017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44276" y="2136327"/>
            <a:ext cx="2342015" cy="17565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051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3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0759" y="2025202"/>
            <a:ext cx="5928575" cy="4446431"/>
          </a:xfrm>
          <a:prstGeom prst="rect">
            <a:avLst/>
          </a:prstGeom>
          <a:noFill/>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733" y="253418"/>
            <a:ext cx="3324658" cy="2339833"/>
          </a:xfrm>
          <a:prstGeom prst="rect">
            <a:avLst/>
          </a:prstGeom>
        </p:spPr>
      </p:pic>
      <p:sp>
        <p:nvSpPr>
          <p:cNvPr id="5" name="Text Box 11" descr="Cork"/>
          <p:cNvSpPr txBox="1">
            <a:spLocks noChangeArrowheads="1"/>
          </p:cNvSpPr>
          <p:nvPr/>
        </p:nvSpPr>
        <p:spPr bwMode="auto">
          <a:xfrm>
            <a:off x="189944" y="253418"/>
            <a:ext cx="3225102" cy="944318"/>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Arial" panose="020B0604020202020204" pitchFamily="34" charset="0"/>
              </a:rPr>
              <a:t>Junior Management Team</a:t>
            </a:r>
          </a:p>
        </p:txBody>
      </p:sp>
      <p:grpSp>
        <p:nvGrpSpPr>
          <p:cNvPr id="9" name="Group 8"/>
          <p:cNvGrpSpPr/>
          <p:nvPr/>
        </p:nvGrpSpPr>
        <p:grpSpPr>
          <a:xfrm rot="396246">
            <a:off x="6871954" y="2466236"/>
            <a:ext cx="2584174" cy="3869635"/>
            <a:chOff x="6771860" y="2252869"/>
            <a:chExt cx="2584174" cy="3869635"/>
          </a:xfrm>
        </p:grpSpPr>
        <p:sp>
          <p:nvSpPr>
            <p:cNvPr id="8" name="Rectangle 7"/>
            <p:cNvSpPr/>
            <p:nvPr/>
          </p:nvSpPr>
          <p:spPr>
            <a:xfrm>
              <a:off x="6771860" y="2252869"/>
              <a:ext cx="2584174" cy="38696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1" descr="http://thumbs.dreamstime.com/x/team-happy-kids-whimsical-cartoon-illustration-group-diverse-children-forming-tower-437111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763" y="2411895"/>
              <a:ext cx="2261375" cy="251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940763" y="5088835"/>
              <a:ext cx="2362263" cy="923330"/>
            </a:xfrm>
            <a:prstGeom prst="rect">
              <a:avLst/>
            </a:prstGeom>
            <a:noFill/>
          </p:spPr>
          <p:txBody>
            <a:bodyPr wrap="square" rtlCol="0">
              <a:spAutoFit/>
            </a:bodyPr>
            <a:lstStyle/>
            <a:p>
              <a:pPr algn="ctr"/>
              <a:r>
                <a:rPr lang="en-GB" b="1" dirty="0" smtClean="0"/>
                <a:t>Pupil Voice</a:t>
              </a:r>
            </a:p>
            <a:p>
              <a:pPr algn="ctr"/>
              <a:r>
                <a:rPr lang="en-GB" b="1" dirty="0" smtClean="0"/>
                <a:t>Report to Governors Summer 2017</a:t>
              </a:r>
              <a:endParaRPr lang="en-GB" b="1" dirty="0"/>
            </a:p>
          </p:txBody>
        </p:sp>
      </p:grpSp>
      <p:sp>
        <p:nvSpPr>
          <p:cNvPr id="11" name="Text Box 10" descr="Cork"/>
          <p:cNvSpPr txBox="1">
            <a:spLocks noChangeArrowheads="1"/>
          </p:cNvSpPr>
          <p:nvPr/>
        </p:nvSpPr>
        <p:spPr bwMode="auto">
          <a:xfrm>
            <a:off x="9549886" y="5754972"/>
            <a:ext cx="2428875" cy="900113"/>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Service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04632">
            <a:off x="4550156" y="1023818"/>
            <a:ext cx="2871469" cy="2030001"/>
          </a:xfrm>
          <a:prstGeom prst="rect">
            <a:avLst/>
          </a:prstGeom>
        </p:spPr>
      </p:pic>
    </p:spTree>
    <p:extLst>
      <p:ext uri="{BB962C8B-B14F-4D97-AF65-F5344CB8AC3E}">
        <p14:creationId xmlns:p14="http://schemas.microsoft.com/office/powerpoint/2010/main" val="412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6049" y="2297634"/>
            <a:ext cx="4945969" cy="1862048"/>
          </a:xfrm>
          <a:prstGeom prst="rect">
            <a:avLst/>
          </a:prstGeom>
          <a:noFill/>
        </p:spPr>
        <p:txBody>
          <a:bodyPr wrap="none" lIns="91440" tIns="45720" rIns="91440" bIns="45720">
            <a:spAutoFit/>
          </a:bodyPr>
          <a:lstStyle/>
          <a:p>
            <a:pPr algn="ctr"/>
            <a:r>
              <a:rPr lang="en-US"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IMPACT</a:t>
            </a:r>
            <a:endParaRPr lang="en-US" sz="115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TextBox 2"/>
          <p:cNvSpPr txBox="1"/>
          <p:nvPr/>
        </p:nvSpPr>
        <p:spPr>
          <a:xfrm>
            <a:off x="399245" y="425004"/>
            <a:ext cx="4340181" cy="584775"/>
          </a:xfrm>
          <a:prstGeom prst="rect">
            <a:avLst/>
          </a:prstGeom>
          <a:noFill/>
        </p:spPr>
        <p:txBody>
          <a:bodyPr wrap="square" rtlCol="0">
            <a:spAutoFit/>
          </a:bodyPr>
          <a:lstStyle/>
          <a:p>
            <a:r>
              <a:rPr lang="en-GB" sz="3200" dirty="0" smtClean="0"/>
              <a:t>Real opportunities</a:t>
            </a:r>
            <a:endParaRPr lang="en-GB" sz="3200" dirty="0"/>
          </a:p>
        </p:txBody>
      </p:sp>
      <p:sp>
        <p:nvSpPr>
          <p:cNvPr id="4" name="TextBox 3"/>
          <p:cNvSpPr txBox="1"/>
          <p:nvPr/>
        </p:nvSpPr>
        <p:spPr>
          <a:xfrm>
            <a:off x="809223" y="1361319"/>
            <a:ext cx="5308242" cy="584775"/>
          </a:xfrm>
          <a:prstGeom prst="rect">
            <a:avLst/>
          </a:prstGeom>
          <a:noFill/>
        </p:spPr>
        <p:txBody>
          <a:bodyPr wrap="square" rtlCol="0">
            <a:spAutoFit/>
          </a:bodyPr>
          <a:lstStyle/>
          <a:p>
            <a:r>
              <a:rPr lang="en-GB" sz="3200" dirty="0" smtClean="0"/>
              <a:t>Responsibility and leadership</a:t>
            </a:r>
            <a:endParaRPr lang="en-GB" sz="3200" dirty="0"/>
          </a:p>
        </p:txBody>
      </p:sp>
      <p:sp>
        <p:nvSpPr>
          <p:cNvPr id="5" name="TextBox 4"/>
          <p:cNvSpPr txBox="1"/>
          <p:nvPr/>
        </p:nvSpPr>
        <p:spPr>
          <a:xfrm>
            <a:off x="6199033" y="268311"/>
            <a:ext cx="5005587" cy="584775"/>
          </a:xfrm>
          <a:prstGeom prst="rect">
            <a:avLst/>
          </a:prstGeom>
          <a:noFill/>
        </p:spPr>
        <p:txBody>
          <a:bodyPr wrap="square" rtlCol="0">
            <a:spAutoFit/>
          </a:bodyPr>
          <a:lstStyle/>
          <a:p>
            <a:r>
              <a:rPr lang="en-GB" sz="3200" dirty="0" smtClean="0"/>
              <a:t>Knowledge and skills</a:t>
            </a:r>
            <a:endParaRPr lang="en-GB" sz="3200" dirty="0"/>
          </a:p>
        </p:txBody>
      </p:sp>
      <p:sp>
        <p:nvSpPr>
          <p:cNvPr id="6" name="TextBox 5"/>
          <p:cNvSpPr txBox="1"/>
          <p:nvPr/>
        </p:nvSpPr>
        <p:spPr>
          <a:xfrm>
            <a:off x="6385774" y="1244702"/>
            <a:ext cx="4340181" cy="584775"/>
          </a:xfrm>
          <a:prstGeom prst="rect">
            <a:avLst/>
          </a:prstGeom>
          <a:noFill/>
        </p:spPr>
        <p:txBody>
          <a:bodyPr wrap="square" rtlCol="0">
            <a:spAutoFit/>
          </a:bodyPr>
          <a:lstStyle/>
          <a:p>
            <a:r>
              <a:rPr lang="en-GB" sz="3200" dirty="0" smtClean="0"/>
              <a:t>Networking</a:t>
            </a:r>
            <a:endParaRPr lang="en-GB" sz="3200" dirty="0"/>
          </a:p>
        </p:txBody>
      </p:sp>
      <p:sp>
        <p:nvSpPr>
          <p:cNvPr id="7" name="TextBox 6"/>
          <p:cNvSpPr txBox="1"/>
          <p:nvPr/>
        </p:nvSpPr>
        <p:spPr>
          <a:xfrm>
            <a:off x="8032123" y="3926447"/>
            <a:ext cx="4340181" cy="584775"/>
          </a:xfrm>
          <a:prstGeom prst="rect">
            <a:avLst/>
          </a:prstGeom>
          <a:noFill/>
        </p:spPr>
        <p:txBody>
          <a:bodyPr wrap="square" rtlCol="0">
            <a:spAutoFit/>
          </a:bodyPr>
          <a:lstStyle/>
          <a:p>
            <a:r>
              <a:rPr lang="en-GB" sz="3200" dirty="0" smtClean="0"/>
              <a:t>Social skills</a:t>
            </a:r>
            <a:endParaRPr lang="en-GB" sz="3200" dirty="0"/>
          </a:p>
        </p:txBody>
      </p:sp>
      <p:sp>
        <p:nvSpPr>
          <p:cNvPr id="8" name="TextBox 7"/>
          <p:cNvSpPr txBox="1"/>
          <p:nvPr/>
        </p:nvSpPr>
        <p:spPr>
          <a:xfrm>
            <a:off x="961620" y="3345031"/>
            <a:ext cx="4340181" cy="584775"/>
          </a:xfrm>
          <a:prstGeom prst="rect">
            <a:avLst/>
          </a:prstGeom>
          <a:noFill/>
        </p:spPr>
        <p:txBody>
          <a:bodyPr wrap="square" rtlCol="0">
            <a:spAutoFit/>
          </a:bodyPr>
          <a:lstStyle/>
          <a:p>
            <a:r>
              <a:rPr lang="en-GB" sz="3200" dirty="0" smtClean="0"/>
              <a:t>Values </a:t>
            </a:r>
            <a:endParaRPr lang="en-GB" sz="3200" dirty="0"/>
          </a:p>
        </p:txBody>
      </p:sp>
      <p:sp>
        <p:nvSpPr>
          <p:cNvPr id="9" name="TextBox 8"/>
          <p:cNvSpPr txBox="1"/>
          <p:nvPr/>
        </p:nvSpPr>
        <p:spPr>
          <a:xfrm>
            <a:off x="957331" y="2205302"/>
            <a:ext cx="4340181" cy="584775"/>
          </a:xfrm>
          <a:prstGeom prst="rect">
            <a:avLst/>
          </a:prstGeom>
          <a:noFill/>
        </p:spPr>
        <p:txBody>
          <a:bodyPr wrap="square" rtlCol="0">
            <a:spAutoFit/>
          </a:bodyPr>
          <a:lstStyle/>
          <a:p>
            <a:r>
              <a:rPr lang="en-GB" sz="3200" dirty="0" smtClean="0"/>
              <a:t>Presentation skills</a:t>
            </a:r>
            <a:endParaRPr lang="en-GB" sz="3200" dirty="0"/>
          </a:p>
        </p:txBody>
      </p:sp>
      <p:sp>
        <p:nvSpPr>
          <p:cNvPr id="10" name="TextBox 9"/>
          <p:cNvSpPr txBox="1"/>
          <p:nvPr/>
        </p:nvSpPr>
        <p:spPr>
          <a:xfrm>
            <a:off x="4947634" y="4919081"/>
            <a:ext cx="4340181" cy="584775"/>
          </a:xfrm>
          <a:prstGeom prst="rect">
            <a:avLst/>
          </a:prstGeom>
          <a:noFill/>
        </p:spPr>
        <p:txBody>
          <a:bodyPr wrap="square" rtlCol="0">
            <a:spAutoFit/>
          </a:bodyPr>
          <a:lstStyle/>
          <a:p>
            <a:r>
              <a:rPr lang="en-GB" sz="3200" dirty="0" smtClean="0"/>
              <a:t>Increased confidence</a:t>
            </a:r>
            <a:endParaRPr lang="en-GB" sz="3200" dirty="0"/>
          </a:p>
        </p:txBody>
      </p:sp>
      <p:sp>
        <p:nvSpPr>
          <p:cNvPr id="11" name="TextBox 10"/>
          <p:cNvSpPr txBox="1"/>
          <p:nvPr/>
        </p:nvSpPr>
        <p:spPr>
          <a:xfrm>
            <a:off x="809223" y="5959481"/>
            <a:ext cx="4340181" cy="584775"/>
          </a:xfrm>
          <a:prstGeom prst="rect">
            <a:avLst/>
          </a:prstGeom>
          <a:noFill/>
        </p:spPr>
        <p:txBody>
          <a:bodyPr wrap="square" rtlCol="0">
            <a:spAutoFit/>
          </a:bodyPr>
          <a:lstStyle/>
          <a:p>
            <a:r>
              <a:rPr lang="en-GB" sz="3200" dirty="0" smtClean="0"/>
              <a:t>Pride in their school</a:t>
            </a:r>
            <a:endParaRPr lang="en-GB" sz="3200" dirty="0"/>
          </a:p>
        </p:txBody>
      </p:sp>
      <p:sp>
        <p:nvSpPr>
          <p:cNvPr id="12" name="TextBox 11"/>
          <p:cNvSpPr txBox="1"/>
          <p:nvPr/>
        </p:nvSpPr>
        <p:spPr>
          <a:xfrm>
            <a:off x="5149404" y="5688994"/>
            <a:ext cx="4340181" cy="584775"/>
          </a:xfrm>
          <a:prstGeom prst="rect">
            <a:avLst/>
          </a:prstGeom>
          <a:noFill/>
        </p:spPr>
        <p:txBody>
          <a:bodyPr wrap="square" rtlCol="0">
            <a:spAutoFit/>
          </a:bodyPr>
          <a:lstStyle/>
          <a:p>
            <a:r>
              <a:rPr lang="en-GB" sz="3200" dirty="0" smtClean="0"/>
              <a:t>Trust and respect</a:t>
            </a:r>
            <a:endParaRPr lang="en-GB" sz="3200" dirty="0"/>
          </a:p>
        </p:txBody>
      </p:sp>
      <p:sp>
        <p:nvSpPr>
          <p:cNvPr id="13" name="TextBox 12"/>
          <p:cNvSpPr txBox="1"/>
          <p:nvPr/>
        </p:nvSpPr>
        <p:spPr>
          <a:xfrm>
            <a:off x="3485880" y="749014"/>
            <a:ext cx="4340181" cy="584775"/>
          </a:xfrm>
          <a:prstGeom prst="rect">
            <a:avLst/>
          </a:prstGeom>
          <a:noFill/>
        </p:spPr>
        <p:txBody>
          <a:bodyPr wrap="square" rtlCol="0">
            <a:spAutoFit/>
          </a:bodyPr>
          <a:lstStyle/>
          <a:p>
            <a:r>
              <a:rPr lang="en-GB" sz="3200" dirty="0" smtClean="0"/>
              <a:t>Raised self-esteem</a:t>
            </a:r>
            <a:endParaRPr lang="en-GB" sz="3200" dirty="0"/>
          </a:p>
        </p:txBody>
      </p:sp>
      <p:sp>
        <p:nvSpPr>
          <p:cNvPr id="14" name="TextBox 13"/>
          <p:cNvSpPr txBox="1"/>
          <p:nvPr/>
        </p:nvSpPr>
        <p:spPr>
          <a:xfrm>
            <a:off x="221088" y="4570777"/>
            <a:ext cx="4340181" cy="1077218"/>
          </a:xfrm>
          <a:prstGeom prst="rect">
            <a:avLst/>
          </a:prstGeom>
          <a:noFill/>
        </p:spPr>
        <p:txBody>
          <a:bodyPr wrap="square" rtlCol="0">
            <a:spAutoFit/>
          </a:bodyPr>
          <a:lstStyle/>
          <a:p>
            <a:r>
              <a:rPr lang="en-GB" sz="3200" dirty="0" smtClean="0"/>
              <a:t>Ownership of their local community</a:t>
            </a:r>
            <a:endParaRPr lang="en-GB" sz="3200" dirty="0"/>
          </a:p>
        </p:txBody>
      </p:sp>
      <p:sp>
        <p:nvSpPr>
          <p:cNvPr id="15" name="TextBox 14"/>
          <p:cNvSpPr txBox="1"/>
          <p:nvPr/>
        </p:nvSpPr>
        <p:spPr>
          <a:xfrm>
            <a:off x="7796011" y="1800801"/>
            <a:ext cx="4340181" cy="1077218"/>
          </a:xfrm>
          <a:prstGeom prst="rect">
            <a:avLst/>
          </a:prstGeom>
          <a:noFill/>
        </p:spPr>
        <p:txBody>
          <a:bodyPr wrap="square" rtlCol="0">
            <a:spAutoFit/>
          </a:bodyPr>
          <a:lstStyle/>
          <a:p>
            <a:r>
              <a:rPr lang="en-GB" sz="3200" dirty="0" smtClean="0"/>
              <a:t>Feel like they can make a difference</a:t>
            </a:r>
            <a:endParaRPr lang="en-GB" sz="3200" dirty="0"/>
          </a:p>
        </p:txBody>
      </p:sp>
      <p:sp>
        <p:nvSpPr>
          <p:cNvPr id="16" name="TextBox 15"/>
          <p:cNvSpPr txBox="1"/>
          <p:nvPr/>
        </p:nvSpPr>
        <p:spPr>
          <a:xfrm>
            <a:off x="2811763" y="3878681"/>
            <a:ext cx="4340181" cy="584775"/>
          </a:xfrm>
          <a:prstGeom prst="rect">
            <a:avLst/>
          </a:prstGeom>
          <a:noFill/>
        </p:spPr>
        <p:txBody>
          <a:bodyPr wrap="square" rtlCol="0">
            <a:spAutoFit/>
          </a:bodyPr>
          <a:lstStyle/>
          <a:p>
            <a:r>
              <a:rPr lang="en-GB" sz="3200" dirty="0" smtClean="0"/>
              <a:t>Confidence to question</a:t>
            </a:r>
            <a:endParaRPr lang="en-GB" sz="3200" dirty="0"/>
          </a:p>
        </p:txBody>
      </p:sp>
      <p:sp>
        <p:nvSpPr>
          <p:cNvPr id="17" name="TextBox 16"/>
          <p:cNvSpPr txBox="1"/>
          <p:nvPr/>
        </p:nvSpPr>
        <p:spPr>
          <a:xfrm>
            <a:off x="7997903" y="4415806"/>
            <a:ext cx="4340181" cy="584775"/>
          </a:xfrm>
          <a:prstGeom prst="rect">
            <a:avLst/>
          </a:prstGeom>
          <a:noFill/>
        </p:spPr>
        <p:txBody>
          <a:bodyPr wrap="square" rtlCol="0">
            <a:spAutoFit/>
          </a:bodyPr>
          <a:lstStyle/>
          <a:p>
            <a:r>
              <a:rPr lang="en-GB" sz="3200" dirty="0" smtClean="0"/>
              <a:t>Positive attitudes</a:t>
            </a:r>
            <a:endParaRPr lang="en-GB" sz="3200" dirty="0"/>
          </a:p>
        </p:txBody>
      </p:sp>
      <p:sp>
        <p:nvSpPr>
          <p:cNvPr id="18" name="TextBox 17"/>
          <p:cNvSpPr txBox="1"/>
          <p:nvPr/>
        </p:nvSpPr>
        <p:spPr>
          <a:xfrm>
            <a:off x="8553719" y="5674013"/>
            <a:ext cx="4340181" cy="584775"/>
          </a:xfrm>
          <a:prstGeom prst="rect">
            <a:avLst/>
          </a:prstGeom>
          <a:noFill/>
        </p:spPr>
        <p:txBody>
          <a:bodyPr wrap="square" rtlCol="0">
            <a:spAutoFit/>
          </a:bodyPr>
          <a:lstStyle/>
          <a:p>
            <a:r>
              <a:rPr lang="en-GB" sz="3200" dirty="0" smtClean="0"/>
              <a:t>Informed choices</a:t>
            </a:r>
            <a:endParaRPr lang="en-GB" sz="3200" dirty="0"/>
          </a:p>
        </p:txBody>
      </p:sp>
    </p:spTree>
    <p:extLst>
      <p:ext uri="{BB962C8B-B14F-4D97-AF65-F5344CB8AC3E}">
        <p14:creationId xmlns:p14="http://schemas.microsoft.com/office/powerpoint/2010/main" val="1957364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7331" y="2205302"/>
            <a:ext cx="4340181" cy="584775"/>
          </a:xfrm>
          <a:prstGeom prst="rect">
            <a:avLst/>
          </a:prstGeom>
          <a:noFill/>
        </p:spPr>
        <p:txBody>
          <a:bodyPr wrap="square" rtlCol="0">
            <a:spAutoFit/>
          </a:bodyPr>
          <a:lstStyle/>
          <a:p>
            <a:r>
              <a:rPr lang="en-GB" sz="3200" dirty="0" smtClean="0"/>
              <a:t> </a:t>
            </a:r>
            <a:endParaRPr lang="en-GB" sz="3200" dirty="0"/>
          </a:p>
        </p:txBody>
      </p:sp>
      <p:sp>
        <p:nvSpPr>
          <p:cNvPr id="19" name="TextBox 18"/>
          <p:cNvSpPr txBox="1"/>
          <p:nvPr/>
        </p:nvSpPr>
        <p:spPr>
          <a:xfrm>
            <a:off x="579549" y="553792"/>
            <a:ext cx="11114468" cy="6401753"/>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Real opportunities are offered to pupils of all abilities across a range of ages and a contribution is made to their future economic well-being.</a:t>
            </a:r>
            <a:endParaRPr lang="en-GB" sz="2800" dirty="0"/>
          </a:p>
          <a:p>
            <a:pPr marL="285750" lvl="0" indent="-285750">
              <a:buFont typeface="Arial" panose="020B0604020202020204" pitchFamily="34" charset="0"/>
              <a:buChar char="•"/>
            </a:pPr>
            <a:r>
              <a:rPr lang="en-US" sz="2800" dirty="0"/>
              <a:t>Children readily take up the responsibilities to develop leadership skills through older pupils supporting and assisting younger learners in determining courses of action.</a:t>
            </a:r>
            <a:endParaRPr lang="en-GB" sz="2800" dirty="0"/>
          </a:p>
          <a:p>
            <a:pPr marL="285750" lvl="0" indent="-285750">
              <a:buFont typeface="Arial" panose="020B0604020202020204" pitchFamily="34" charset="0"/>
              <a:buChar char="•"/>
            </a:pPr>
            <a:r>
              <a:rPr lang="en-US" sz="2800" dirty="0"/>
              <a:t>Pupils achieve a broad range of knowledge, skills and values, due to the relationships forged with outside agencies.</a:t>
            </a:r>
            <a:endParaRPr lang="en-GB" sz="2800" dirty="0"/>
          </a:p>
          <a:p>
            <a:pPr marL="285750" lvl="0" indent="-285750">
              <a:buFont typeface="Arial" panose="020B0604020202020204" pitchFamily="34" charset="0"/>
              <a:buChar char="•"/>
            </a:pPr>
            <a:r>
              <a:rPr lang="en-US" sz="2800" dirty="0"/>
              <a:t>Children have a better sense of right and wrong and are able to apply these values to the wider world.</a:t>
            </a:r>
            <a:endParaRPr lang="en-GB" sz="2800" dirty="0"/>
          </a:p>
          <a:p>
            <a:pPr marL="285750" lvl="0" indent="-285750">
              <a:buFont typeface="Arial" panose="020B0604020202020204" pitchFamily="34" charset="0"/>
              <a:buChar char="•"/>
            </a:pPr>
            <a:r>
              <a:rPr lang="en-US" sz="2800" dirty="0"/>
              <a:t>Through developing presentation skills, children </a:t>
            </a:r>
            <a:r>
              <a:rPr lang="en-US" sz="2800" dirty="0" err="1"/>
              <a:t>verbalise</a:t>
            </a:r>
            <a:r>
              <a:rPr lang="en-US" sz="2800" dirty="0"/>
              <a:t> their thoughts and understanding with more confidence in a range of given opportunities, within and outside of the school environment.</a:t>
            </a:r>
            <a:endParaRPr lang="en-GB" sz="2800" dirty="0"/>
          </a:p>
          <a:p>
            <a:pPr marL="457200" lvl="0" indent="-457200">
              <a:buFont typeface="Arial" panose="020B0604020202020204" pitchFamily="34" charset="0"/>
              <a:buChar char="•"/>
            </a:pPr>
            <a:r>
              <a:rPr lang="en-US" sz="2800" dirty="0"/>
              <a:t>Pride in their group, inclusivity in activities, trust of and respect for fellow team members is fostered, equipping pupils with lifelong skills.</a:t>
            </a:r>
            <a:endParaRPr lang="en-GB" sz="2800" dirty="0"/>
          </a:p>
          <a:p>
            <a:endParaRPr lang="en-GB" dirty="0"/>
          </a:p>
        </p:txBody>
      </p:sp>
    </p:spTree>
    <p:extLst>
      <p:ext uri="{BB962C8B-B14F-4D97-AF65-F5344CB8AC3E}">
        <p14:creationId xmlns:p14="http://schemas.microsoft.com/office/powerpoint/2010/main" val="2830978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7331" y="2205302"/>
            <a:ext cx="4340181" cy="584775"/>
          </a:xfrm>
          <a:prstGeom prst="rect">
            <a:avLst/>
          </a:prstGeom>
          <a:noFill/>
        </p:spPr>
        <p:txBody>
          <a:bodyPr wrap="square" rtlCol="0">
            <a:spAutoFit/>
          </a:bodyPr>
          <a:lstStyle/>
          <a:p>
            <a:r>
              <a:rPr lang="en-GB" sz="3200" dirty="0" smtClean="0"/>
              <a:t> </a:t>
            </a:r>
            <a:endParaRPr lang="en-GB" sz="3200" dirty="0"/>
          </a:p>
        </p:txBody>
      </p:sp>
      <p:sp>
        <p:nvSpPr>
          <p:cNvPr id="19" name="TextBox 18"/>
          <p:cNvSpPr txBox="1"/>
          <p:nvPr/>
        </p:nvSpPr>
        <p:spPr>
          <a:xfrm>
            <a:off x="618185" y="540913"/>
            <a:ext cx="11114468" cy="6278642"/>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A culture of shared responsibility allows pupils to build self-esteem and an inner confidence.</a:t>
            </a:r>
            <a:endParaRPr lang="en-GB" sz="2400" dirty="0"/>
          </a:p>
          <a:p>
            <a:pPr marL="285750" lvl="0" indent="-285750">
              <a:buFont typeface="Arial" panose="020B0604020202020204" pitchFamily="34" charset="0"/>
              <a:buChar char="•"/>
            </a:pPr>
            <a:r>
              <a:rPr lang="en-US" sz="2400" dirty="0"/>
              <a:t>Children have a strong sense of supporting their school and the local community and display ownership of it by developing links, strengthening relationships and modelling the application of Christian values.</a:t>
            </a:r>
            <a:endParaRPr lang="en-GB" sz="2400" dirty="0"/>
          </a:p>
          <a:p>
            <a:pPr marL="285750" lvl="0" indent="-285750">
              <a:buFont typeface="Arial" panose="020B0604020202020204" pitchFamily="34" charset="0"/>
              <a:buChar char="•"/>
            </a:pPr>
            <a:r>
              <a:rPr lang="en-US" sz="2400" dirty="0"/>
              <a:t>Pupils gain a heightened awareness of the difference they can make through promotion of the Christian stewardship of the planet and support for charities, local and further afield, generating a sense of moral pride and a foundation for the diverse world outside of school.</a:t>
            </a:r>
            <a:endParaRPr lang="en-GB" sz="2400" dirty="0"/>
          </a:p>
          <a:p>
            <a:pPr marL="285750" lvl="0" indent="-285750">
              <a:buFont typeface="Arial" panose="020B0604020202020204" pitchFamily="34" charset="0"/>
              <a:buChar char="•"/>
            </a:pPr>
            <a:r>
              <a:rPr lang="en-US" sz="2400" dirty="0"/>
              <a:t>Children are confident to respectfully question the world around them and the integrity of information shared.</a:t>
            </a:r>
            <a:endParaRPr lang="en-GB" sz="2400" dirty="0"/>
          </a:p>
          <a:p>
            <a:pPr marL="285750" lvl="0" indent="-285750">
              <a:buFont typeface="Arial" panose="020B0604020202020204" pitchFamily="34" charset="0"/>
              <a:buChar char="•"/>
            </a:pPr>
            <a:r>
              <a:rPr lang="en-US" sz="2400" dirty="0"/>
              <a:t>Pupil voice has contributed much to curriculum enrichment, to rising standards regardless of starting points and to the awards the school has achieved</a:t>
            </a:r>
            <a:endParaRPr lang="en-GB" sz="2400" dirty="0"/>
          </a:p>
          <a:p>
            <a:pPr marL="285750" lvl="0" indent="-285750">
              <a:buFont typeface="Arial" panose="020B0604020202020204" pitchFamily="34" charset="0"/>
              <a:buChar char="•"/>
            </a:pPr>
            <a:r>
              <a:rPr lang="en-US" sz="2400" dirty="0"/>
              <a:t>Through nurturing the qualities to become resourceful, independent young adults who </a:t>
            </a:r>
            <a:r>
              <a:rPr lang="en-US" sz="2400" dirty="0" err="1"/>
              <a:t>recognise</a:t>
            </a:r>
            <a:r>
              <a:rPr lang="en-US" sz="2400" dirty="0"/>
              <a:t> their own worth and that of others, positive attitudes are encouraged and they are able to make more informed choices as members of society. </a:t>
            </a:r>
            <a:endParaRPr lang="en-GB" sz="2400" dirty="0"/>
          </a:p>
          <a:p>
            <a:endParaRPr lang="en-GB" dirty="0"/>
          </a:p>
        </p:txBody>
      </p:sp>
    </p:spTree>
    <p:extLst>
      <p:ext uri="{BB962C8B-B14F-4D97-AF65-F5344CB8AC3E}">
        <p14:creationId xmlns:p14="http://schemas.microsoft.com/office/powerpoint/2010/main" val="2659321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7331" y="2205302"/>
            <a:ext cx="4340181" cy="584775"/>
          </a:xfrm>
          <a:prstGeom prst="rect">
            <a:avLst/>
          </a:prstGeom>
          <a:noFill/>
        </p:spPr>
        <p:txBody>
          <a:bodyPr wrap="square" rtlCol="0">
            <a:spAutoFit/>
          </a:bodyPr>
          <a:lstStyle/>
          <a:p>
            <a:r>
              <a:rPr lang="en-GB" sz="3200" dirty="0" smtClean="0"/>
              <a:t> </a:t>
            </a:r>
            <a:endParaRPr lang="en-GB" sz="3200" dirty="0"/>
          </a:p>
        </p:txBody>
      </p:sp>
      <p:sp>
        <p:nvSpPr>
          <p:cNvPr id="19" name="TextBox 18"/>
          <p:cNvSpPr txBox="1"/>
          <p:nvPr/>
        </p:nvSpPr>
        <p:spPr>
          <a:xfrm>
            <a:off x="618185" y="540913"/>
            <a:ext cx="11114468" cy="5909310"/>
          </a:xfrm>
          <a:prstGeom prst="rect">
            <a:avLst/>
          </a:prstGeom>
          <a:noFill/>
        </p:spPr>
        <p:txBody>
          <a:bodyPr wrap="square" rtlCol="0">
            <a:spAutoFit/>
          </a:bodyPr>
          <a:lstStyle/>
          <a:p>
            <a:pPr lvl="0"/>
            <a:r>
              <a:rPr lang="en-US" sz="3600" dirty="0"/>
              <a:t>The views, concerns and successes of all children are given high priority and used to guide strategic direction, as </a:t>
            </a:r>
            <a:r>
              <a:rPr lang="en-US" sz="3600" dirty="0" smtClean="0"/>
              <a:t>pupil </a:t>
            </a:r>
            <a:r>
              <a:rPr lang="en-US" sz="3600" dirty="0"/>
              <a:t>voice provides the framework to communicate and embed our values across the school and wider community. Pupils build a deeper understanding of the impact each value holds, allowing them to be transferred into useful and meaningful lifestyle choices and demonstrating that the inclusive Christian values and moral purpose is a reality and actually lived out through actions.</a:t>
            </a:r>
            <a:endParaRPr lang="en-GB" sz="3600" dirty="0"/>
          </a:p>
          <a:p>
            <a:r>
              <a:rPr lang="en-GB" sz="3600" dirty="0"/>
              <a:t> </a:t>
            </a:r>
          </a:p>
          <a:p>
            <a:endParaRPr lang="en-GB" dirty="0"/>
          </a:p>
        </p:txBody>
      </p:sp>
    </p:spTree>
    <p:extLst>
      <p:ext uri="{BB962C8B-B14F-4D97-AF65-F5344CB8AC3E}">
        <p14:creationId xmlns:p14="http://schemas.microsoft.com/office/powerpoint/2010/main" val="153103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descr="Cork"/>
          <p:cNvSpPr txBox="1">
            <a:spLocks noChangeArrowheads="1"/>
          </p:cNvSpPr>
          <p:nvPr/>
        </p:nvSpPr>
        <p:spPr bwMode="auto">
          <a:xfrm>
            <a:off x="999705" y="5539505"/>
            <a:ext cx="2519362"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Courage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4" descr="Cork"/>
          <p:cNvSpPr txBox="1">
            <a:spLocks noChangeArrowheads="1"/>
          </p:cNvSpPr>
          <p:nvPr/>
        </p:nvSpPr>
        <p:spPr bwMode="auto">
          <a:xfrm>
            <a:off x="3623842" y="5539505"/>
            <a:ext cx="2519363"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smtClean="0">
                <a:ln>
                  <a:noFill/>
                </a:ln>
                <a:solidFill>
                  <a:srgbClr val="000000"/>
                </a:solidFill>
                <a:effectLst/>
                <a:latin typeface="Berlin Sans FB" panose="020E0602020502020306" pitchFamily="34" charset="0"/>
              </a:rPr>
              <a:t>Friendship</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 Box 5" descr="Cork"/>
          <p:cNvSpPr txBox="1">
            <a:spLocks noChangeArrowheads="1"/>
          </p:cNvSpPr>
          <p:nvPr/>
        </p:nvSpPr>
        <p:spPr bwMode="auto">
          <a:xfrm>
            <a:off x="6227342" y="5539505"/>
            <a:ext cx="2292350"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Endurance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 Box 7" descr="Cork"/>
          <p:cNvSpPr txBox="1">
            <a:spLocks noChangeArrowheads="1"/>
          </p:cNvSpPr>
          <p:nvPr/>
        </p:nvSpPr>
        <p:spPr bwMode="auto">
          <a:xfrm>
            <a:off x="8603829" y="5539505"/>
            <a:ext cx="2519362"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Wisdom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Text Box 2" descr="Cork"/>
          <p:cNvSpPr txBox="1">
            <a:spLocks noChangeArrowheads="1"/>
          </p:cNvSpPr>
          <p:nvPr/>
        </p:nvSpPr>
        <p:spPr bwMode="auto">
          <a:xfrm>
            <a:off x="2351371" y="4521534"/>
            <a:ext cx="2200275"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Trust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8" descr="Cork"/>
          <p:cNvSpPr txBox="1">
            <a:spLocks noChangeArrowheads="1"/>
          </p:cNvSpPr>
          <p:nvPr/>
        </p:nvSpPr>
        <p:spPr bwMode="auto">
          <a:xfrm>
            <a:off x="4648662" y="4521534"/>
            <a:ext cx="2519363"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Thankfulness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9" descr="Cork"/>
          <p:cNvSpPr txBox="1">
            <a:spLocks noChangeArrowheads="1"/>
          </p:cNvSpPr>
          <p:nvPr/>
        </p:nvSpPr>
        <p:spPr bwMode="auto">
          <a:xfrm>
            <a:off x="7252162" y="4521534"/>
            <a:ext cx="2519363"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Forgiveness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Text Box 10" descr="Cork"/>
          <p:cNvSpPr txBox="1">
            <a:spLocks noChangeArrowheads="1"/>
          </p:cNvSpPr>
          <p:nvPr/>
        </p:nvSpPr>
        <p:spPr bwMode="auto">
          <a:xfrm>
            <a:off x="3552830" y="3510597"/>
            <a:ext cx="2428875" cy="9001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Service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Text Box 11" descr="Cork"/>
          <p:cNvSpPr txBox="1">
            <a:spLocks noChangeArrowheads="1"/>
          </p:cNvSpPr>
          <p:nvPr/>
        </p:nvSpPr>
        <p:spPr bwMode="auto">
          <a:xfrm>
            <a:off x="6050705" y="3510597"/>
            <a:ext cx="2519362" cy="9001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Justice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Text Box 12" descr="Cork"/>
          <p:cNvSpPr txBox="1">
            <a:spLocks noChangeArrowheads="1"/>
          </p:cNvSpPr>
          <p:nvPr/>
        </p:nvSpPr>
        <p:spPr bwMode="auto">
          <a:xfrm>
            <a:off x="4801767" y="2531482"/>
            <a:ext cx="2519363" cy="9001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smtClean="0">
                <a:ln>
                  <a:noFill/>
                </a:ln>
                <a:solidFill>
                  <a:srgbClr val="000000"/>
                </a:solidFill>
                <a:effectLst/>
                <a:latin typeface="Berlin Sans FB" panose="020E0602020502020306" pitchFamily="34" charset="0"/>
              </a:rPr>
              <a:t>Peace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7" name="Group 16"/>
          <p:cNvGrpSpPr/>
          <p:nvPr/>
        </p:nvGrpSpPr>
        <p:grpSpPr>
          <a:xfrm>
            <a:off x="244698" y="72538"/>
            <a:ext cx="11706895" cy="2180460"/>
            <a:chOff x="244698" y="72538"/>
            <a:chExt cx="11706895" cy="2180460"/>
          </a:xfrm>
        </p:grpSpPr>
        <p:pic>
          <p:nvPicPr>
            <p:cNvPr id="1040" name="Picture 16" descr="End of term Teddy in the ai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409" b="5653"/>
            <a:stretch/>
          </p:blipFill>
          <p:spPr bwMode="auto">
            <a:xfrm>
              <a:off x="244698" y="72538"/>
              <a:ext cx="11706895" cy="21804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WordArt 15"/>
            <p:cNvSpPr>
              <a:spLocks noChangeArrowheads="1" noChangeShapeType="1" noTextEdit="1"/>
            </p:cNvSpPr>
            <p:nvPr/>
          </p:nvSpPr>
          <p:spPr bwMode="auto">
            <a:xfrm>
              <a:off x="2382075" y="1140278"/>
              <a:ext cx="8832882" cy="892865"/>
            </a:xfrm>
            <a:prstGeom prst="rect">
              <a:avLst/>
            </a:prstGeom>
          </p:spPr>
          <p:txBody>
            <a:bodyPr wrap="none" fromWordArt="1">
              <a:prstTxWarp prst="textPlain">
                <a:avLst>
                  <a:gd name="adj" fmla="val 50000"/>
                </a:avLst>
              </a:prstTxWarp>
            </a:bodyPr>
            <a:lstStyle/>
            <a:p>
              <a:pPr algn="ctr" rtl="0">
                <a:buNone/>
              </a:pPr>
              <a:r>
                <a:rPr lang="en-GB" sz="3600" b="1" kern="10" spc="0" dirty="0" smtClean="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Our </a:t>
              </a:r>
              <a:r>
                <a:rPr lang="en-GB" sz="3600" b="1" kern="10" spc="0" dirty="0" smtClean="0">
                  <a:ln w="127">
                    <a:solidFill>
                      <a:srgbClr val="C00000"/>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school</a:t>
              </a:r>
              <a:r>
                <a:rPr lang="en-GB" sz="3600" b="1" kern="10" spc="0" dirty="0" smtClean="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 values</a:t>
              </a:r>
              <a:endParaRPr lang="en-GB" sz="3600" b="1" kern="10" spc="0" dirty="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endParaRPr>
            </a:p>
          </p:txBody>
        </p:sp>
        <p:pic>
          <p:nvPicPr>
            <p:cNvPr id="1041" name="Picture 17" descr="school logo"/>
            <p:cNvPicPr>
              <a:picLocks noChangeAspect="1" noChangeArrowheads="1"/>
            </p:cNvPicPr>
            <p:nvPr/>
          </p:nvPicPr>
          <p:blipFill>
            <a:blip r:embed="rId4">
              <a:extLst>
                <a:ext uri="{28A0092B-C50C-407E-A947-70E740481C1C}">
                  <a14:useLocalDpi xmlns:a14="http://schemas.microsoft.com/office/drawing/2010/main" val="0"/>
                </a:ext>
              </a:extLst>
            </a:blip>
            <a:srcRect l="39734" t="39899" r="46954" b="45006"/>
            <a:stretch>
              <a:fillRect/>
            </a:stretch>
          </p:blipFill>
          <p:spPr bwMode="auto">
            <a:xfrm>
              <a:off x="433031" y="249217"/>
              <a:ext cx="1135134" cy="18221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248618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3"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descr="Cork"/>
          <p:cNvSpPr txBox="1">
            <a:spLocks noChangeArrowheads="1"/>
          </p:cNvSpPr>
          <p:nvPr/>
        </p:nvSpPr>
        <p:spPr bwMode="auto">
          <a:xfrm>
            <a:off x="894687" y="5624754"/>
            <a:ext cx="2519362"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ECO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4" descr="Cork"/>
          <p:cNvSpPr txBox="1">
            <a:spLocks noChangeArrowheads="1"/>
          </p:cNvSpPr>
          <p:nvPr/>
        </p:nvSpPr>
        <p:spPr bwMode="auto">
          <a:xfrm>
            <a:off x="3518824" y="5624754"/>
            <a:ext cx="2519363"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smtClean="0">
                <a:ln>
                  <a:noFill/>
                </a:ln>
                <a:solidFill>
                  <a:srgbClr val="000000"/>
                </a:solidFill>
                <a:effectLst/>
                <a:latin typeface="Berlin Sans FB" panose="020E0602020502020306" pitchFamily="34" charset="0"/>
              </a:rPr>
              <a:t>Fairtrade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 Box 5" descr="Cork"/>
          <p:cNvSpPr txBox="1">
            <a:spLocks noChangeArrowheads="1"/>
          </p:cNvSpPr>
          <p:nvPr/>
        </p:nvSpPr>
        <p:spPr bwMode="auto">
          <a:xfrm>
            <a:off x="6122324" y="5624754"/>
            <a:ext cx="2292350"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800" dirty="0" smtClean="0">
                <a:solidFill>
                  <a:srgbClr val="000000"/>
                </a:solidFill>
                <a:latin typeface="Berlin Sans FB" panose="020E0602020502020306" pitchFamily="34" charset="0"/>
              </a:rPr>
              <a:t>Anti-Bullying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000000"/>
                </a:solidFill>
                <a:effectLst/>
                <a:latin typeface="Berlin Sans FB" panose="020E0602020502020306" pitchFamily="34" charset="0"/>
              </a:rPr>
              <a:t>Interest Group</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8" name="Text Box 7" descr="Cork"/>
          <p:cNvSpPr txBox="1">
            <a:spLocks noChangeArrowheads="1"/>
          </p:cNvSpPr>
          <p:nvPr/>
        </p:nvSpPr>
        <p:spPr bwMode="auto">
          <a:xfrm>
            <a:off x="8498811" y="5624754"/>
            <a:ext cx="2519362"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JRSO/JPACT</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3" name="Text Box 2" descr="Cork"/>
          <p:cNvSpPr txBox="1">
            <a:spLocks noChangeArrowheads="1"/>
          </p:cNvSpPr>
          <p:nvPr/>
        </p:nvSpPr>
        <p:spPr bwMode="auto">
          <a:xfrm>
            <a:off x="2246353" y="4611690"/>
            <a:ext cx="2200275"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4800" dirty="0" smtClean="0">
                <a:solidFill>
                  <a:srgbClr val="000000"/>
                </a:solidFill>
                <a:latin typeface="Berlin Sans FB" panose="020E0602020502020306" pitchFamily="34" charset="0"/>
              </a:rPr>
              <a:t>Right2B</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8" descr="Cork"/>
          <p:cNvSpPr txBox="1">
            <a:spLocks noChangeArrowheads="1"/>
          </p:cNvSpPr>
          <p:nvPr/>
        </p:nvSpPr>
        <p:spPr bwMode="auto">
          <a:xfrm>
            <a:off x="4543644" y="4611690"/>
            <a:ext cx="2519363"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3600" dirty="0" smtClean="0">
                <a:solidFill>
                  <a:srgbClr val="000000"/>
                </a:solidFill>
                <a:latin typeface="Berlin Sans FB" panose="020E0602020502020306" pitchFamily="34" charset="0"/>
              </a:rPr>
              <a:t>E-Safety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9" descr="Cork"/>
          <p:cNvSpPr txBox="1">
            <a:spLocks noChangeArrowheads="1"/>
          </p:cNvSpPr>
          <p:nvPr/>
        </p:nvSpPr>
        <p:spPr bwMode="auto">
          <a:xfrm>
            <a:off x="7147144" y="4611690"/>
            <a:ext cx="2519363" cy="900112"/>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dirty="0" smtClean="0">
                <a:solidFill>
                  <a:srgbClr val="000000"/>
                </a:solidFill>
                <a:latin typeface="Berlin Sans FB" panose="020E0602020502020306" pitchFamily="34" charset="0"/>
              </a:rPr>
              <a:t>Chaplaincy &amp; Charities Team</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11" name="Text Box 10" descr="Cork"/>
          <p:cNvSpPr txBox="1">
            <a:spLocks noChangeArrowheads="1"/>
          </p:cNvSpPr>
          <p:nvPr/>
        </p:nvSpPr>
        <p:spPr bwMode="auto">
          <a:xfrm>
            <a:off x="3447812" y="3603189"/>
            <a:ext cx="2428875" cy="9001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800" dirty="0" smtClean="0">
                <a:solidFill>
                  <a:srgbClr val="000000"/>
                </a:solidFill>
                <a:latin typeface="Berlin Sans FB" panose="020E0602020502020306" pitchFamily="34" charset="0"/>
              </a:rPr>
              <a:t>Young Church Leaders</a:t>
            </a: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12" name="Text Box 11" descr="Cork"/>
          <p:cNvSpPr txBox="1">
            <a:spLocks noChangeArrowheads="1"/>
          </p:cNvSpPr>
          <p:nvPr/>
        </p:nvSpPr>
        <p:spPr bwMode="auto">
          <a:xfrm>
            <a:off x="5945687" y="3603189"/>
            <a:ext cx="2519362" cy="9001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Arial" panose="020B0604020202020204" pitchFamily="34" charset="0"/>
              </a:rPr>
              <a:t>Wheelie 360 Crew</a:t>
            </a:r>
          </a:p>
        </p:txBody>
      </p:sp>
      <p:grpSp>
        <p:nvGrpSpPr>
          <p:cNvPr id="17" name="Group 16"/>
          <p:cNvGrpSpPr/>
          <p:nvPr/>
        </p:nvGrpSpPr>
        <p:grpSpPr>
          <a:xfrm>
            <a:off x="244698" y="72538"/>
            <a:ext cx="11706895" cy="2180460"/>
            <a:chOff x="244698" y="72538"/>
            <a:chExt cx="11706895" cy="2180460"/>
          </a:xfrm>
        </p:grpSpPr>
        <p:pic>
          <p:nvPicPr>
            <p:cNvPr id="1040" name="Picture 16" descr="End of term Teddy in the ai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409" b="5653"/>
            <a:stretch/>
          </p:blipFill>
          <p:spPr bwMode="auto">
            <a:xfrm>
              <a:off x="244698" y="72538"/>
              <a:ext cx="11706895" cy="21804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WordArt 15"/>
            <p:cNvSpPr>
              <a:spLocks noChangeArrowheads="1" noChangeShapeType="1" noTextEdit="1"/>
            </p:cNvSpPr>
            <p:nvPr/>
          </p:nvSpPr>
          <p:spPr bwMode="auto">
            <a:xfrm>
              <a:off x="2382075" y="1140278"/>
              <a:ext cx="8832882" cy="892865"/>
            </a:xfrm>
            <a:prstGeom prst="rect">
              <a:avLst/>
            </a:prstGeom>
          </p:spPr>
          <p:txBody>
            <a:bodyPr wrap="none" fromWordArt="1">
              <a:prstTxWarp prst="textPlain">
                <a:avLst>
                  <a:gd name="adj" fmla="val 50000"/>
                </a:avLst>
              </a:prstTxWarp>
            </a:bodyPr>
            <a:lstStyle/>
            <a:p>
              <a:pPr algn="ctr" rtl="0">
                <a:buNone/>
              </a:pPr>
              <a:r>
                <a:rPr lang="en-GB" sz="3600" b="1" kern="10" dirty="0" smtClean="0">
                  <a:ln w="19050">
                    <a:solidFill>
                      <a:srgbClr val="C00000"/>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Pupil</a:t>
              </a:r>
              <a:r>
                <a:rPr lang="en-GB" sz="3600" b="1" kern="10" dirty="0" smtClean="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 Voice Groups</a:t>
              </a:r>
              <a:endParaRPr lang="en-GB" sz="3600" b="1" kern="10" spc="0" dirty="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endParaRPr>
            </a:p>
          </p:txBody>
        </p:sp>
        <p:pic>
          <p:nvPicPr>
            <p:cNvPr id="1041" name="Picture 17" descr="school logo"/>
            <p:cNvPicPr>
              <a:picLocks noChangeAspect="1" noChangeArrowheads="1"/>
            </p:cNvPicPr>
            <p:nvPr/>
          </p:nvPicPr>
          <p:blipFill>
            <a:blip r:embed="rId4">
              <a:extLst>
                <a:ext uri="{28A0092B-C50C-407E-A947-70E740481C1C}">
                  <a14:useLocalDpi xmlns:a14="http://schemas.microsoft.com/office/drawing/2010/main" val="0"/>
                </a:ext>
              </a:extLst>
            </a:blip>
            <a:srcRect l="39734" t="39899" r="46954" b="45006"/>
            <a:stretch>
              <a:fillRect/>
            </a:stretch>
          </p:blipFill>
          <p:spPr bwMode="auto">
            <a:xfrm>
              <a:off x="433031" y="249217"/>
              <a:ext cx="1135134" cy="18221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19" name="Text Box 11" descr="Cork"/>
          <p:cNvSpPr txBox="1">
            <a:spLocks noChangeArrowheads="1"/>
          </p:cNvSpPr>
          <p:nvPr/>
        </p:nvSpPr>
        <p:spPr bwMode="auto">
          <a:xfrm>
            <a:off x="4543644" y="2650951"/>
            <a:ext cx="2519362" cy="900113"/>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rPr>
              <a:t>Junior Management Team</a:t>
            </a:r>
          </a:p>
        </p:txBody>
      </p:sp>
    </p:spTree>
    <p:extLst>
      <p:ext uri="{BB962C8B-B14F-4D97-AF65-F5344CB8AC3E}">
        <p14:creationId xmlns:p14="http://schemas.microsoft.com/office/powerpoint/2010/main" val="298843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3" grpId="0" animBg="1"/>
      <p:bldP spid="9" grpId="0" animBg="1"/>
      <p:bldP spid="10" grpId="0" animBg="1"/>
      <p:bldP spid="11" grpId="0" animBg="1"/>
      <p:bldP spid="12"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119" y="2270282"/>
            <a:ext cx="3895856" cy="29098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80453" y="2988079"/>
            <a:ext cx="3767067" cy="28136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33394">
            <a:off x="5949137" y="3434673"/>
            <a:ext cx="3686351" cy="2606086"/>
          </a:xfrm>
          <a:prstGeom prst="rect">
            <a:avLst/>
          </a:prstGeom>
          <a:ln>
            <a:solidFill>
              <a:schemeClr val="tx1"/>
            </a:solidFill>
          </a:ln>
        </p:spPr>
      </p:pic>
      <p:sp>
        <p:nvSpPr>
          <p:cNvPr id="6" name="WordArt 15"/>
          <p:cNvSpPr>
            <a:spLocks noChangeArrowheads="1" noChangeShapeType="1" noTextEdit="1"/>
          </p:cNvSpPr>
          <p:nvPr/>
        </p:nvSpPr>
        <p:spPr bwMode="auto">
          <a:xfrm>
            <a:off x="1763889" y="327662"/>
            <a:ext cx="8832882" cy="892865"/>
          </a:xfrm>
          <a:prstGeom prst="rect">
            <a:avLst/>
          </a:prstGeom>
        </p:spPr>
        <p:txBody>
          <a:bodyPr wrap="none" fromWordArt="1">
            <a:prstTxWarp prst="textPlain">
              <a:avLst>
                <a:gd name="adj" fmla="val 50000"/>
              </a:avLst>
            </a:prstTxWarp>
          </a:bodyPr>
          <a:lstStyle/>
          <a:p>
            <a:pPr algn="ctr" rtl="0">
              <a:buNone/>
            </a:pPr>
            <a:r>
              <a:rPr lang="en-GB" sz="3600" b="1" kern="10" dirty="0" smtClean="0">
                <a:ln w="19050">
                  <a:solidFill>
                    <a:srgbClr val="C00000"/>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Pupil</a:t>
            </a:r>
            <a:r>
              <a:rPr lang="en-GB" sz="3600" b="1" kern="10" dirty="0" smtClean="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rPr>
              <a:t> Voice Groups</a:t>
            </a:r>
            <a:endParaRPr lang="en-GB" sz="3600" b="1" kern="10" spc="0" dirty="0">
              <a:ln w="127">
                <a:solidFill>
                  <a:srgbClr val="C0504D"/>
                </a:solidFill>
                <a:round/>
                <a:headEnd/>
                <a:tailEnd/>
              </a:ln>
              <a:gradFill rotWithShape="0">
                <a:gsLst>
                  <a:gs pos="0">
                    <a:srgbClr val="C00000"/>
                  </a:gs>
                  <a:gs pos="100000">
                    <a:srgbClr val="C00000">
                      <a:gamma/>
                      <a:tint val="20000"/>
                      <a:invGamma/>
                    </a:srgbClr>
                  </a:gs>
                </a:gsLst>
                <a:lin ang="5400000" scaled="1"/>
              </a:gradFill>
              <a:effectLst>
                <a:outerShdw dist="29783" dir="3885598" algn="ctr" rotWithShape="0">
                  <a:srgbClr val="000000">
                    <a:alpha val="50000"/>
                  </a:srgbClr>
                </a:outerShdw>
              </a:effectLst>
              <a:latin typeface="Arial Black" panose="020B0A040201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8450" y="1349502"/>
            <a:ext cx="2608747" cy="3690115"/>
          </a:xfrm>
          <a:prstGeom prst="rect">
            <a:avLst/>
          </a:prstGeom>
          <a:ln w="9525">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4489">
            <a:off x="3926107" y="2377647"/>
            <a:ext cx="2643856" cy="3739776"/>
          </a:xfrm>
          <a:prstGeom prst="rect">
            <a:avLst/>
          </a:prstGeom>
          <a:ln w="9525">
            <a:solidFill>
              <a:schemeClr val="tx1"/>
            </a:solidFill>
          </a:ln>
        </p:spPr>
      </p:pic>
    </p:spTree>
    <p:extLst>
      <p:ext uri="{BB962C8B-B14F-4D97-AF65-F5344CB8AC3E}">
        <p14:creationId xmlns:p14="http://schemas.microsoft.com/office/powerpoint/2010/main" val="218579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67428">
            <a:off x="7252782" y="2511377"/>
            <a:ext cx="2222382" cy="314359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4" y="141668"/>
            <a:ext cx="4782355" cy="358676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965" y="3052999"/>
            <a:ext cx="2621627" cy="37083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79216">
            <a:off x="597525" y="3322749"/>
            <a:ext cx="2491257" cy="332167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1925" t="21221" r="11305" b="54366"/>
          <a:stretch/>
        </p:blipFill>
        <p:spPr>
          <a:xfrm>
            <a:off x="7353836" y="528034"/>
            <a:ext cx="3721996" cy="167425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4834" y="2743369"/>
            <a:ext cx="2877320" cy="407001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8802" y="929795"/>
            <a:ext cx="1397584" cy="1976906"/>
          </a:xfrm>
          <a:prstGeom prst="rect">
            <a:avLst/>
          </a:prstGeom>
        </p:spPr>
      </p:pic>
      <p:pic>
        <p:nvPicPr>
          <p:cNvPr id="6146" name="Picture 2" descr="IMG_9473"/>
          <p:cNvPicPr>
            <a:picLocks noChangeAspect="1" noChangeArrowheads="1"/>
          </p:cNvPicPr>
          <p:nvPr/>
        </p:nvPicPr>
        <p:blipFill>
          <a:blip r:embed="rId9" cstate="print">
            <a:extLst>
              <a:ext uri="{28A0092B-C50C-407E-A947-70E740481C1C}">
                <a14:useLocalDpi xmlns:a14="http://schemas.microsoft.com/office/drawing/2010/main" val="0"/>
              </a:ext>
            </a:extLst>
          </a:blip>
          <a:srcRect l="17918" r="28697"/>
          <a:stretch>
            <a:fillRect/>
          </a:stretch>
        </p:blipFill>
        <p:spPr bwMode="auto">
          <a:xfrm>
            <a:off x="5706193" y="2322288"/>
            <a:ext cx="1746926" cy="21815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3" descr="Cork"/>
          <p:cNvSpPr txBox="1">
            <a:spLocks noChangeArrowheads="1"/>
          </p:cNvSpPr>
          <p:nvPr/>
        </p:nvSpPr>
        <p:spPr bwMode="auto">
          <a:xfrm>
            <a:off x="5000911" y="77978"/>
            <a:ext cx="2519362" cy="900112"/>
          </a:xfrm>
          <a:prstGeom prst="rect">
            <a:avLst/>
          </a:prstGeom>
          <a:blipFill dpi="0" rotWithShape="0">
            <a:blip r:embed="rId10"/>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ECO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Text Box 8" descr="Cork"/>
          <p:cNvSpPr txBox="1">
            <a:spLocks noChangeArrowheads="1"/>
          </p:cNvSpPr>
          <p:nvPr/>
        </p:nvSpPr>
        <p:spPr bwMode="auto">
          <a:xfrm>
            <a:off x="6443853" y="5665815"/>
            <a:ext cx="2519363" cy="900112"/>
          </a:xfrm>
          <a:prstGeom prst="rect">
            <a:avLst/>
          </a:prstGeom>
          <a:blipFill dpi="0" rotWithShape="0">
            <a:blip r:embed="rId10"/>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smtClean="0">
                <a:ln>
                  <a:noFill/>
                </a:ln>
                <a:solidFill>
                  <a:srgbClr val="000000"/>
                </a:solidFill>
                <a:effectLst/>
                <a:latin typeface="Berlin Sans FB" panose="020E0602020502020306" pitchFamily="34" charset="0"/>
              </a:rPr>
              <a:t>Thankfulness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42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leafy-254x2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2435695" cy="24356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9" name="Picture 9" descr="54dabe12241823"/>
          <p:cNvPicPr>
            <a:picLocks noChangeAspect="1" noChangeArrowheads="1"/>
          </p:cNvPicPr>
          <p:nvPr/>
        </p:nvPicPr>
        <p:blipFill>
          <a:blip r:embed="rId3">
            <a:extLst>
              <a:ext uri="{28A0092B-C50C-407E-A947-70E740481C1C}">
                <a14:useLocalDpi xmlns:a14="http://schemas.microsoft.com/office/drawing/2010/main" val="0"/>
              </a:ext>
            </a:extLst>
          </a:blip>
          <a:srcRect l="28072" t="38081" r="60222" b="44502"/>
          <a:stretch>
            <a:fillRect/>
          </a:stretch>
        </p:blipFill>
        <p:spPr bwMode="auto">
          <a:xfrm>
            <a:off x="9712" y="4314439"/>
            <a:ext cx="2398636" cy="25275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624" t="7323" r="21501" b="27700"/>
          <a:stretch/>
        </p:blipFill>
        <p:spPr>
          <a:xfrm>
            <a:off x="2125011" y="4456610"/>
            <a:ext cx="2756079" cy="21144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35202" y="4005016"/>
            <a:ext cx="2421585" cy="1816189"/>
          </a:xfrm>
          <a:prstGeom prst="rect">
            <a:avLst/>
          </a:prstGeom>
        </p:spPr>
      </p:pic>
      <p:pic>
        <p:nvPicPr>
          <p:cNvPr id="13" name="Picture 2" descr="IMG_9473"/>
          <p:cNvPicPr>
            <a:picLocks noChangeAspect="1" noChangeArrowheads="1"/>
          </p:cNvPicPr>
          <p:nvPr/>
        </p:nvPicPr>
        <p:blipFill>
          <a:blip r:embed="rId6" cstate="print">
            <a:extLst>
              <a:ext uri="{28A0092B-C50C-407E-A947-70E740481C1C}">
                <a14:useLocalDpi xmlns:a14="http://schemas.microsoft.com/office/drawing/2010/main" val="0"/>
              </a:ext>
            </a:extLst>
          </a:blip>
          <a:srcRect l="17918" r="28697"/>
          <a:stretch>
            <a:fillRect/>
          </a:stretch>
        </p:blipFill>
        <p:spPr bwMode="auto">
          <a:xfrm>
            <a:off x="5442648" y="4423038"/>
            <a:ext cx="1746926" cy="21815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13" descr="IMG_9534"/>
          <p:cNvPicPr>
            <a:picLocks noGrp="1" noChangeAspect="1"/>
          </p:cNvPicPr>
          <p:nvPr isPhoto="1"/>
        </p:nvPicPr>
        <p:blipFill rotWithShape="1">
          <a:blip r:embed="rId7" cstate="print">
            <a:lum/>
            <a:extLst>
              <a:ext uri="{28A0092B-C50C-407E-A947-70E740481C1C}">
                <a14:useLocalDpi xmlns:a14="http://schemas.microsoft.com/office/drawing/2010/main" val="0"/>
              </a:ext>
            </a:extLst>
          </a:blip>
          <a:srcRect l="20538" t="23286" r="24126"/>
          <a:stretch/>
        </p:blipFill>
        <p:spPr>
          <a:xfrm>
            <a:off x="8525198" y="201888"/>
            <a:ext cx="3386415" cy="3129753"/>
          </a:xfrm>
          <a:prstGeom prst="rect">
            <a:avLst/>
          </a:prstGeom>
          <a:noFill/>
          <a:ln>
            <a:noFill/>
          </a:ln>
        </p:spPr>
      </p:pic>
      <p:pic>
        <p:nvPicPr>
          <p:cNvPr id="5130" name="Picture 10" descr="Wheel-254x25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6111" y="330947"/>
            <a:ext cx="2419350" cy="2419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2" descr="Smith-254x25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4745" y="3206839"/>
            <a:ext cx="2787996" cy="27879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7169" y="191512"/>
            <a:ext cx="3002483" cy="224259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5521" y="1642087"/>
            <a:ext cx="1793631" cy="2401390"/>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42784" y="4378511"/>
            <a:ext cx="2910625" cy="2182969"/>
          </a:xfrm>
          <a:prstGeom prst="rect">
            <a:avLst/>
          </a:prstGeom>
        </p:spPr>
      </p:pic>
    </p:spTree>
    <p:extLst>
      <p:ext uri="{BB962C8B-B14F-4D97-AF65-F5344CB8AC3E}">
        <p14:creationId xmlns:p14="http://schemas.microsoft.com/office/powerpoint/2010/main" val="147351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wipe(down)">
                                      <p:cBhvr>
                                        <p:cTn id="7" dur="500"/>
                                        <p:tgtEl>
                                          <p:spTgt spid="51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9"/>
                                        </p:tgtEl>
                                        <p:attrNameLst>
                                          <p:attrName>style.visibility</p:attrName>
                                        </p:attrNameLst>
                                      </p:cBhvr>
                                      <p:to>
                                        <p:strVal val="visible"/>
                                      </p:to>
                                    </p:set>
                                    <p:animEffect transition="in" filter="wipe(down)">
                                      <p:cBhvr>
                                        <p:cTn id="12" dur="500"/>
                                        <p:tgtEl>
                                          <p:spTgt spid="51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30"/>
                                        </p:tgtEl>
                                        <p:attrNameLst>
                                          <p:attrName>style.visibility</p:attrName>
                                        </p:attrNameLst>
                                      </p:cBhvr>
                                      <p:to>
                                        <p:strVal val="visible"/>
                                      </p:to>
                                    </p:set>
                                    <p:animEffect transition="in" filter="wipe(down)">
                                      <p:cBhvr>
                                        <p:cTn id="17" dur="500"/>
                                        <p:tgtEl>
                                          <p:spTgt spid="51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0090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5562806">
            <a:off x="379793" y="1123789"/>
            <a:ext cx="2499312" cy="1874484"/>
          </a:xfrm>
          <a:prstGeom prst="rect">
            <a:avLst/>
          </a:prstGeom>
          <a:noFill/>
          <a:ln>
            <a:noFill/>
          </a:ln>
        </p:spPr>
      </p:pic>
      <p:pic>
        <p:nvPicPr>
          <p:cNvPr id="2" name="Picture 1" descr="IMG_9534"/>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20538" t="23286" r="24126"/>
          <a:stretch/>
        </p:blipFill>
        <p:spPr>
          <a:xfrm>
            <a:off x="334851" y="2895923"/>
            <a:ext cx="3799268" cy="3511315"/>
          </a:xfrm>
          <a:prstGeom prst="rect">
            <a:avLst/>
          </a:prstGeom>
          <a:noFill/>
          <a:ln>
            <a:noFill/>
          </a:ln>
        </p:spPr>
      </p:pic>
      <p:pic>
        <p:nvPicPr>
          <p:cNvPr id="3" name="Picture 2" descr="IMG_9525"/>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l="4238" t="23663" r="8173" b="6053"/>
          <a:stretch/>
        </p:blipFill>
        <p:spPr>
          <a:xfrm>
            <a:off x="4790940" y="3232597"/>
            <a:ext cx="6065949" cy="3244956"/>
          </a:xfrm>
          <a:prstGeom prst="rect">
            <a:avLst/>
          </a:prstGeom>
          <a:noFill/>
          <a:ln>
            <a:noFill/>
          </a:ln>
        </p:spPr>
      </p:pic>
      <p:pic>
        <p:nvPicPr>
          <p:cNvPr id="4" name="Picture 3" descr="DSC00903"/>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rot="744737">
            <a:off x="8190962" y="540911"/>
            <a:ext cx="3649015" cy="2736761"/>
          </a:xfrm>
          <a:prstGeom prst="rect">
            <a:avLst/>
          </a:prstGeom>
          <a:noFill/>
          <a:ln>
            <a:noFill/>
          </a:ln>
        </p:spPr>
      </p:pic>
      <p:sp>
        <p:nvSpPr>
          <p:cNvPr id="5" name="Text Box 11" descr="Cork"/>
          <p:cNvSpPr txBox="1">
            <a:spLocks noChangeArrowheads="1"/>
          </p:cNvSpPr>
          <p:nvPr/>
        </p:nvSpPr>
        <p:spPr bwMode="auto">
          <a:xfrm>
            <a:off x="175951" y="180726"/>
            <a:ext cx="3084085" cy="1171556"/>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Arial" panose="020B0604020202020204" pitchFamily="34" charset="0"/>
              </a:rPr>
              <a:t>Wheelie 360 Crew</a:t>
            </a:r>
          </a:p>
        </p:txBody>
      </p:sp>
      <p:sp>
        <p:nvSpPr>
          <p:cNvPr id="6" name="Text Box 7" descr="Cork"/>
          <p:cNvSpPr txBox="1">
            <a:spLocks noChangeArrowheads="1"/>
          </p:cNvSpPr>
          <p:nvPr/>
        </p:nvSpPr>
        <p:spPr bwMode="auto">
          <a:xfrm>
            <a:off x="9559217" y="5789755"/>
            <a:ext cx="2519362" cy="900112"/>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0" i="0" u="none" strike="noStrike" cap="none" normalizeH="0" baseline="0" dirty="0" smtClean="0">
                <a:ln>
                  <a:noFill/>
                </a:ln>
                <a:solidFill>
                  <a:srgbClr val="000000"/>
                </a:solidFill>
                <a:effectLst/>
                <a:latin typeface="Berlin Sans FB" panose="020E0602020502020306" pitchFamily="34" charset="0"/>
              </a:rPr>
              <a:t>Wisdom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6885" y="72973"/>
            <a:ext cx="2436574" cy="3445099"/>
          </a:xfrm>
          <a:prstGeom prst="rect">
            <a:avLst/>
          </a:prstGeom>
        </p:spPr>
      </p:pic>
      <p:graphicFrame>
        <p:nvGraphicFramePr>
          <p:cNvPr id="8" name="Object 7">
            <a:hlinkClick r:id="" action="ppaction://ole?verb=0"/>
          </p:cNvPr>
          <p:cNvGraphicFramePr>
            <a:graphicFrameLocks noChangeAspect="1"/>
          </p:cNvGraphicFramePr>
          <p:nvPr>
            <p:extLst>
              <p:ext uri="{D42A27DB-BD31-4B8C-83A1-F6EECF244321}">
                <p14:modId xmlns:p14="http://schemas.microsoft.com/office/powerpoint/2010/main" val="1181290875"/>
              </p:ext>
            </p:extLst>
          </p:nvPr>
        </p:nvGraphicFramePr>
        <p:xfrm>
          <a:off x="3398361" y="459337"/>
          <a:ext cx="2200200" cy="3178520"/>
        </p:xfrm>
        <a:graphic>
          <a:graphicData uri="http://schemas.openxmlformats.org/presentationml/2006/ole">
            <mc:AlternateContent xmlns:mc="http://schemas.openxmlformats.org/markup-compatibility/2006">
              <mc:Choice xmlns:v="urn:schemas-microsoft-com:vml" Requires="v">
                <p:oleObj spid="_x0000_s3131" name="Presentation" r:id="rId9" imgW="3427298" imgH="4951415" progId="PowerPoint.Show.12">
                  <p:embed/>
                </p:oleObj>
              </mc:Choice>
              <mc:Fallback>
                <p:oleObj name="Presentation" r:id="rId9" imgW="3427298" imgH="4951415" progId="PowerPoint.Show.12">
                  <p:embed/>
                  <p:pic>
                    <p:nvPicPr>
                      <p:cNvPr id="0" name=""/>
                      <p:cNvPicPr/>
                      <p:nvPr/>
                    </p:nvPicPr>
                    <p:blipFill>
                      <a:blip r:embed="rId10"/>
                      <a:stretch>
                        <a:fillRect/>
                      </a:stretch>
                    </p:blipFill>
                    <p:spPr>
                      <a:xfrm>
                        <a:off x="3398361" y="459337"/>
                        <a:ext cx="2200200" cy="3178520"/>
                      </a:xfrm>
                      <a:prstGeom prst="rect">
                        <a:avLst/>
                      </a:prstGeom>
                    </p:spPr>
                  </p:pic>
                </p:oleObj>
              </mc:Fallback>
            </mc:AlternateContent>
          </a:graphicData>
        </a:graphic>
      </p:graphicFrame>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8552" y="286886"/>
            <a:ext cx="1763242" cy="896735"/>
          </a:xfrm>
          <a:prstGeom prst="rect">
            <a:avLst/>
          </a:prstGeom>
        </p:spPr>
      </p:pic>
    </p:spTree>
    <p:extLst>
      <p:ext uri="{BB962C8B-B14F-4D97-AF65-F5344CB8AC3E}">
        <p14:creationId xmlns:p14="http://schemas.microsoft.com/office/powerpoint/2010/main" val="33166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Switch-254x2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22" y="26494"/>
            <a:ext cx="2272561" cy="2272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8" name="Picture 4" descr="Tap-254x2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591" y="26494"/>
            <a:ext cx="2148134" cy="21481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925" t="21221" r="11305" b="54366"/>
          <a:stretch/>
        </p:blipFill>
        <p:spPr>
          <a:xfrm>
            <a:off x="875759" y="3902299"/>
            <a:ext cx="5801899" cy="2609849"/>
          </a:xfrm>
          <a:prstGeom prst="rect">
            <a:avLst/>
          </a:prstGeom>
        </p:spPr>
      </p:pic>
      <p:pic>
        <p:nvPicPr>
          <p:cNvPr id="6" name="Picture 11" descr="Crucsh-254x25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554" y="1922742"/>
            <a:ext cx="2719523" cy="27195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9" name="Picture 5" descr="attachment"/>
          <p:cNvPicPr>
            <a:picLocks noChangeAspect="1" noChangeArrowheads="1"/>
          </p:cNvPicPr>
          <p:nvPr/>
        </p:nvPicPr>
        <p:blipFill>
          <a:blip r:embed="rId6">
            <a:extLst>
              <a:ext uri="{28A0092B-C50C-407E-A947-70E740481C1C}">
                <a14:useLocalDpi xmlns:a14="http://schemas.microsoft.com/office/drawing/2010/main" val="0"/>
              </a:ext>
            </a:extLst>
          </a:blip>
          <a:srcRect b="9000"/>
          <a:stretch>
            <a:fillRect/>
          </a:stretch>
        </p:blipFill>
        <p:spPr bwMode="auto">
          <a:xfrm>
            <a:off x="7655181" y="1388257"/>
            <a:ext cx="4316843" cy="523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2631">
            <a:off x="10026817" y="287790"/>
            <a:ext cx="1622391" cy="2294898"/>
          </a:xfrm>
          <a:prstGeom prst="rect">
            <a:avLst/>
          </a:prstGeom>
          <a:ln w="12700">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6073" y="645669"/>
            <a:ext cx="3644558" cy="2733419"/>
          </a:xfrm>
          <a:prstGeom prst="rect">
            <a:avLst/>
          </a:prstGeom>
        </p:spPr>
      </p:pic>
    </p:spTree>
    <p:extLst>
      <p:ext uri="{BB962C8B-B14F-4D97-AF65-F5344CB8AC3E}">
        <p14:creationId xmlns:p14="http://schemas.microsoft.com/office/powerpoint/2010/main" val="281509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down)">
                                      <p:cBhvr>
                                        <p:cTn id="1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5199</TotalTime>
  <Words>723</Words>
  <Application>Microsoft Office PowerPoint</Application>
  <PresentationFormat>Widescreen</PresentationFormat>
  <Paragraphs>110</Paragraphs>
  <Slides>27</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Arial</vt:lpstr>
      <vt:lpstr>Arial Black</vt:lpstr>
      <vt:lpstr>Berlin Sans FB</vt:lpstr>
      <vt:lpstr>Calibri</vt:lpstr>
      <vt:lpstr>Calibri Light</vt:lpstr>
      <vt:lpstr>Comic Sans MS</vt:lpstr>
      <vt:lpstr>Times New Roman</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Etherley Lane Primary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SLAPTOP-04</cp:lastModifiedBy>
  <cp:revision>60</cp:revision>
  <dcterms:created xsi:type="dcterms:W3CDTF">2017-06-10T19:53:44Z</dcterms:created>
  <dcterms:modified xsi:type="dcterms:W3CDTF">2017-06-25T07:31:17Z</dcterms:modified>
</cp:coreProperties>
</file>