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</p:sldIdLst>
  <p:sldSz cy="6858000" cx="12192000"/>
  <p:notesSz cx="6797675" cy="9926625"/>
  <p:embeddedFontLst>
    <p:embeddedFont>
      <p:font typeface="Century Gothic"/>
      <p:regular r:id="rId35"/>
      <p:bold r:id="rId36"/>
      <p:italic r:id="rId37"/>
      <p:boldItalic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39" roundtripDataSignature="AMtx7miJnO3kgX5nh27gRZHX20idlQAhJ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font" Target="fonts/CenturyGothic-regular.fntdata"/><Relationship Id="rId12" Type="http://schemas.openxmlformats.org/officeDocument/2006/relationships/slide" Target="slides/slide8.xml"/><Relationship Id="rId34" Type="http://schemas.openxmlformats.org/officeDocument/2006/relationships/slide" Target="slides/slide30.xml"/><Relationship Id="rId15" Type="http://schemas.openxmlformats.org/officeDocument/2006/relationships/slide" Target="slides/slide11.xml"/><Relationship Id="rId37" Type="http://schemas.openxmlformats.org/officeDocument/2006/relationships/font" Target="fonts/CenturyGothic-italic.fntdata"/><Relationship Id="rId14" Type="http://schemas.openxmlformats.org/officeDocument/2006/relationships/slide" Target="slides/slide10.xml"/><Relationship Id="rId36" Type="http://schemas.openxmlformats.org/officeDocument/2006/relationships/font" Target="fonts/CenturyGothic-bold.fntdata"/><Relationship Id="rId17" Type="http://schemas.openxmlformats.org/officeDocument/2006/relationships/slide" Target="slides/slide13.xml"/><Relationship Id="rId39" Type="http://customschemas.google.com/relationships/presentationmetadata" Target="metadata"/><Relationship Id="rId16" Type="http://schemas.openxmlformats.org/officeDocument/2006/relationships/slide" Target="slides/slide12.xml"/><Relationship Id="rId38" Type="http://schemas.openxmlformats.org/officeDocument/2006/relationships/font" Target="fonts/CenturyGothic-boldItalic.fnt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ada4ab95d0_0_0:notes"/>
          <p:cNvSpPr/>
          <p:nvPr>
            <p:ph idx="2" type="sldImg"/>
          </p:nvPr>
        </p:nvSpPr>
        <p:spPr>
          <a:xfrm>
            <a:off x="1133150" y="744475"/>
            <a:ext cx="4532100" cy="3722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ada4ab95d0_0_0:notes"/>
          <p:cNvSpPr txBox="1"/>
          <p:nvPr>
            <p:ph idx="1" type="body"/>
          </p:nvPr>
        </p:nvSpPr>
        <p:spPr>
          <a:xfrm>
            <a:off x="679750" y="4715125"/>
            <a:ext cx="5438100" cy="446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2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3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4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4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5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5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6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6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7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7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8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8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9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9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0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10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1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11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ada4ab95d0_0_5:notes"/>
          <p:cNvSpPr/>
          <p:nvPr>
            <p:ph idx="2" type="sldImg"/>
          </p:nvPr>
        </p:nvSpPr>
        <p:spPr>
          <a:xfrm>
            <a:off x="1133150" y="744475"/>
            <a:ext cx="4532100" cy="3722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ada4ab95d0_0_5:notes"/>
          <p:cNvSpPr txBox="1"/>
          <p:nvPr>
            <p:ph idx="1" type="body"/>
          </p:nvPr>
        </p:nvSpPr>
        <p:spPr>
          <a:xfrm>
            <a:off x="679750" y="4715125"/>
            <a:ext cx="5438100" cy="446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2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12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3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13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4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p14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ada4ab95d0_0_40:notes"/>
          <p:cNvSpPr/>
          <p:nvPr>
            <p:ph idx="2" type="sldImg"/>
          </p:nvPr>
        </p:nvSpPr>
        <p:spPr>
          <a:xfrm>
            <a:off x="1133150" y="744475"/>
            <a:ext cx="4532100" cy="3722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ada4ab95d0_0_40:notes"/>
          <p:cNvSpPr txBox="1"/>
          <p:nvPr>
            <p:ph idx="1" type="body"/>
          </p:nvPr>
        </p:nvSpPr>
        <p:spPr>
          <a:xfrm>
            <a:off x="679750" y="4715125"/>
            <a:ext cx="5438100" cy="446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5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p15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16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p16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17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p17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ada4ab95d0_0_55:notes"/>
          <p:cNvSpPr/>
          <p:nvPr>
            <p:ph idx="2" type="sldImg"/>
          </p:nvPr>
        </p:nvSpPr>
        <p:spPr>
          <a:xfrm>
            <a:off x="1133150" y="744475"/>
            <a:ext cx="4532100" cy="3722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ada4ab95d0_0_55:notes"/>
          <p:cNvSpPr txBox="1"/>
          <p:nvPr>
            <p:ph idx="1" type="body"/>
          </p:nvPr>
        </p:nvSpPr>
        <p:spPr>
          <a:xfrm>
            <a:off x="679750" y="4715125"/>
            <a:ext cx="5438100" cy="446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ada4ab95d0_0_45:notes"/>
          <p:cNvSpPr/>
          <p:nvPr>
            <p:ph idx="2" type="sldImg"/>
          </p:nvPr>
        </p:nvSpPr>
        <p:spPr>
          <a:xfrm>
            <a:off x="1133150" y="744475"/>
            <a:ext cx="4532100" cy="3722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ada4ab95d0_0_45:notes"/>
          <p:cNvSpPr txBox="1"/>
          <p:nvPr>
            <p:ph idx="1" type="body"/>
          </p:nvPr>
        </p:nvSpPr>
        <p:spPr>
          <a:xfrm>
            <a:off x="679750" y="4715125"/>
            <a:ext cx="5438100" cy="446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ada4ab95d0_0_93:notes"/>
          <p:cNvSpPr/>
          <p:nvPr>
            <p:ph idx="2" type="sldImg"/>
          </p:nvPr>
        </p:nvSpPr>
        <p:spPr>
          <a:xfrm>
            <a:off x="1133150" y="744475"/>
            <a:ext cx="4532100" cy="3722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ada4ab95d0_0_93:notes"/>
          <p:cNvSpPr txBox="1"/>
          <p:nvPr>
            <p:ph idx="1" type="body"/>
          </p:nvPr>
        </p:nvSpPr>
        <p:spPr>
          <a:xfrm>
            <a:off x="679750" y="4715125"/>
            <a:ext cx="5438100" cy="446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ada4ab95d0_0_10:notes"/>
          <p:cNvSpPr/>
          <p:nvPr>
            <p:ph idx="2" type="sldImg"/>
          </p:nvPr>
        </p:nvSpPr>
        <p:spPr>
          <a:xfrm>
            <a:off x="1133150" y="744475"/>
            <a:ext cx="4532100" cy="3722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ada4ab95d0_0_10:notes"/>
          <p:cNvSpPr txBox="1"/>
          <p:nvPr>
            <p:ph idx="1" type="body"/>
          </p:nvPr>
        </p:nvSpPr>
        <p:spPr>
          <a:xfrm>
            <a:off x="679750" y="4715125"/>
            <a:ext cx="5438100" cy="446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ada4ab95d0_0_50:notes"/>
          <p:cNvSpPr/>
          <p:nvPr>
            <p:ph idx="2" type="sldImg"/>
          </p:nvPr>
        </p:nvSpPr>
        <p:spPr>
          <a:xfrm>
            <a:off x="1133150" y="744475"/>
            <a:ext cx="4532100" cy="3722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gada4ab95d0_0_50:notes"/>
          <p:cNvSpPr txBox="1"/>
          <p:nvPr>
            <p:ph idx="1" type="body"/>
          </p:nvPr>
        </p:nvSpPr>
        <p:spPr>
          <a:xfrm>
            <a:off x="679750" y="4715125"/>
            <a:ext cx="5438100" cy="446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ada4ab95d0_0_15:notes"/>
          <p:cNvSpPr/>
          <p:nvPr>
            <p:ph idx="2" type="sldImg"/>
          </p:nvPr>
        </p:nvSpPr>
        <p:spPr>
          <a:xfrm>
            <a:off x="1133150" y="744475"/>
            <a:ext cx="4532100" cy="3722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ada4ab95d0_0_15:notes"/>
          <p:cNvSpPr txBox="1"/>
          <p:nvPr>
            <p:ph idx="1" type="body"/>
          </p:nvPr>
        </p:nvSpPr>
        <p:spPr>
          <a:xfrm>
            <a:off x="679750" y="4715125"/>
            <a:ext cx="5438100" cy="446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ada4ab95d0_0_20:notes"/>
          <p:cNvSpPr/>
          <p:nvPr>
            <p:ph idx="2" type="sldImg"/>
          </p:nvPr>
        </p:nvSpPr>
        <p:spPr>
          <a:xfrm>
            <a:off x="1133150" y="744475"/>
            <a:ext cx="4532100" cy="3722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ada4ab95d0_0_20:notes"/>
          <p:cNvSpPr txBox="1"/>
          <p:nvPr>
            <p:ph idx="1" type="body"/>
          </p:nvPr>
        </p:nvSpPr>
        <p:spPr>
          <a:xfrm>
            <a:off x="679750" y="4715125"/>
            <a:ext cx="5438100" cy="446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ada4ab95d0_0_25:notes"/>
          <p:cNvSpPr/>
          <p:nvPr>
            <p:ph idx="2" type="sldImg"/>
          </p:nvPr>
        </p:nvSpPr>
        <p:spPr>
          <a:xfrm>
            <a:off x="1133150" y="744475"/>
            <a:ext cx="4532100" cy="3722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ada4ab95d0_0_25:notes"/>
          <p:cNvSpPr txBox="1"/>
          <p:nvPr>
            <p:ph idx="1" type="body"/>
          </p:nvPr>
        </p:nvSpPr>
        <p:spPr>
          <a:xfrm>
            <a:off x="679750" y="4715125"/>
            <a:ext cx="5438100" cy="446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ada4ab95d0_0_30:notes"/>
          <p:cNvSpPr/>
          <p:nvPr>
            <p:ph idx="2" type="sldImg"/>
          </p:nvPr>
        </p:nvSpPr>
        <p:spPr>
          <a:xfrm>
            <a:off x="1133150" y="744475"/>
            <a:ext cx="4532100" cy="3722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ada4ab95d0_0_30:notes"/>
          <p:cNvSpPr txBox="1"/>
          <p:nvPr>
            <p:ph idx="1" type="body"/>
          </p:nvPr>
        </p:nvSpPr>
        <p:spPr>
          <a:xfrm>
            <a:off x="679750" y="4715125"/>
            <a:ext cx="5438100" cy="446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ada4ab95d0_0_35:notes"/>
          <p:cNvSpPr/>
          <p:nvPr>
            <p:ph idx="2" type="sldImg"/>
          </p:nvPr>
        </p:nvSpPr>
        <p:spPr>
          <a:xfrm>
            <a:off x="1133150" y="744475"/>
            <a:ext cx="4532100" cy="3722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ada4ab95d0_0_35:notes"/>
          <p:cNvSpPr txBox="1"/>
          <p:nvPr>
            <p:ph idx="1" type="body"/>
          </p:nvPr>
        </p:nvSpPr>
        <p:spPr>
          <a:xfrm>
            <a:off x="679750" y="4715125"/>
            <a:ext cx="5438100" cy="446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1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9"/>
          <p:cNvSpPr txBox="1"/>
          <p:nvPr>
            <p:ph type="ctrTitle"/>
          </p:nvPr>
        </p:nvSpPr>
        <p:spPr>
          <a:xfrm>
            <a:off x="1154955" y="1447800"/>
            <a:ext cx="8825658" cy="33295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Font typeface="Century Gothic"/>
              <a:buNone/>
              <a:defRPr sz="7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9"/>
          <p:cNvSpPr txBox="1"/>
          <p:nvPr>
            <p:ph idx="1" type="subTitle"/>
          </p:nvPr>
        </p:nvSpPr>
        <p:spPr>
          <a:xfrm>
            <a:off x="1154955" y="4777380"/>
            <a:ext cx="8825658" cy="8614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1000"/>
              </a:spcBef>
              <a:spcAft>
                <a:spcPts val="0"/>
              </a:spcAft>
              <a:buSzPts val="1600"/>
              <a:buNone/>
              <a:defRPr cap="none">
                <a:solidFill>
                  <a:srgbClr val="86D1D8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" name="Google Shape;20;p19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9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9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noramic Picture with Caption">
  <p:cSld name="Panoramic Picture with Caption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8"/>
          <p:cNvSpPr txBox="1"/>
          <p:nvPr>
            <p:ph type="title"/>
          </p:nvPr>
        </p:nvSpPr>
        <p:spPr>
          <a:xfrm>
            <a:off x="1154956" y="4800587"/>
            <a:ext cx="8825657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8"/>
          <p:cNvSpPr/>
          <p:nvPr>
            <p:ph idx="2" type="pic"/>
          </p:nvPr>
        </p:nvSpPr>
        <p:spPr>
          <a:xfrm>
            <a:off x="1154955" y="685800"/>
            <a:ext cx="8825658" cy="3640666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7" name="Google Shape;77;p28"/>
          <p:cNvSpPr txBox="1"/>
          <p:nvPr>
            <p:ph idx="1" type="body"/>
          </p:nvPr>
        </p:nvSpPr>
        <p:spPr>
          <a:xfrm>
            <a:off x="1154956" y="5367325"/>
            <a:ext cx="8825656" cy="493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78" name="Google Shape;78;p28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8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8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aption">
  <p:cSld name="Title and Caption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9"/>
          <p:cNvSpPr txBox="1"/>
          <p:nvPr>
            <p:ph type="title"/>
          </p:nvPr>
        </p:nvSpPr>
        <p:spPr>
          <a:xfrm>
            <a:off x="1154954" y="1447800"/>
            <a:ext cx="8825659" cy="19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Century Gothic"/>
              <a:buNone/>
              <a:defRPr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9"/>
          <p:cNvSpPr txBox="1"/>
          <p:nvPr>
            <p:ph idx="1" type="body"/>
          </p:nvPr>
        </p:nvSpPr>
        <p:spPr>
          <a:xfrm>
            <a:off x="1154954" y="3657600"/>
            <a:ext cx="8825659" cy="236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84" name="Google Shape;84;p29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9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9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with Caption">
  <p:cSld name="Quote with Caption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0"/>
          <p:cNvSpPr txBox="1"/>
          <p:nvPr>
            <p:ph type="title"/>
          </p:nvPr>
        </p:nvSpPr>
        <p:spPr>
          <a:xfrm>
            <a:off x="1574801" y="1447800"/>
            <a:ext cx="7999315" cy="23233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Century Gothic"/>
              <a:buNone/>
              <a:defRPr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30"/>
          <p:cNvSpPr txBox="1"/>
          <p:nvPr>
            <p:ph idx="1" type="body"/>
          </p:nvPr>
        </p:nvSpPr>
        <p:spPr>
          <a:xfrm>
            <a:off x="1930400" y="3771174"/>
            <a:ext cx="7279649" cy="3421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b="0" i="0" sz="1400" cap="small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90" name="Google Shape;90;p30"/>
          <p:cNvSpPr txBox="1"/>
          <p:nvPr>
            <p:ph idx="2" type="body"/>
          </p:nvPr>
        </p:nvSpPr>
        <p:spPr>
          <a:xfrm>
            <a:off x="1154954" y="4350657"/>
            <a:ext cx="8825659" cy="167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91" name="Google Shape;91;p30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30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30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4" name="Google Shape;94;p3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200">
                <a:solidFill>
                  <a:srgbClr val="86D1D8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95" name="Google Shape;95;p3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200">
                <a:solidFill>
                  <a:srgbClr val="86D1D8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me Card">
  <p:cSld name="Name Card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1"/>
          <p:cNvSpPr txBox="1"/>
          <p:nvPr>
            <p:ph type="title"/>
          </p:nvPr>
        </p:nvSpPr>
        <p:spPr>
          <a:xfrm>
            <a:off x="1154954" y="3124201"/>
            <a:ext cx="8825660" cy="16531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b="0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31"/>
          <p:cNvSpPr txBox="1"/>
          <p:nvPr>
            <p:ph idx="1" type="body"/>
          </p:nvPr>
        </p:nvSpPr>
        <p:spPr>
          <a:xfrm>
            <a:off x="1154954" y="4777381"/>
            <a:ext cx="8825659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rgbClr val="86D1D8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9" name="Google Shape;99;p31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31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31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umn">
  <p:cSld name="3 Column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2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32"/>
          <p:cNvSpPr txBox="1"/>
          <p:nvPr>
            <p:ph idx="1" type="body"/>
          </p:nvPr>
        </p:nvSpPr>
        <p:spPr>
          <a:xfrm>
            <a:off x="632947" y="1981200"/>
            <a:ext cx="2946866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86D1D8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05" name="Google Shape;105;p32"/>
          <p:cNvSpPr txBox="1"/>
          <p:nvPr>
            <p:ph idx="2" type="body"/>
          </p:nvPr>
        </p:nvSpPr>
        <p:spPr>
          <a:xfrm>
            <a:off x="652463" y="2667000"/>
            <a:ext cx="2927350" cy="3589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06" name="Google Shape;106;p32"/>
          <p:cNvSpPr txBox="1"/>
          <p:nvPr>
            <p:ph idx="3" type="body"/>
          </p:nvPr>
        </p:nvSpPr>
        <p:spPr>
          <a:xfrm>
            <a:off x="3883659" y="1981200"/>
            <a:ext cx="2936241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86D1D8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07" name="Google Shape;107;p32"/>
          <p:cNvSpPr txBox="1"/>
          <p:nvPr>
            <p:ph idx="4" type="body"/>
          </p:nvPr>
        </p:nvSpPr>
        <p:spPr>
          <a:xfrm>
            <a:off x="3873106" y="2667000"/>
            <a:ext cx="2946794" cy="3589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08" name="Google Shape;108;p32"/>
          <p:cNvSpPr txBox="1"/>
          <p:nvPr>
            <p:ph idx="5" type="body"/>
          </p:nvPr>
        </p:nvSpPr>
        <p:spPr>
          <a:xfrm>
            <a:off x="7124700" y="1981200"/>
            <a:ext cx="2932113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86D1D8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09" name="Google Shape;109;p32"/>
          <p:cNvSpPr txBox="1"/>
          <p:nvPr>
            <p:ph idx="6" type="body"/>
          </p:nvPr>
        </p:nvSpPr>
        <p:spPr>
          <a:xfrm>
            <a:off x="7124700" y="2667000"/>
            <a:ext cx="2932113" cy="3589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cxnSp>
        <p:nvCxnSpPr>
          <p:cNvPr id="110" name="Google Shape;110;p32"/>
          <p:cNvCxnSpPr/>
          <p:nvPr/>
        </p:nvCxnSpPr>
        <p:spPr>
          <a:xfrm>
            <a:off x="3726142" y="2133600"/>
            <a:ext cx="0" cy="3962400"/>
          </a:xfrm>
          <a:prstGeom prst="straightConnector1">
            <a:avLst/>
          </a:prstGeom>
          <a:noFill/>
          <a:ln cap="flat" cmpd="sng" w="12700">
            <a:solidFill>
              <a:srgbClr val="86D1D8">
                <a:alpha val="4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1" name="Google Shape;111;p32"/>
          <p:cNvCxnSpPr/>
          <p:nvPr/>
        </p:nvCxnSpPr>
        <p:spPr>
          <a:xfrm>
            <a:off x="6962227" y="2133600"/>
            <a:ext cx="0" cy="3966882"/>
          </a:xfrm>
          <a:prstGeom prst="straightConnector1">
            <a:avLst/>
          </a:prstGeom>
          <a:noFill/>
          <a:ln cap="flat" cmpd="sng" w="12700">
            <a:solidFill>
              <a:srgbClr val="86D1D8">
                <a:alpha val="4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2" name="Google Shape;112;p32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32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32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Picture Column">
  <p:cSld name="3 Picture Column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3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33"/>
          <p:cNvSpPr txBox="1"/>
          <p:nvPr>
            <p:ph idx="1" type="body"/>
          </p:nvPr>
        </p:nvSpPr>
        <p:spPr>
          <a:xfrm>
            <a:off x="652463" y="4250949"/>
            <a:ext cx="2940050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86D1D8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18" name="Google Shape;118;p33"/>
          <p:cNvSpPr/>
          <p:nvPr>
            <p:ph idx="2" type="pic"/>
          </p:nvPr>
        </p:nvSpPr>
        <p:spPr>
          <a:xfrm>
            <a:off x="652463" y="2209800"/>
            <a:ext cx="2940050" cy="1524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9" name="Google Shape;119;p33"/>
          <p:cNvSpPr txBox="1"/>
          <p:nvPr>
            <p:ph idx="3" type="body"/>
          </p:nvPr>
        </p:nvSpPr>
        <p:spPr>
          <a:xfrm>
            <a:off x="652463" y="4827211"/>
            <a:ext cx="2940050" cy="6591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20" name="Google Shape;120;p33"/>
          <p:cNvSpPr txBox="1"/>
          <p:nvPr>
            <p:ph idx="4" type="body"/>
          </p:nvPr>
        </p:nvSpPr>
        <p:spPr>
          <a:xfrm>
            <a:off x="3889375" y="4250949"/>
            <a:ext cx="2930525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86D1D8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21" name="Google Shape;121;p33"/>
          <p:cNvSpPr/>
          <p:nvPr>
            <p:ph idx="5" type="pic"/>
          </p:nvPr>
        </p:nvSpPr>
        <p:spPr>
          <a:xfrm>
            <a:off x="3889374" y="2209800"/>
            <a:ext cx="2930525" cy="1524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2" name="Google Shape;122;p33"/>
          <p:cNvSpPr txBox="1"/>
          <p:nvPr>
            <p:ph idx="6" type="body"/>
          </p:nvPr>
        </p:nvSpPr>
        <p:spPr>
          <a:xfrm>
            <a:off x="3888022" y="4827210"/>
            <a:ext cx="2934406" cy="6591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23" name="Google Shape;123;p33"/>
          <p:cNvSpPr txBox="1"/>
          <p:nvPr>
            <p:ph idx="7" type="body"/>
          </p:nvPr>
        </p:nvSpPr>
        <p:spPr>
          <a:xfrm>
            <a:off x="7124700" y="4250949"/>
            <a:ext cx="2932113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86D1D8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24" name="Google Shape;124;p33"/>
          <p:cNvSpPr/>
          <p:nvPr>
            <p:ph idx="8" type="pic"/>
          </p:nvPr>
        </p:nvSpPr>
        <p:spPr>
          <a:xfrm>
            <a:off x="7124699" y="2209800"/>
            <a:ext cx="2932113" cy="1524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5" name="Google Shape;125;p33"/>
          <p:cNvSpPr txBox="1"/>
          <p:nvPr>
            <p:ph idx="9" type="body"/>
          </p:nvPr>
        </p:nvSpPr>
        <p:spPr>
          <a:xfrm>
            <a:off x="7124575" y="4827208"/>
            <a:ext cx="2935997" cy="6591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cxnSp>
        <p:nvCxnSpPr>
          <p:cNvPr id="126" name="Google Shape;126;p33"/>
          <p:cNvCxnSpPr/>
          <p:nvPr/>
        </p:nvCxnSpPr>
        <p:spPr>
          <a:xfrm>
            <a:off x="3726142" y="2133600"/>
            <a:ext cx="0" cy="3962400"/>
          </a:xfrm>
          <a:prstGeom prst="straightConnector1">
            <a:avLst/>
          </a:prstGeom>
          <a:noFill/>
          <a:ln cap="flat" cmpd="sng" w="12700">
            <a:solidFill>
              <a:srgbClr val="86D1D8">
                <a:alpha val="4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7" name="Google Shape;127;p33"/>
          <p:cNvCxnSpPr/>
          <p:nvPr/>
        </p:nvCxnSpPr>
        <p:spPr>
          <a:xfrm>
            <a:off x="6962227" y="2133600"/>
            <a:ext cx="0" cy="3966882"/>
          </a:xfrm>
          <a:prstGeom prst="straightConnector1">
            <a:avLst/>
          </a:prstGeom>
          <a:noFill/>
          <a:ln cap="flat" cmpd="sng" w="12700">
            <a:solidFill>
              <a:srgbClr val="86D1D8">
                <a:alpha val="4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8" name="Google Shape;128;p33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33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33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4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34"/>
          <p:cNvSpPr txBox="1"/>
          <p:nvPr>
            <p:ph idx="1" type="body"/>
          </p:nvPr>
        </p:nvSpPr>
        <p:spPr>
          <a:xfrm rot="5400000">
            <a:off x="3478842" y="-322612"/>
            <a:ext cx="4195481" cy="89465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34" name="Google Shape;134;p34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34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34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5"/>
          <p:cNvSpPr txBox="1"/>
          <p:nvPr>
            <p:ph type="title"/>
          </p:nvPr>
        </p:nvSpPr>
        <p:spPr>
          <a:xfrm rot="5400000">
            <a:off x="6267450" y="2466975"/>
            <a:ext cx="5826125" cy="17526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35"/>
          <p:cNvSpPr txBox="1"/>
          <p:nvPr>
            <p:ph idx="1" type="body"/>
          </p:nvPr>
        </p:nvSpPr>
        <p:spPr>
          <a:xfrm rot="5400000">
            <a:off x="1679575" y="-139699"/>
            <a:ext cx="5368924" cy="74231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40" name="Google Shape;140;p35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35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35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0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0"/>
          <p:cNvSpPr txBox="1"/>
          <p:nvPr>
            <p:ph idx="1" type="body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26" name="Google Shape;26;p20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0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20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1"/>
          <p:cNvSpPr txBox="1"/>
          <p:nvPr>
            <p:ph type="title"/>
          </p:nvPr>
        </p:nvSpPr>
        <p:spPr>
          <a:xfrm>
            <a:off x="1154956" y="2861733"/>
            <a:ext cx="8825657" cy="191564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b="0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1"/>
          <p:cNvSpPr txBox="1"/>
          <p:nvPr>
            <p:ph idx="1" type="body"/>
          </p:nvPr>
        </p:nvSpPr>
        <p:spPr>
          <a:xfrm>
            <a:off x="1154955" y="4777381"/>
            <a:ext cx="8825658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rgbClr val="86D1D8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2" name="Google Shape;32;p21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1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1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2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22"/>
          <p:cNvSpPr txBox="1"/>
          <p:nvPr>
            <p:ph idx="1" type="body"/>
          </p:nvPr>
        </p:nvSpPr>
        <p:spPr>
          <a:xfrm>
            <a:off x="1103312" y="2060575"/>
            <a:ext cx="4396339" cy="4195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indent="-309880" lvl="1" marL="91440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indent="-299719" lvl="2" marL="13716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indent="-289560" lvl="3" marL="1828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indent="-289560" lvl="4" marL="22860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indent="-289560" lvl="5" marL="27432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indent="-289560" lvl="6" marL="32004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indent="-289559" lvl="7" marL="36576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indent="-289559" lvl="8" marL="4114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/>
        </p:txBody>
      </p:sp>
      <p:sp>
        <p:nvSpPr>
          <p:cNvPr id="38" name="Google Shape;38;p22"/>
          <p:cNvSpPr txBox="1"/>
          <p:nvPr>
            <p:ph idx="2" type="body"/>
          </p:nvPr>
        </p:nvSpPr>
        <p:spPr>
          <a:xfrm>
            <a:off x="5654493" y="2056092"/>
            <a:ext cx="4396341" cy="4200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indent="-309880" lvl="1" marL="91440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indent="-299719" lvl="2" marL="13716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indent="-289560" lvl="3" marL="1828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indent="-289560" lvl="4" marL="22860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indent="-289560" lvl="5" marL="27432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indent="-289560" lvl="6" marL="32004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indent="-289559" lvl="7" marL="36576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indent="-289559" lvl="8" marL="4114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/>
        </p:txBody>
      </p:sp>
      <p:sp>
        <p:nvSpPr>
          <p:cNvPr id="39" name="Google Shape;39;p22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22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22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3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3"/>
          <p:cNvSpPr txBox="1"/>
          <p:nvPr>
            <p:ph idx="1" type="body"/>
          </p:nvPr>
        </p:nvSpPr>
        <p:spPr>
          <a:xfrm>
            <a:off x="1103313" y="1905000"/>
            <a:ext cx="439633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86D1D8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45" name="Google Shape;45;p23"/>
          <p:cNvSpPr txBox="1"/>
          <p:nvPr>
            <p:ph idx="2" type="body"/>
          </p:nvPr>
        </p:nvSpPr>
        <p:spPr>
          <a:xfrm>
            <a:off x="1103312" y="2514600"/>
            <a:ext cx="4396339" cy="37417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indent="-309880" lvl="1" marL="91440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indent="-299719" lvl="2" marL="13716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indent="-289560" lvl="3" marL="1828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indent="-289560" lvl="4" marL="22860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indent="-289560" lvl="5" marL="27432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indent="-289560" lvl="6" marL="32004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indent="-289559" lvl="7" marL="36576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indent="-289559" lvl="8" marL="4114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/>
        </p:txBody>
      </p:sp>
      <p:sp>
        <p:nvSpPr>
          <p:cNvPr id="46" name="Google Shape;46;p23"/>
          <p:cNvSpPr txBox="1"/>
          <p:nvPr>
            <p:ph idx="3" type="body"/>
          </p:nvPr>
        </p:nvSpPr>
        <p:spPr>
          <a:xfrm>
            <a:off x="5654495" y="1905000"/>
            <a:ext cx="4396339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86D1D8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47" name="Google Shape;47;p23"/>
          <p:cNvSpPr txBox="1"/>
          <p:nvPr>
            <p:ph idx="4" type="body"/>
          </p:nvPr>
        </p:nvSpPr>
        <p:spPr>
          <a:xfrm>
            <a:off x="5654495" y="2514600"/>
            <a:ext cx="4396339" cy="37417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indent="-309880" lvl="1" marL="91440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indent="-299719" lvl="2" marL="13716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indent="-289560" lvl="3" marL="1828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indent="-289560" lvl="4" marL="22860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indent="-289560" lvl="5" marL="27432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indent="-289560" lvl="6" marL="32004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indent="-289559" lvl="7" marL="36576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indent="-289559" lvl="8" marL="4114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/>
        </p:txBody>
      </p:sp>
      <p:sp>
        <p:nvSpPr>
          <p:cNvPr id="48" name="Google Shape;48;p23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3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23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4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4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24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4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5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25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5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6"/>
          <p:cNvSpPr txBox="1"/>
          <p:nvPr>
            <p:ph type="title"/>
          </p:nvPr>
        </p:nvSpPr>
        <p:spPr>
          <a:xfrm>
            <a:off x="1154953" y="1447800"/>
            <a:ext cx="3401064" cy="1447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26"/>
          <p:cNvSpPr txBox="1"/>
          <p:nvPr>
            <p:ph idx="1" type="body"/>
          </p:nvPr>
        </p:nvSpPr>
        <p:spPr>
          <a:xfrm>
            <a:off x="4784616" y="1447800"/>
            <a:ext cx="5195997" cy="457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30200" lvl="0" marL="457200" algn="l">
              <a:spcBef>
                <a:spcPts val="1000"/>
              </a:spcBef>
              <a:spcAft>
                <a:spcPts val="0"/>
              </a:spcAft>
              <a:buSzPts val="1600"/>
              <a:buChar char="►"/>
              <a:defRPr sz="2000"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2pPr>
            <a:lvl3pPr indent="-309880" lvl="2" marL="137160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3pPr>
            <a:lvl4pPr indent="-299719" lvl="3" marL="18288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4pPr>
            <a:lvl5pPr indent="-299720" lvl="4" marL="22860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5pPr>
            <a:lvl6pPr indent="-299720" lvl="5" marL="27432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6pPr>
            <a:lvl7pPr indent="-299720" lvl="6" marL="32004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7pPr>
            <a:lvl8pPr indent="-299720" lvl="7" marL="36576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8pPr>
            <a:lvl9pPr indent="-299720" lvl="8" marL="41148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9pPr>
          </a:lstStyle>
          <a:p/>
        </p:txBody>
      </p:sp>
      <p:sp>
        <p:nvSpPr>
          <p:cNvPr id="63" name="Google Shape;63;p26"/>
          <p:cNvSpPr txBox="1"/>
          <p:nvPr>
            <p:ph idx="2" type="body"/>
          </p:nvPr>
        </p:nvSpPr>
        <p:spPr>
          <a:xfrm>
            <a:off x="1154953" y="3129280"/>
            <a:ext cx="3401063" cy="2895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64" name="Google Shape;64;p26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6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6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7"/>
          <p:cNvSpPr txBox="1"/>
          <p:nvPr>
            <p:ph type="title"/>
          </p:nvPr>
        </p:nvSpPr>
        <p:spPr>
          <a:xfrm>
            <a:off x="1153907" y="1854192"/>
            <a:ext cx="5092906" cy="157480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b="0"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27"/>
          <p:cNvSpPr/>
          <p:nvPr>
            <p:ph idx="2" type="pic"/>
          </p:nvPr>
        </p:nvSpPr>
        <p:spPr>
          <a:xfrm>
            <a:off x="6949546" y="1143000"/>
            <a:ext cx="3200400" cy="4572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0" name="Google Shape;70;p27"/>
          <p:cNvSpPr txBox="1"/>
          <p:nvPr>
            <p:ph idx="1" type="body"/>
          </p:nvPr>
        </p:nvSpPr>
        <p:spPr>
          <a:xfrm>
            <a:off x="1154954" y="3657600"/>
            <a:ext cx="5084979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71" name="Google Shape;71;p27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7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7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6.xml"/><Relationship Id="rId22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5.xml"/><Relationship Id="rId21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8.xml"/><Relationship Id="rId12" Type="http://schemas.openxmlformats.org/officeDocument/2006/relationships/slideLayout" Target="../slideLayouts/slideLayout7.xml"/><Relationship Id="rId23" Type="http://schemas.openxmlformats.org/officeDocument/2006/relationships/theme" Target="../theme/theme1.xml"/><Relationship Id="rId1" Type="http://schemas.openxmlformats.org/officeDocument/2006/relationships/image" Target="../media/image5.png"/><Relationship Id="rId2" Type="http://schemas.openxmlformats.org/officeDocument/2006/relationships/image" Target="../media/image4.png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slideLayout" Target="../slideLayouts/slideLayout4.xml"/><Relationship Id="rId15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9.xml"/><Relationship Id="rId17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11.xml"/><Relationship Id="rId5" Type="http://schemas.openxmlformats.org/officeDocument/2006/relationships/image" Target="../media/image3.png"/><Relationship Id="rId19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.xml"/><Relationship Id="rId18" Type="http://schemas.openxmlformats.org/officeDocument/2006/relationships/slideLayout" Target="../slideLayouts/slideLayout13.xml"/><Relationship Id="rId7" Type="http://schemas.openxmlformats.org/officeDocument/2006/relationships/slideLayout" Target="../slideLayouts/slideLayout2.xml"/><Relationship Id="rId8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8"/>
          <p:cNvPicPr preferRelativeResize="0"/>
          <p:nvPr/>
        </p:nvPicPr>
        <p:blipFill rotWithShape="1">
          <a:blip r:embed="rId2">
            <a:alphaModFix/>
          </a:blip>
          <a:srcRect b="0" l="3613" r="0" t="0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7;p18"/>
          <p:cNvPicPr preferRelativeResize="0"/>
          <p:nvPr/>
        </p:nvPicPr>
        <p:blipFill rotWithShape="1">
          <a:blip r:embed="rId3">
            <a:alphaModFix/>
          </a:blip>
          <a:srcRect b="0" l="35640" r="0" t="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18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>
            <a:gsLst>
              <a:gs pos="0">
                <a:srgbClr val="4CB9C3">
                  <a:alpha val="6666"/>
                </a:srgbClr>
              </a:gs>
              <a:gs pos="36000">
                <a:srgbClr val="4CB9C3">
                  <a:alpha val="5882"/>
                </a:srgbClr>
              </a:gs>
              <a:gs pos="69000">
                <a:srgbClr val="4CB9C3">
                  <a:alpha val="0"/>
                </a:srgbClr>
              </a:gs>
              <a:gs pos="100000">
                <a:srgbClr val="4CB9C3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" name="Google Shape;9;p18"/>
          <p:cNvPicPr preferRelativeResize="0"/>
          <p:nvPr/>
        </p:nvPicPr>
        <p:blipFill rotWithShape="1">
          <a:blip r:embed="rId4">
            <a:alphaModFix/>
          </a:blip>
          <a:srcRect b="0" l="0" r="0" t="28812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18"/>
          <p:cNvPicPr preferRelativeResize="0"/>
          <p:nvPr/>
        </p:nvPicPr>
        <p:blipFill rotWithShape="1">
          <a:blip r:embed="rId5">
            <a:alphaModFix/>
          </a:blip>
          <a:srcRect b="23320" l="0" r="0" t="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18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b="0" i="0" sz="42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" name="Google Shape;13;p18"/>
          <p:cNvSpPr txBox="1"/>
          <p:nvPr>
            <p:ph idx="1" type="body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Char char="►"/>
              <a:defRPr b="0" i="0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20040" lvl="1" marL="914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Char char="►"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09880" lvl="2" marL="1371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Char char="►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99719" lvl="3" marL="1828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9720" lvl="4" marL="22860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9720" lvl="5" marL="2743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9720" lvl="6" marL="3200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9720" lvl="7" marL="3657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9720" lvl="8" marL="4114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4" name="Google Shape;14;p18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" name="Google Shape;15;p18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6" name="Google Shape;16;p18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  <p:sldLayoutId id="2147483660" r:id="rId17"/>
    <p:sldLayoutId id="2147483661" r:id="rId18"/>
    <p:sldLayoutId id="2147483662" r:id="rId19"/>
    <p:sldLayoutId id="2147483663" r:id="rId20"/>
    <p:sldLayoutId id="2147483664" r:id="rId21"/>
    <p:sldLayoutId id="2147483665" r:id="rId2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Relationship Id="rId4" Type="http://schemas.openxmlformats.org/officeDocument/2006/relationships/image" Target="../media/image1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Relationship Id="rId4" Type="http://schemas.openxmlformats.org/officeDocument/2006/relationships/hyperlink" Target="https://www.churchofengland.org/more/diocesan-resources/ministry/ministry-development/living-ministry/living-ministry-resources" TargetMode="External"/><Relationship Id="rId5" Type="http://schemas.openxmlformats.org/officeDocument/2006/relationships/image" Target="../media/image1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Relationship Id="rId4" Type="http://schemas.openxmlformats.org/officeDocument/2006/relationships/image" Target="../media/image1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1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png"/><Relationship Id="rId4" Type="http://schemas.openxmlformats.org/officeDocument/2006/relationships/image" Target="../media/image1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png"/><Relationship Id="rId4" Type="http://schemas.openxmlformats.org/officeDocument/2006/relationships/image" Target="../media/image1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1.png"/><Relationship Id="rId4" Type="http://schemas.openxmlformats.org/officeDocument/2006/relationships/image" Target="../media/image1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1.png"/><Relationship Id="rId4" Type="http://schemas.openxmlformats.org/officeDocument/2006/relationships/image" Target="../media/image1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1.png"/><Relationship Id="rId4" Type="http://schemas.openxmlformats.org/officeDocument/2006/relationships/image" Target="../media/image1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1.png"/><Relationship Id="rId4" Type="http://schemas.openxmlformats.org/officeDocument/2006/relationships/image" Target="../media/image15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1.png"/><Relationship Id="rId4" Type="http://schemas.openxmlformats.org/officeDocument/2006/relationships/image" Target="../media/image15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7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4.png"/><Relationship Id="rId4" Type="http://schemas.openxmlformats.org/officeDocument/2006/relationships/image" Target="../media/image13.png"/><Relationship Id="rId5" Type="http://schemas.openxmlformats.org/officeDocument/2006/relationships/image" Target="../media/image15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5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5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7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7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7.png"/><Relationship Id="rId4" Type="http://schemas.openxmlformats.org/officeDocument/2006/relationships/hyperlink" Target="http://drive.google.com/file/d/14BG4N553_zgHGhHPTgMMEMWeV3fH9tdD/view" TargetMode="External"/><Relationship Id="rId5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hyperlink" Target="http://drive.google.com/file/d/1czGFCjYxTSpz_pAmMVY1sf39L_PzJwj7/view" TargetMode="External"/><Relationship Id="rId5" Type="http://schemas.openxmlformats.org/officeDocument/2006/relationships/image" Target="../media/image6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ada4ab95d0_0_0"/>
          <p:cNvSpPr txBox="1"/>
          <p:nvPr>
            <p:ph type="ctrTitle"/>
          </p:nvPr>
        </p:nvSpPr>
        <p:spPr>
          <a:xfrm>
            <a:off x="1154955" y="1447800"/>
            <a:ext cx="8825700" cy="3329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Welcome</a:t>
            </a:r>
            <a:endParaRPr/>
          </a:p>
        </p:txBody>
      </p:sp>
      <p:sp>
        <p:nvSpPr>
          <p:cNvPr id="148" name="Google Shape;148;gada4ab95d0_0_0"/>
          <p:cNvSpPr txBox="1"/>
          <p:nvPr>
            <p:ph idx="1" type="subTitle"/>
          </p:nvPr>
        </p:nvSpPr>
        <p:spPr>
          <a:xfrm>
            <a:off x="1154955" y="4777380"/>
            <a:ext cx="8825700" cy="861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9" name="Google Shape;149;gada4ab95d0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4950" y="483999"/>
            <a:ext cx="2240600" cy="76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"/>
          <p:cNvSpPr txBox="1"/>
          <p:nvPr>
            <p:ph type="ctrTitle"/>
          </p:nvPr>
        </p:nvSpPr>
        <p:spPr>
          <a:xfrm>
            <a:off x="809897" y="836023"/>
            <a:ext cx="10128069" cy="220326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600"/>
              <a:buFont typeface="Century Gothic"/>
              <a:buNone/>
            </a:pPr>
            <a:r>
              <a:rPr lang="en-GB" sz="3600">
                <a:solidFill>
                  <a:srgbClr val="FFFF00"/>
                </a:solidFill>
              </a:rPr>
              <a:t>So what’s the question? </a:t>
            </a:r>
            <a:br>
              <a:rPr lang="en-GB" sz="3600"/>
            </a:br>
            <a:br>
              <a:rPr lang="en-GB" sz="3600"/>
            </a:br>
            <a:br>
              <a:rPr lang="en-GB" sz="3600"/>
            </a:br>
            <a:br>
              <a:rPr lang="en-GB" sz="3600"/>
            </a:br>
            <a:endParaRPr sz="3600"/>
          </a:p>
        </p:txBody>
      </p:sp>
      <p:sp>
        <p:nvSpPr>
          <p:cNvPr id="213" name="Google Shape;213;p2"/>
          <p:cNvSpPr txBox="1"/>
          <p:nvPr>
            <p:ph idx="1" type="subTitle"/>
          </p:nvPr>
        </p:nvSpPr>
        <p:spPr>
          <a:xfrm>
            <a:off x="1154954" y="6061166"/>
            <a:ext cx="10401319" cy="4310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480"/>
              <a:buNone/>
            </a:pPr>
            <a:r>
              <a:rPr lang="en-GB" sz="1850"/>
              <a:t>BISHOP’S CLERGY STUDY MORNING NOV 2020							ALAN BARTLETT</a:t>
            </a:r>
            <a:endParaRPr sz="1850"/>
          </a:p>
        </p:txBody>
      </p:sp>
      <p:sp>
        <p:nvSpPr>
          <p:cNvPr id="214" name="Google Shape;214;p2"/>
          <p:cNvSpPr txBox="1"/>
          <p:nvPr/>
        </p:nvSpPr>
        <p:spPr>
          <a:xfrm>
            <a:off x="976550" y="1399225"/>
            <a:ext cx="10579800" cy="19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603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Char char="•"/>
            </a:pPr>
            <a:r>
              <a:rPr b="0" i="0" lang="en-GB" sz="3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How do we as clergy flourish in ministry?</a:t>
            </a:r>
            <a:endParaRPr sz="1000"/>
          </a:p>
          <a:p>
            <a:pPr indent="-31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603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Char char="•"/>
            </a:pPr>
            <a:r>
              <a:rPr b="0" i="0" lang="en-GB" sz="3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How do we survive in ministry???</a:t>
            </a:r>
            <a:endParaRPr b="0" i="0" sz="36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15" name="Google Shape;215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56511" y="3338227"/>
            <a:ext cx="4434840" cy="2660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6200" y="6061175"/>
            <a:ext cx="632400" cy="63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"/>
          <p:cNvSpPr txBox="1"/>
          <p:nvPr>
            <p:ph type="ctrTitle"/>
          </p:nvPr>
        </p:nvSpPr>
        <p:spPr>
          <a:xfrm>
            <a:off x="592183" y="862148"/>
            <a:ext cx="10128069" cy="99277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600"/>
              <a:buFont typeface="Century Gothic"/>
              <a:buNone/>
            </a:pPr>
            <a:r>
              <a:rPr lang="en-GB" sz="3600">
                <a:solidFill>
                  <a:srgbClr val="FFFF00"/>
                </a:solidFill>
              </a:rPr>
              <a:t>So what’s the question? </a:t>
            </a:r>
            <a:br>
              <a:rPr lang="en-GB" sz="3600"/>
            </a:br>
            <a:br>
              <a:rPr lang="en-GB" sz="3600"/>
            </a:br>
            <a:endParaRPr sz="3600"/>
          </a:p>
        </p:txBody>
      </p:sp>
      <p:sp>
        <p:nvSpPr>
          <p:cNvPr id="222" name="Google Shape;222;p3"/>
          <p:cNvSpPr txBox="1"/>
          <p:nvPr>
            <p:ph idx="1" type="subTitle"/>
          </p:nvPr>
        </p:nvSpPr>
        <p:spPr>
          <a:xfrm>
            <a:off x="1154954" y="6061166"/>
            <a:ext cx="10401319" cy="4310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480"/>
              <a:buNone/>
            </a:pPr>
            <a:r>
              <a:rPr lang="en-GB" sz="1850"/>
              <a:t>BISHOP’S CLERGY STUDY MORNING NOV 2020							ALAN BARTLETT</a:t>
            </a:r>
            <a:endParaRPr sz="1850"/>
          </a:p>
        </p:txBody>
      </p:sp>
      <p:sp>
        <p:nvSpPr>
          <p:cNvPr id="223" name="Google Shape;223;p3"/>
          <p:cNvSpPr txBox="1"/>
          <p:nvPr/>
        </p:nvSpPr>
        <p:spPr>
          <a:xfrm>
            <a:off x="304800" y="1105877"/>
            <a:ext cx="3561806" cy="923330"/>
          </a:xfrm>
          <a:prstGeom prst="rect">
            <a:avLst/>
          </a:prstGeom>
          <a:solidFill>
            <a:schemeClr val="lt1"/>
          </a:solidFill>
          <a:ln cap="rnd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“The Church is an anxious institution. That makes it dangerous. Be careful of it.”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4" name="Google Shape;224;p3"/>
          <p:cNvSpPr txBox="1"/>
          <p:nvPr/>
        </p:nvSpPr>
        <p:spPr>
          <a:xfrm>
            <a:off x="4927614" y="2029207"/>
            <a:ext cx="6986208" cy="646331"/>
          </a:xfrm>
          <a:prstGeom prst="rect">
            <a:avLst/>
          </a:prstGeom>
          <a:solidFill>
            <a:schemeClr val="lt1"/>
          </a:solidFill>
          <a:ln cap="rnd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“Parochial clergy are often one of the few professionals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still to live on the patch – this can be a huge cause of stress.”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5" name="Google Shape;225;p3"/>
          <p:cNvSpPr txBox="1"/>
          <p:nvPr/>
        </p:nvSpPr>
        <p:spPr>
          <a:xfrm>
            <a:off x="592183" y="2991338"/>
            <a:ext cx="2059619" cy="1477328"/>
          </a:xfrm>
          <a:prstGeom prst="rect">
            <a:avLst/>
          </a:prstGeom>
          <a:solidFill>
            <a:schemeClr val="lt1"/>
          </a:solidFill>
          <a:ln cap="rnd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“Vicars are the only profession to wear their faith on their sleeves.”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6" name="Google Shape;226;p3"/>
          <p:cNvSpPr txBox="1"/>
          <p:nvPr/>
        </p:nvSpPr>
        <p:spPr>
          <a:xfrm>
            <a:off x="8975323" y="3577701"/>
            <a:ext cx="2851505" cy="2308324"/>
          </a:xfrm>
          <a:prstGeom prst="rect">
            <a:avLst/>
          </a:prstGeom>
          <a:solidFill>
            <a:schemeClr val="lt1"/>
          </a:solidFill>
          <a:ln cap="rnd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“We are public representatives of an institution that is perceived to be failing, often deeply flawed and to many younger people, simply bigoted.”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7" name="Google Shape;227;p3"/>
          <p:cNvSpPr txBox="1"/>
          <p:nvPr/>
        </p:nvSpPr>
        <p:spPr>
          <a:xfrm>
            <a:off x="3595454" y="3447425"/>
            <a:ext cx="4145874" cy="2308324"/>
          </a:xfrm>
          <a:prstGeom prst="rect">
            <a:avLst/>
          </a:prstGeom>
          <a:solidFill>
            <a:schemeClr val="lt1"/>
          </a:solidFill>
          <a:ln cap="rnd" cmpd="sng" w="1905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“The expectations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are unmanageable.”</a:t>
            </a:r>
            <a:endParaRPr b="1" sz="3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8" name="Google Shape;228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6200" y="6061175"/>
            <a:ext cx="632400" cy="63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4"/>
          <p:cNvSpPr txBox="1"/>
          <p:nvPr>
            <p:ph type="ctrTitle"/>
          </p:nvPr>
        </p:nvSpPr>
        <p:spPr>
          <a:xfrm>
            <a:off x="592183" y="862148"/>
            <a:ext cx="10128069" cy="99277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600"/>
              <a:buFont typeface="Century Gothic"/>
              <a:buNone/>
            </a:pPr>
            <a:r>
              <a:rPr lang="en-GB" sz="3600">
                <a:solidFill>
                  <a:srgbClr val="FFFF00"/>
                </a:solidFill>
              </a:rPr>
              <a:t>So what’s the question… </a:t>
            </a:r>
            <a:br>
              <a:rPr lang="en-GB" sz="3600"/>
            </a:br>
            <a:br>
              <a:rPr lang="en-GB" sz="3600"/>
            </a:br>
            <a:endParaRPr sz="3600"/>
          </a:p>
        </p:txBody>
      </p:sp>
      <p:sp>
        <p:nvSpPr>
          <p:cNvPr id="234" name="Google Shape;234;p4"/>
          <p:cNvSpPr txBox="1"/>
          <p:nvPr>
            <p:ph idx="1" type="subTitle"/>
          </p:nvPr>
        </p:nvSpPr>
        <p:spPr>
          <a:xfrm>
            <a:off x="1154954" y="6061166"/>
            <a:ext cx="10401319" cy="4310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480"/>
              <a:buNone/>
            </a:pPr>
            <a:r>
              <a:rPr lang="en-GB" sz="1850"/>
              <a:t>BISHOP’S CLERGY STUDY MORNING NOV 2020							ALAN BARTLETT</a:t>
            </a:r>
            <a:endParaRPr sz="1850"/>
          </a:p>
        </p:txBody>
      </p:sp>
      <p:sp>
        <p:nvSpPr>
          <p:cNvPr id="235" name="Google Shape;235;p4"/>
          <p:cNvSpPr txBox="1"/>
          <p:nvPr/>
        </p:nvSpPr>
        <p:spPr>
          <a:xfrm>
            <a:off x="449380" y="1358536"/>
            <a:ext cx="4540631" cy="1569660"/>
          </a:xfrm>
          <a:prstGeom prst="rect">
            <a:avLst/>
          </a:prstGeom>
          <a:solidFill>
            <a:schemeClr val="lt1"/>
          </a:solidFill>
          <a:ln cap="rnd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“Clergy are one of the groups of people whom it is most difficult to persuade to take care of themselves.”</a:t>
            </a:r>
            <a:endParaRPr b="1"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6" name="Google Shape;236;p4"/>
          <p:cNvSpPr txBox="1"/>
          <p:nvPr/>
        </p:nvSpPr>
        <p:spPr>
          <a:xfrm>
            <a:off x="5782492" y="1358536"/>
            <a:ext cx="5556067" cy="646331"/>
          </a:xfrm>
          <a:prstGeom prst="rect">
            <a:avLst/>
          </a:prstGeom>
          <a:solidFill>
            <a:schemeClr val="lt1"/>
          </a:solidFill>
          <a:ln cap="rnd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“Why do clergy, unlike almost all other professions, not have regular supervision?”</a:t>
            </a:r>
            <a:endParaRPr b="1"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7" name="Google Shape;237;p4"/>
          <p:cNvSpPr txBox="1"/>
          <p:nvPr/>
        </p:nvSpPr>
        <p:spPr>
          <a:xfrm>
            <a:off x="592183" y="3596750"/>
            <a:ext cx="1898468" cy="1754326"/>
          </a:xfrm>
          <a:prstGeom prst="rect">
            <a:avLst/>
          </a:prstGeom>
          <a:solidFill>
            <a:schemeClr val="lt1"/>
          </a:solidFill>
          <a:ln cap="rnd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“Isolation is one of the most common problems amongst clergy.”</a:t>
            </a:r>
            <a:endParaRPr b="1"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8" name="Google Shape;238;p4"/>
          <p:cNvSpPr txBox="1"/>
          <p:nvPr/>
        </p:nvSpPr>
        <p:spPr>
          <a:xfrm>
            <a:off x="9570720" y="2437958"/>
            <a:ext cx="2369319" cy="2031325"/>
          </a:xfrm>
          <a:prstGeom prst="rect">
            <a:avLst/>
          </a:prstGeom>
          <a:solidFill>
            <a:schemeClr val="lt1"/>
          </a:solidFill>
          <a:ln cap="rnd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“The image of the self-sacrificing priest Is one of the deepest and most self-destructive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internalised images in existence.”</a:t>
            </a:r>
            <a:endParaRPr b="1"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9" name="Google Shape;239;p4"/>
          <p:cNvSpPr txBox="1"/>
          <p:nvPr/>
        </p:nvSpPr>
        <p:spPr>
          <a:xfrm>
            <a:off x="4502331" y="3674796"/>
            <a:ext cx="3300904" cy="1446550"/>
          </a:xfrm>
          <a:prstGeom prst="rect">
            <a:avLst/>
          </a:prstGeom>
          <a:solidFill>
            <a:schemeClr val="lt1"/>
          </a:solidFill>
          <a:ln cap="rnd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8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WHY?</a:t>
            </a:r>
            <a:endParaRPr b="1" sz="8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40" name="Google Shape;240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6200" y="6061175"/>
            <a:ext cx="632400" cy="63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5"/>
          <p:cNvSpPr txBox="1"/>
          <p:nvPr>
            <p:ph type="ctrTitle"/>
          </p:nvPr>
        </p:nvSpPr>
        <p:spPr>
          <a:xfrm>
            <a:off x="809897" y="836023"/>
            <a:ext cx="10128069" cy="220326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600"/>
              <a:buFont typeface="Century Gothic"/>
              <a:buNone/>
            </a:pPr>
            <a:r>
              <a:rPr lang="en-GB" sz="3600">
                <a:solidFill>
                  <a:srgbClr val="FFFF00"/>
                </a:solidFill>
              </a:rPr>
              <a:t>So what’s the question? </a:t>
            </a:r>
            <a:br>
              <a:rPr lang="en-GB" sz="3600"/>
            </a:br>
            <a:br>
              <a:rPr lang="en-GB" sz="3600"/>
            </a:br>
            <a:br>
              <a:rPr lang="en-GB" sz="3600"/>
            </a:br>
            <a:br>
              <a:rPr lang="en-GB" sz="3600"/>
            </a:br>
            <a:endParaRPr sz="3600"/>
          </a:p>
        </p:txBody>
      </p:sp>
      <p:sp>
        <p:nvSpPr>
          <p:cNvPr id="246" name="Google Shape;246;p5"/>
          <p:cNvSpPr txBox="1"/>
          <p:nvPr>
            <p:ph idx="1" type="subTitle"/>
          </p:nvPr>
        </p:nvSpPr>
        <p:spPr>
          <a:xfrm>
            <a:off x="1154954" y="6061166"/>
            <a:ext cx="10401319" cy="4310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480"/>
              <a:buNone/>
            </a:pPr>
            <a:r>
              <a:rPr lang="en-GB" sz="1850"/>
              <a:t>BISHOP’S CLERGY STUDY MORNING NOV 2020							ALAN BARTLETT</a:t>
            </a:r>
            <a:endParaRPr sz="1850"/>
          </a:p>
        </p:txBody>
      </p:sp>
      <p:pic>
        <p:nvPicPr>
          <p:cNvPr id="247" name="Google Shape;247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58736" y="960774"/>
            <a:ext cx="4450935" cy="3033440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5"/>
          <p:cNvSpPr txBox="1"/>
          <p:nvPr/>
        </p:nvSpPr>
        <p:spPr>
          <a:xfrm>
            <a:off x="358803" y="4372650"/>
            <a:ext cx="11421716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Liz Graveling  CHP 2020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u="sng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https://www.churchofengland.org/more/diocesan-resources/ministry/ministry-development/living-ministry/living-ministry-resources</a:t>
            </a:r>
            <a:endParaRPr sz="1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49" name="Google Shape;249;p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6200" y="6061175"/>
            <a:ext cx="632400" cy="63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6"/>
          <p:cNvSpPr txBox="1"/>
          <p:nvPr>
            <p:ph type="ctrTitle"/>
          </p:nvPr>
        </p:nvSpPr>
        <p:spPr>
          <a:xfrm>
            <a:off x="1154950" y="836025"/>
            <a:ext cx="9783000" cy="2203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600"/>
              <a:buFont typeface="Century Gothic"/>
              <a:buNone/>
            </a:pPr>
            <a:r>
              <a:rPr lang="en-GB" sz="3600">
                <a:solidFill>
                  <a:srgbClr val="FFFF00"/>
                </a:solidFill>
              </a:rPr>
              <a:t>So what’s the question? </a:t>
            </a:r>
            <a:br>
              <a:rPr lang="en-GB" sz="3600"/>
            </a:br>
            <a:br>
              <a:rPr lang="en-GB" sz="3600"/>
            </a:br>
            <a:br>
              <a:rPr lang="en-GB" sz="3600"/>
            </a:br>
            <a:br>
              <a:rPr lang="en-GB" sz="3600"/>
            </a:br>
            <a:endParaRPr sz="3600"/>
          </a:p>
        </p:txBody>
      </p:sp>
      <p:sp>
        <p:nvSpPr>
          <p:cNvPr id="255" name="Google Shape;255;p6"/>
          <p:cNvSpPr txBox="1"/>
          <p:nvPr>
            <p:ph idx="1" type="subTitle"/>
          </p:nvPr>
        </p:nvSpPr>
        <p:spPr>
          <a:xfrm>
            <a:off x="1154954" y="6061166"/>
            <a:ext cx="10401319" cy="4310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480"/>
              <a:buNone/>
            </a:pPr>
            <a:r>
              <a:rPr lang="en-GB" sz="1850"/>
              <a:t>BISHOP’S CLERGY STUDY MORNING NOV 2020							ALAN BARTLETT</a:t>
            </a:r>
            <a:endParaRPr sz="1850"/>
          </a:p>
        </p:txBody>
      </p:sp>
      <p:pic>
        <p:nvPicPr>
          <p:cNvPr id="256" name="Google Shape;256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11301" y="0"/>
            <a:ext cx="1712252" cy="1166949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6"/>
          <p:cNvSpPr txBox="1"/>
          <p:nvPr/>
        </p:nvSpPr>
        <p:spPr>
          <a:xfrm>
            <a:off x="1154950" y="1811375"/>
            <a:ext cx="10549500" cy="24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n-GB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79% (of surveyed clergy) agreed they were fulfilling their sense of vocation</a:t>
            </a:r>
            <a:endParaRPr/>
          </a:p>
          <a:p>
            <a:pPr indent="-2794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n-GB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67% strongly agree that their work is ‘spiritually demanding’; 71% said it is ‘emotionally demanding’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58" name="Google Shape;258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6200" y="6061175"/>
            <a:ext cx="632400" cy="63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7"/>
          <p:cNvSpPr txBox="1"/>
          <p:nvPr>
            <p:ph type="ctrTitle"/>
          </p:nvPr>
        </p:nvSpPr>
        <p:spPr>
          <a:xfrm>
            <a:off x="1154950" y="1978150"/>
            <a:ext cx="8632800" cy="3095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3600"/>
              <a:buFont typeface="Century Gothic"/>
              <a:buNone/>
            </a:pPr>
            <a:r>
              <a:rPr lang="en-GB" sz="3000">
                <a:solidFill>
                  <a:srgbClr val="92D050"/>
                </a:solidFill>
              </a:rPr>
              <a:t>Some responses… </a:t>
            </a:r>
            <a:br>
              <a:rPr lang="en-GB" sz="3000"/>
            </a:br>
            <a:r>
              <a:rPr i="1" lang="en-GB" sz="3000"/>
              <a:t>Thrive </a:t>
            </a:r>
            <a:r>
              <a:rPr lang="en-GB" sz="3000"/>
              <a:t>offers 6 principles from their </a:t>
            </a:r>
            <a:br>
              <a:rPr lang="en-GB" sz="3000"/>
            </a:br>
            <a:r>
              <a:rPr lang="en-GB" sz="3000"/>
              <a:t>research that enhance wellbeing:</a:t>
            </a:r>
            <a:br>
              <a:rPr lang="en-GB" sz="3000"/>
            </a:br>
            <a:br>
              <a:rPr lang="en-GB" sz="3600"/>
            </a:br>
            <a:br>
              <a:rPr lang="en-GB" sz="3600"/>
            </a:br>
            <a:br>
              <a:rPr lang="en-GB" sz="3600"/>
            </a:br>
            <a:br>
              <a:rPr lang="en-GB" sz="3600"/>
            </a:br>
            <a:br>
              <a:rPr lang="en-GB" sz="3600"/>
            </a:br>
            <a:endParaRPr sz="3600"/>
          </a:p>
        </p:txBody>
      </p:sp>
      <p:sp>
        <p:nvSpPr>
          <p:cNvPr id="264" name="Google Shape;264;p7"/>
          <p:cNvSpPr txBox="1"/>
          <p:nvPr>
            <p:ph idx="1" type="subTitle"/>
          </p:nvPr>
        </p:nvSpPr>
        <p:spPr>
          <a:xfrm>
            <a:off x="1154954" y="6061166"/>
            <a:ext cx="10401319" cy="4310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480"/>
              <a:buNone/>
            </a:pPr>
            <a:r>
              <a:rPr lang="en-GB" sz="1850"/>
              <a:t>BISHOP’S CLERGY STUDY MORNING NOV 2020							ALAN BARTLETT</a:t>
            </a:r>
            <a:endParaRPr sz="1850"/>
          </a:p>
        </p:txBody>
      </p:sp>
      <p:pic>
        <p:nvPicPr>
          <p:cNvPr id="265" name="Google Shape;265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87849" y="0"/>
            <a:ext cx="1648361" cy="11234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99413" y="1811383"/>
            <a:ext cx="2947828" cy="4249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6200" y="6061175"/>
            <a:ext cx="632400" cy="63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8"/>
          <p:cNvSpPr txBox="1"/>
          <p:nvPr>
            <p:ph type="ctrTitle"/>
          </p:nvPr>
        </p:nvSpPr>
        <p:spPr>
          <a:xfrm>
            <a:off x="1154950" y="495675"/>
            <a:ext cx="9060300" cy="5781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3600"/>
              <a:buFont typeface="Century Gothic"/>
              <a:buNone/>
            </a:pPr>
            <a:r>
              <a:rPr lang="en-GB" sz="3600">
                <a:solidFill>
                  <a:srgbClr val="92D050"/>
                </a:solidFill>
              </a:rPr>
              <a:t>Some responses… </a:t>
            </a:r>
            <a:br>
              <a:rPr lang="en-GB" sz="3600"/>
            </a:br>
            <a:br>
              <a:rPr lang="en-GB" sz="3600"/>
            </a:br>
            <a:r>
              <a:rPr i="1" lang="en-GB" sz="3600"/>
              <a:t>Thrive </a:t>
            </a:r>
            <a:r>
              <a:rPr lang="en-GB" sz="3600"/>
              <a:t>offers 6 principles from their research that enhance wellbeing:</a:t>
            </a:r>
            <a:br>
              <a:rPr lang="en-GB" sz="3600"/>
            </a:br>
            <a:br>
              <a:rPr lang="en-GB" sz="3600"/>
            </a:br>
            <a:br>
              <a:rPr lang="en-GB" sz="3600"/>
            </a:br>
            <a:br>
              <a:rPr lang="en-GB" sz="3600"/>
            </a:br>
            <a:r>
              <a:rPr b="1" lang="en-GB" sz="4300"/>
              <a:t>Tune your life to healthy rhythms</a:t>
            </a:r>
            <a:br>
              <a:rPr lang="en-GB" sz="3600"/>
            </a:br>
            <a:br>
              <a:rPr lang="en-GB" sz="3600"/>
            </a:br>
            <a:endParaRPr sz="3600"/>
          </a:p>
        </p:txBody>
      </p:sp>
      <p:sp>
        <p:nvSpPr>
          <p:cNvPr id="273" name="Google Shape;273;p8"/>
          <p:cNvSpPr txBox="1"/>
          <p:nvPr>
            <p:ph idx="1" type="subTitle"/>
          </p:nvPr>
        </p:nvSpPr>
        <p:spPr>
          <a:xfrm>
            <a:off x="1154954" y="6061166"/>
            <a:ext cx="10401319" cy="4310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480"/>
              <a:buNone/>
            </a:pPr>
            <a:r>
              <a:rPr lang="en-GB" sz="1850"/>
              <a:t>BISHOP’S CLERGY STUDY MORNING NOV 2020							ALAN BARTLETT</a:t>
            </a:r>
            <a:endParaRPr sz="1850"/>
          </a:p>
        </p:txBody>
      </p:sp>
      <p:pic>
        <p:nvPicPr>
          <p:cNvPr id="274" name="Google Shape;274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99863" y="0"/>
            <a:ext cx="1744300" cy="11887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6200" y="6061175"/>
            <a:ext cx="632400" cy="63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9"/>
          <p:cNvSpPr txBox="1"/>
          <p:nvPr>
            <p:ph type="ctrTitle"/>
          </p:nvPr>
        </p:nvSpPr>
        <p:spPr>
          <a:xfrm>
            <a:off x="1154950" y="1188800"/>
            <a:ext cx="9016500" cy="5046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3600"/>
              <a:buFont typeface="Century Gothic"/>
              <a:buNone/>
            </a:pPr>
            <a:r>
              <a:rPr lang="en-GB" sz="3000">
                <a:solidFill>
                  <a:srgbClr val="92D050"/>
                </a:solidFill>
              </a:rPr>
              <a:t>Some responses… </a:t>
            </a:r>
            <a:br>
              <a:rPr lang="en-GB" sz="3000"/>
            </a:br>
            <a:br>
              <a:rPr lang="en-GB" sz="3000"/>
            </a:br>
            <a:r>
              <a:rPr i="1" lang="en-GB" sz="3000"/>
              <a:t>Thrive </a:t>
            </a:r>
            <a:r>
              <a:rPr lang="en-GB" sz="3000"/>
              <a:t>offers 6 principles from their research that enhance wellbeing:</a:t>
            </a:r>
            <a:br>
              <a:rPr lang="en-GB" sz="3000"/>
            </a:br>
            <a:br>
              <a:rPr lang="en-GB" sz="3000"/>
            </a:br>
            <a:br>
              <a:rPr lang="en-GB" sz="3600"/>
            </a:br>
            <a:br>
              <a:rPr lang="en-GB" sz="3600"/>
            </a:br>
            <a:r>
              <a:rPr b="1" lang="en-GB" sz="4900"/>
              <a:t>Handle Expectations</a:t>
            </a:r>
            <a:br>
              <a:rPr lang="en-GB" sz="3100"/>
            </a:br>
            <a:br>
              <a:rPr lang="en-GB" sz="3100"/>
            </a:br>
            <a:endParaRPr sz="3100"/>
          </a:p>
        </p:txBody>
      </p:sp>
      <p:sp>
        <p:nvSpPr>
          <p:cNvPr id="281" name="Google Shape;281;p9"/>
          <p:cNvSpPr txBox="1"/>
          <p:nvPr>
            <p:ph idx="1" type="subTitle"/>
          </p:nvPr>
        </p:nvSpPr>
        <p:spPr>
          <a:xfrm>
            <a:off x="1154954" y="6061166"/>
            <a:ext cx="10401319" cy="4310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480"/>
              <a:buNone/>
            </a:pPr>
            <a:r>
              <a:rPr lang="en-GB" sz="1850"/>
              <a:t>BISHOP’S CLERGY STUDY MORNING NOV 2020							ALAN BARTLETT</a:t>
            </a:r>
            <a:endParaRPr sz="1850"/>
          </a:p>
        </p:txBody>
      </p:sp>
      <p:pic>
        <p:nvPicPr>
          <p:cNvPr id="282" name="Google Shape;282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08572" y="0"/>
            <a:ext cx="1744300" cy="11887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6200" y="6061175"/>
            <a:ext cx="632400" cy="63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0"/>
          <p:cNvSpPr txBox="1"/>
          <p:nvPr>
            <p:ph type="ctrTitle"/>
          </p:nvPr>
        </p:nvSpPr>
        <p:spPr>
          <a:xfrm>
            <a:off x="1043126" y="3319925"/>
            <a:ext cx="9128400" cy="291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3600"/>
              <a:buFont typeface="Century Gothic"/>
              <a:buNone/>
            </a:pPr>
            <a:r>
              <a:rPr lang="en-GB" sz="3000">
                <a:solidFill>
                  <a:srgbClr val="92D050"/>
                </a:solidFill>
              </a:rPr>
              <a:t>Some responses… </a:t>
            </a:r>
            <a:br>
              <a:rPr lang="en-GB" sz="3000"/>
            </a:br>
            <a:br>
              <a:rPr lang="en-GB" sz="3000"/>
            </a:br>
            <a:r>
              <a:rPr i="1" lang="en-GB" sz="3000"/>
              <a:t>Thrive </a:t>
            </a:r>
            <a:r>
              <a:rPr lang="en-GB" sz="3000"/>
              <a:t>offers 6 principles from their research that enhance wellbeing:</a:t>
            </a:r>
            <a:br>
              <a:rPr lang="en-GB" sz="3000"/>
            </a:br>
            <a:br>
              <a:rPr lang="en-GB" sz="3600"/>
            </a:br>
            <a:br>
              <a:rPr lang="en-GB" sz="3600"/>
            </a:br>
            <a:br>
              <a:rPr lang="en-GB" sz="3100"/>
            </a:br>
            <a:r>
              <a:rPr b="1" lang="en-GB" sz="4300"/>
              <a:t>Recognise times of vulnerability</a:t>
            </a:r>
            <a:br>
              <a:rPr lang="en-GB" sz="3600"/>
            </a:br>
            <a:br>
              <a:rPr lang="en-GB" sz="3600"/>
            </a:br>
            <a:endParaRPr sz="3600"/>
          </a:p>
        </p:txBody>
      </p:sp>
      <p:sp>
        <p:nvSpPr>
          <p:cNvPr id="289" name="Google Shape;289;p10"/>
          <p:cNvSpPr txBox="1"/>
          <p:nvPr>
            <p:ph idx="1" type="subTitle"/>
          </p:nvPr>
        </p:nvSpPr>
        <p:spPr>
          <a:xfrm>
            <a:off x="1154954" y="6061166"/>
            <a:ext cx="10401319" cy="4310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480"/>
              <a:buNone/>
            </a:pPr>
            <a:r>
              <a:rPr lang="en-GB" sz="1850"/>
              <a:t>BISHOP’S CLERGY STUDY MORNING NOV 2020							ALAN BARTLETT</a:t>
            </a:r>
            <a:endParaRPr sz="1850"/>
          </a:p>
        </p:txBody>
      </p:sp>
      <p:pic>
        <p:nvPicPr>
          <p:cNvPr id="290" name="Google Shape;290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08571" y="0"/>
            <a:ext cx="1744300" cy="11887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6200" y="6061175"/>
            <a:ext cx="632400" cy="63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1"/>
          <p:cNvSpPr txBox="1"/>
          <p:nvPr>
            <p:ph type="ctrTitle"/>
          </p:nvPr>
        </p:nvSpPr>
        <p:spPr>
          <a:xfrm>
            <a:off x="1154951" y="3319925"/>
            <a:ext cx="9016500" cy="291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3600"/>
              <a:buFont typeface="Century Gothic"/>
              <a:buNone/>
            </a:pPr>
            <a:r>
              <a:rPr lang="en-GB" sz="3000">
                <a:solidFill>
                  <a:srgbClr val="92D050"/>
                </a:solidFill>
              </a:rPr>
              <a:t>Some responses… </a:t>
            </a:r>
            <a:br>
              <a:rPr lang="en-GB" sz="3000"/>
            </a:br>
            <a:br>
              <a:rPr lang="en-GB" sz="3000"/>
            </a:br>
            <a:r>
              <a:rPr i="1" lang="en-GB" sz="3000"/>
              <a:t>Thrive </a:t>
            </a:r>
            <a:r>
              <a:rPr lang="en-GB" sz="3000"/>
              <a:t>offers 6 principles from their research that enhance wellbeing:</a:t>
            </a:r>
            <a:br>
              <a:rPr lang="en-GB" sz="3600"/>
            </a:br>
            <a:br>
              <a:rPr lang="en-GB" sz="3600"/>
            </a:br>
            <a:br>
              <a:rPr lang="en-GB" sz="3600"/>
            </a:br>
            <a:br>
              <a:rPr lang="en-GB" sz="3600"/>
            </a:br>
            <a:r>
              <a:rPr b="1" lang="en-GB" sz="4200"/>
              <a:t>Identify Safe Spaces to be Heard</a:t>
            </a:r>
            <a:br>
              <a:rPr lang="en-GB" sz="3600"/>
            </a:br>
            <a:br>
              <a:rPr lang="en-GB" sz="3600"/>
            </a:br>
            <a:endParaRPr sz="3600"/>
          </a:p>
        </p:txBody>
      </p:sp>
      <p:sp>
        <p:nvSpPr>
          <p:cNvPr id="297" name="Google Shape;297;p11"/>
          <p:cNvSpPr txBox="1"/>
          <p:nvPr>
            <p:ph idx="1" type="subTitle"/>
          </p:nvPr>
        </p:nvSpPr>
        <p:spPr>
          <a:xfrm>
            <a:off x="1154954" y="6061166"/>
            <a:ext cx="10401319" cy="4310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480"/>
              <a:buNone/>
            </a:pPr>
            <a:r>
              <a:rPr lang="en-GB" sz="1850"/>
              <a:t>BISHOP’S CLERGY STUDY MORNING NOV 2020							ALAN BARTLETT</a:t>
            </a:r>
            <a:endParaRPr sz="1850"/>
          </a:p>
        </p:txBody>
      </p:sp>
      <p:pic>
        <p:nvPicPr>
          <p:cNvPr id="298" name="Google Shape;298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91155" y="0"/>
            <a:ext cx="1744300" cy="11887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6200" y="6061175"/>
            <a:ext cx="632400" cy="63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ada4ab95d0_0_5"/>
          <p:cNvSpPr txBox="1"/>
          <p:nvPr>
            <p:ph type="ctrTitle"/>
          </p:nvPr>
        </p:nvSpPr>
        <p:spPr>
          <a:xfrm>
            <a:off x="1154955" y="1447800"/>
            <a:ext cx="8825700" cy="3329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Prayer</a:t>
            </a:r>
            <a:endParaRPr/>
          </a:p>
        </p:txBody>
      </p:sp>
      <p:sp>
        <p:nvSpPr>
          <p:cNvPr id="155" name="Google Shape;155;gada4ab95d0_0_5"/>
          <p:cNvSpPr txBox="1"/>
          <p:nvPr>
            <p:ph idx="1" type="subTitle"/>
          </p:nvPr>
        </p:nvSpPr>
        <p:spPr>
          <a:xfrm>
            <a:off x="1154955" y="4777380"/>
            <a:ext cx="8825700" cy="861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6" name="Google Shape;156;gada4ab95d0_0_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4950" y="483999"/>
            <a:ext cx="2240600" cy="76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2"/>
          <p:cNvSpPr txBox="1"/>
          <p:nvPr>
            <p:ph type="ctrTitle"/>
          </p:nvPr>
        </p:nvSpPr>
        <p:spPr>
          <a:xfrm>
            <a:off x="1235476" y="3319925"/>
            <a:ext cx="8936100" cy="291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3600"/>
              <a:buFont typeface="Century Gothic"/>
              <a:buNone/>
            </a:pPr>
            <a:r>
              <a:rPr lang="en-GB" sz="3000">
                <a:solidFill>
                  <a:srgbClr val="92D050"/>
                </a:solidFill>
              </a:rPr>
              <a:t>Some responses… </a:t>
            </a:r>
            <a:br>
              <a:rPr lang="en-GB" sz="3000"/>
            </a:br>
            <a:br>
              <a:rPr lang="en-GB" sz="3000"/>
            </a:br>
            <a:r>
              <a:rPr i="1" lang="en-GB" sz="3000"/>
              <a:t>Thrive </a:t>
            </a:r>
            <a:r>
              <a:rPr lang="en-GB" sz="3000"/>
              <a:t>offers 6 principles from their research that enhance wellbeing:</a:t>
            </a:r>
            <a:br>
              <a:rPr lang="en-GB" sz="3000"/>
            </a:br>
            <a:br>
              <a:rPr lang="en-GB" sz="3600"/>
            </a:br>
            <a:br>
              <a:rPr lang="en-GB" sz="3600"/>
            </a:br>
            <a:br>
              <a:rPr lang="en-GB" sz="3600"/>
            </a:br>
            <a:r>
              <a:rPr b="1" lang="en-GB" sz="4300"/>
              <a:t>Establish Healthy Boundaries</a:t>
            </a:r>
            <a:br>
              <a:rPr lang="en-GB" sz="3600"/>
            </a:br>
            <a:br>
              <a:rPr lang="en-GB" sz="3600"/>
            </a:br>
            <a:endParaRPr sz="3600"/>
          </a:p>
        </p:txBody>
      </p:sp>
      <p:sp>
        <p:nvSpPr>
          <p:cNvPr id="305" name="Google Shape;305;p12"/>
          <p:cNvSpPr txBox="1"/>
          <p:nvPr>
            <p:ph idx="1" type="subTitle"/>
          </p:nvPr>
        </p:nvSpPr>
        <p:spPr>
          <a:xfrm>
            <a:off x="1154954" y="6061166"/>
            <a:ext cx="10401319" cy="4310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480"/>
              <a:buNone/>
            </a:pPr>
            <a:r>
              <a:rPr lang="en-GB" sz="1850"/>
              <a:t>BISHOP’S CLERGY STUDY MORNING NOV 2020							ALAN BARTLETT</a:t>
            </a:r>
            <a:endParaRPr sz="1850"/>
          </a:p>
        </p:txBody>
      </p:sp>
      <p:pic>
        <p:nvPicPr>
          <p:cNvPr id="306" name="Google Shape;306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99863" y="0"/>
            <a:ext cx="1744300" cy="11887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6200" y="6061175"/>
            <a:ext cx="632400" cy="63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3"/>
          <p:cNvSpPr txBox="1"/>
          <p:nvPr>
            <p:ph type="ctrTitle"/>
          </p:nvPr>
        </p:nvSpPr>
        <p:spPr>
          <a:xfrm>
            <a:off x="924750" y="577050"/>
            <a:ext cx="9246900" cy="5658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3600"/>
              <a:buFont typeface="Century Gothic"/>
              <a:buNone/>
            </a:pPr>
            <a:r>
              <a:rPr lang="en-GB" sz="3000">
                <a:solidFill>
                  <a:srgbClr val="92D050"/>
                </a:solidFill>
              </a:rPr>
              <a:t>Some responses… </a:t>
            </a:r>
            <a:br>
              <a:rPr lang="en-GB" sz="3000"/>
            </a:br>
            <a:br>
              <a:rPr lang="en-GB" sz="3000"/>
            </a:br>
            <a:r>
              <a:rPr i="1" lang="en-GB" sz="3000"/>
              <a:t>Thrive </a:t>
            </a:r>
            <a:r>
              <a:rPr lang="en-GB" sz="3000"/>
              <a:t>offers 6 principles from their research that enhance wellbeing:</a:t>
            </a:r>
            <a:br>
              <a:rPr lang="en-GB" sz="3600"/>
            </a:br>
            <a:br>
              <a:rPr lang="en-GB" sz="3600"/>
            </a:br>
            <a:br>
              <a:rPr lang="en-GB" sz="3600"/>
            </a:br>
            <a:br>
              <a:rPr lang="en-GB" sz="3600"/>
            </a:br>
            <a:r>
              <a:rPr b="1" lang="en-GB" sz="4700"/>
              <a:t>Value and Affirm</a:t>
            </a:r>
            <a:br>
              <a:rPr lang="en-GB" sz="3600"/>
            </a:br>
            <a:br>
              <a:rPr lang="en-GB" sz="3600"/>
            </a:br>
            <a:endParaRPr sz="3600"/>
          </a:p>
        </p:txBody>
      </p:sp>
      <p:sp>
        <p:nvSpPr>
          <p:cNvPr id="313" name="Google Shape;313;p13"/>
          <p:cNvSpPr txBox="1"/>
          <p:nvPr>
            <p:ph idx="1" type="subTitle"/>
          </p:nvPr>
        </p:nvSpPr>
        <p:spPr>
          <a:xfrm>
            <a:off x="1154954" y="6061166"/>
            <a:ext cx="10401319" cy="4310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480"/>
              <a:buNone/>
            </a:pPr>
            <a:r>
              <a:rPr lang="en-GB" sz="1850"/>
              <a:t>BISHOP’S CLERGY STUDY MORNING NOV 2020							ALAN BARTLETT</a:t>
            </a:r>
            <a:endParaRPr sz="1850"/>
          </a:p>
        </p:txBody>
      </p:sp>
      <p:pic>
        <p:nvPicPr>
          <p:cNvPr id="314" name="Google Shape;31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99863" y="0"/>
            <a:ext cx="1744300" cy="11887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6200" y="6061175"/>
            <a:ext cx="632400" cy="63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14"/>
          <p:cNvSpPr txBox="1"/>
          <p:nvPr>
            <p:ph type="ctrTitle"/>
          </p:nvPr>
        </p:nvSpPr>
        <p:spPr>
          <a:xfrm>
            <a:off x="1213275" y="643625"/>
            <a:ext cx="10570200" cy="5126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3600"/>
              <a:buFont typeface="Century Gothic"/>
              <a:buNone/>
            </a:pPr>
            <a:r>
              <a:rPr lang="en-GB" sz="3000">
                <a:solidFill>
                  <a:srgbClr val="92D050"/>
                </a:solidFill>
              </a:rPr>
              <a:t>Some responses… </a:t>
            </a:r>
            <a:br>
              <a:rPr lang="en-GB" sz="3000"/>
            </a:br>
            <a:r>
              <a:rPr i="1" lang="en-GB" sz="3000"/>
              <a:t>Thrive questions:</a:t>
            </a:r>
            <a:br>
              <a:rPr lang="en-GB" sz="3000"/>
            </a:br>
            <a:br>
              <a:rPr lang="en-GB" sz="3000"/>
            </a:br>
            <a:r>
              <a:rPr lang="en-GB" sz="3000"/>
              <a:t>? How has the Covid-19 pandemic changed your personal and ministerial practices and affected your wellbeing?</a:t>
            </a:r>
            <a:br>
              <a:rPr lang="en-GB" sz="3000"/>
            </a:br>
            <a:br>
              <a:rPr lang="en-GB" sz="3000"/>
            </a:br>
            <a:r>
              <a:rPr lang="en-GB" sz="3000"/>
              <a:t>? Which things could be impacted by a small, doable change, which is it hard to know how to tackle, and which would require significant cultural or structural change?</a:t>
            </a:r>
            <a:endParaRPr sz="3000"/>
          </a:p>
        </p:txBody>
      </p:sp>
      <p:sp>
        <p:nvSpPr>
          <p:cNvPr id="321" name="Google Shape;321;p14"/>
          <p:cNvSpPr txBox="1"/>
          <p:nvPr>
            <p:ph idx="1" type="subTitle"/>
          </p:nvPr>
        </p:nvSpPr>
        <p:spPr>
          <a:xfrm>
            <a:off x="1154954" y="6061166"/>
            <a:ext cx="10401319" cy="4310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480"/>
              <a:buNone/>
            </a:pPr>
            <a:r>
              <a:rPr lang="en-GB" sz="1850"/>
              <a:t>BISHOP’S CLERGY STUDY MORNING NOV 2020							ALAN BARTLETT</a:t>
            </a:r>
            <a:endParaRPr sz="1850"/>
          </a:p>
        </p:txBody>
      </p:sp>
      <p:pic>
        <p:nvPicPr>
          <p:cNvPr id="322" name="Google Shape;322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78954" y="0"/>
            <a:ext cx="1673918" cy="1140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6200" y="6061175"/>
            <a:ext cx="632400" cy="63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ada4ab95d0_0_40"/>
          <p:cNvSpPr txBox="1"/>
          <p:nvPr>
            <p:ph type="ctrTitle"/>
          </p:nvPr>
        </p:nvSpPr>
        <p:spPr>
          <a:xfrm>
            <a:off x="1154955" y="1447800"/>
            <a:ext cx="8825700" cy="3329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Breakout Rooms 2</a:t>
            </a:r>
            <a:endParaRPr/>
          </a:p>
        </p:txBody>
      </p:sp>
      <p:sp>
        <p:nvSpPr>
          <p:cNvPr id="329" name="Google Shape;329;gada4ab95d0_0_40"/>
          <p:cNvSpPr txBox="1"/>
          <p:nvPr>
            <p:ph idx="1" type="subTitle"/>
          </p:nvPr>
        </p:nvSpPr>
        <p:spPr>
          <a:xfrm>
            <a:off x="1154955" y="4777380"/>
            <a:ext cx="8825700" cy="861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30" name="Google Shape;330;gada4ab95d0_0_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4950" y="483999"/>
            <a:ext cx="2240600" cy="76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15"/>
          <p:cNvSpPr txBox="1"/>
          <p:nvPr>
            <p:ph type="ctrTitle"/>
          </p:nvPr>
        </p:nvSpPr>
        <p:spPr>
          <a:xfrm>
            <a:off x="592183" y="862148"/>
            <a:ext cx="10128069" cy="99277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Century Gothic"/>
              <a:buNone/>
            </a:pPr>
            <a:r>
              <a:rPr b="1" lang="en-GB" sz="3600">
                <a:solidFill>
                  <a:srgbClr val="FFFFFF"/>
                </a:solidFill>
              </a:rPr>
              <a:t>A theological tension…</a:t>
            </a:r>
            <a:r>
              <a:rPr b="1" lang="en-GB" sz="3600">
                <a:solidFill>
                  <a:srgbClr val="FF0000"/>
                </a:solidFill>
              </a:rPr>
              <a:t> </a:t>
            </a:r>
            <a:br>
              <a:rPr lang="en-GB" sz="3600"/>
            </a:br>
            <a:br>
              <a:rPr lang="en-GB" sz="3600"/>
            </a:br>
            <a:endParaRPr sz="3600"/>
          </a:p>
        </p:txBody>
      </p:sp>
      <p:sp>
        <p:nvSpPr>
          <p:cNvPr id="336" name="Google Shape;336;p15"/>
          <p:cNvSpPr txBox="1"/>
          <p:nvPr>
            <p:ph idx="1" type="subTitle"/>
          </p:nvPr>
        </p:nvSpPr>
        <p:spPr>
          <a:xfrm>
            <a:off x="1154954" y="6061166"/>
            <a:ext cx="10401319" cy="4310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480"/>
              <a:buNone/>
            </a:pPr>
            <a:r>
              <a:rPr lang="en-GB" sz="1850"/>
              <a:t>BISHOP’S CLERGY STUDY MORNING NOV 2020							ALAN BARTLETT</a:t>
            </a:r>
            <a:endParaRPr sz="1850"/>
          </a:p>
        </p:txBody>
      </p:sp>
      <p:sp>
        <p:nvSpPr>
          <p:cNvPr id="337" name="Google Shape;337;p15"/>
          <p:cNvSpPr txBox="1"/>
          <p:nvPr/>
        </p:nvSpPr>
        <p:spPr>
          <a:xfrm>
            <a:off x="390618" y="1095723"/>
            <a:ext cx="6578353" cy="1569660"/>
          </a:xfrm>
          <a:prstGeom prst="rect">
            <a:avLst/>
          </a:prstGeom>
          <a:solidFill>
            <a:schemeClr val="accent1"/>
          </a:solidFill>
          <a:ln cap="rnd" cmpd="sng" w="19050">
            <a:solidFill>
              <a:srgbClr val="800F0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‘Then he [Jesus]  said to them all, ‘If any want to become my followers, let them deny themselves and take up their cross daily and follow me.” ‘  Luke9:23</a:t>
            </a:r>
            <a:endParaRPr b="1" sz="2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8" name="Google Shape;338;p15"/>
          <p:cNvSpPr txBox="1"/>
          <p:nvPr/>
        </p:nvSpPr>
        <p:spPr>
          <a:xfrm>
            <a:off x="7227535" y="3901609"/>
            <a:ext cx="3396974" cy="1569660"/>
          </a:xfrm>
          <a:prstGeom prst="rect">
            <a:avLst/>
          </a:prstGeom>
          <a:solidFill>
            <a:schemeClr val="accent4"/>
          </a:solidFill>
          <a:ln cap="rnd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“I have come that they might have, life in all its fullness.” John 10:10</a:t>
            </a:r>
            <a:endParaRPr b="1" sz="2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39" name="Google Shape;339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08266" y="182880"/>
            <a:ext cx="2836025" cy="3439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96891" y="2898958"/>
            <a:ext cx="4610501" cy="30696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6200" y="6061175"/>
            <a:ext cx="632400" cy="63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16"/>
          <p:cNvSpPr txBox="1"/>
          <p:nvPr>
            <p:ph type="ctrTitle"/>
          </p:nvPr>
        </p:nvSpPr>
        <p:spPr>
          <a:xfrm>
            <a:off x="592183" y="862148"/>
            <a:ext cx="10128069" cy="99277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Century Gothic"/>
              <a:buNone/>
            </a:pPr>
            <a:r>
              <a:rPr lang="en-GB" sz="3600">
                <a:solidFill>
                  <a:srgbClr val="FF0000"/>
                </a:solidFill>
              </a:rPr>
              <a:t>A theological tension… </a:t>
            </a:r>
            <a:br>
              <a:rPr lang="en-GB" sz="3600"/>
            </a:br>
            <a:br>
              <a:rPr lang="en-GB" sz="3600"/>
            </a:br>
            <a:endParaRPr sz="3600"/>
          </a:p>
        </p:txBody>
      </p:sp>
      <p:sp>
        <p:nvSpPr>
          <p:cNvPr id="347" name="Google Shape;347;p16"/>
          <p:cNvSpPr txBox="1"/>
          <p:nvPr>
            <p:ph idx="1" type="subTitle"/>
          </p:nvPr>
        </p:nvSpPr>
        <p:spPr>
          <a:xfrm>
            <a:off x="1154954" y="6061166"/>
            <a:ext cx="10401319" cy="4310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DURHAM/NEWCASTLE IME NOV 2020							ALAN BARTLETT</a:t>
            </a:r>
            <a:endParaRPr/>
          </a:p>
        </p:txBody>
      </p:sp>
      <p:sp>
        <p:nvSpPr>
          <p:cNvPr id="348" name="Google Shape;348;p16"/>
          <p:cNvSpPr txBox="1"/>
          <p:nvPr/>
        </p:nvSpPr>
        <p:spPr>
          <a:xfrm>
            <a:off x="1316849" y="1358525"/>
            <a:ext cx="9667200" cy="42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5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 – which of these 2 deep images of Christian discipleship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5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resonates with you most deeply?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5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 – which of these 2 deep images of Christian ministry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5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resonates with you most deeply?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5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 – are you seeing discipleship and ministry differently? Why?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49" name="Google Shape;34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6200" y="6061175"/>
            <a:ext cx="632400" cy="63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17"/>
          <p:cNvSpPr txBox="1"/>
          <p:nvPr>
            <p:ph type="ctrTitle"/>
          </p:nvPr>
        </p:nvSpPr>
        <p:spPr>
          <a:xfrm>
            <a:off x="592183" y="862148"/>
            <a:ext cx="10128069" cy="99277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3600"/>
              <a:buFont typeface="Century Gothic"/>
              <a:buNone/>
            </a:pPr>
            <a:r>
              <a:rPr lang="en-GB" sz="3600">
                <a:solidFill>
                  <a:srgbClr val="92D050"/>
                </a:solidFill>
              </a:rPr>
              <a:t>Some responses… </a:t>
            </a:r>
            <a:br>
              <a:rPr lang="en-GB" sz="3600"/>
            </a:br>
            <a:br>
              <a:rPr lang="en-GB" sz="3600"/>
            </a:br>
            <a:endParaRPr sz="3600"/>
          </a:p>
        </p:txBody>
      </p:sp>
      <p:sp>
        <p:nvSpPr>
          <p:cNvPr id="355" name="Google Shape;355;p17"/>
          <p:cNvSpPr txBox="1"/>
          <p:nvPr>
            <p:ph idx="1" type="subTitle"/>
          </p:nvPr>
        </p:nvSpPr>
        <p:spPr>
          <a:xfrm>
            <a:off x="1154954" y="6061166"/>
            <a:ext cx="10401319" cy="4310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480"/>
              <a:buNone/>
            </a:pPr>
            <a:r>
              <a:rPr lang="en-GB" sz="1850"/>
              <a:t>BISHOP’S CLERGY STUDY MORNING NOV 2020							ALAN BARTLETT</a:t>
            </a:r>
            <a:endParaRPr sz="1850"/>
          </a:p>
        </p:txBody>
      </p:sp>
      <p:sp>
        <p:nvSpPr>
          <p:cNvPr id="356" name="Google Shape;356;p17"/>
          <p:cNvSpPr txBox="1"/>
          <p:nvPr/>
        </p:nvSpPr>
        <p:spPr>
          <a:xfrm>
            <a:off x="1400072" y="992554"/>
            <a:ext cx="9320180" cy="1384995"/>
          </a:xfrm>
          <a:prstGeom prst="rect">
            <a:avLst/>
          </a:prstGeom>
          <a:solidFill>
            <a:schemeClr val="lt1"/>
          </a:solidFill>
          <a:ln cap="rnd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“If our clergy are models of Christian discipleship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 are stressed and worn out,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then what image of Christian life are we projecting?”</a:t>
            </a:r>
            <a:endParaRPr b="1" sz="2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7" name="Google Shape;357;p17"/>
          <p:cNvSpPr txBox="1"/>
          <p:nvPr/>
        </p:nvSpPr>
        <p:spPr>
          <a:xfrm>
            <a:off x="725000" y="2682250"/>
            <a:ext cx="11467200" cy="32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Some simple rules of self-care: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GB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Remember you are a human being, not a machine – and God does not treat you like a machine.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So book quality time off each day, week, month, year, lifetime…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GB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Remember that you are to love yourself as you love your neighbour – would you treat anyone else this way?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GB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Remember that God calls you first to be the </a:t>
            </a:r>
            <a:r>
              <a:rPr i="1" lang="en-GB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best</a:t>
            </a:r>
            <a:r>
              <a:rPr lang="en-GB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“you” you can be,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and then to be good in relationships and then good as a priest – and finally good in a job…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{Francis Dewar </a:t>
            </a:r>
            <a:r>
              <a:rPr i="1" lang="en-GB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Called or Collared. </a:t>
            </a:r>
            <a:r>
              <a:rPr lang="en-GB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2000 new ed.. SPCK}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GB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Remember that you are not Jesus. You cannot do everything or solve everyone’s problems.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Even Jesus didn’t…</a:t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58" name="Google Shape;35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6200" y="6061175"/>
            <a:ext cx="632400" cy="63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ada4ab95d0_0_55"/>
          <p:cNvSpPr txBox="1"/>
          <p:nvPr>
            <p:ph type="ctrTitle"/>
          </p:nvPr>
        </p:nvSpPr>
        <p:spPr>
          <a:xfrm>
            <a:off x="1154955" y="1447800"/>
            <a:ext cx="8825700" cy="3329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Prayer</a:t>
            </a:r>
            <a:endParaRPr/>
          </a:p>
        </p:txBody>
      </p:sp>
      <p:sp>
        <p:nvSpPr>
          <p:cNvPr id="364" name="Google Shape;364;gada4ab95d0_0_55"/>
          <p:cNvSpPr txBox="1"/>
          <p:nvPr>
            <p:ph idx="1" type="subTitle"/>
          </p:nvPr>
        </p:nvSpPr>
        <p:spPr>
          <a:xfrm>
            <a:off x="1154955" y="4777380"/>
            <a:ext cx="8825700" cy="861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GB"/>
              <a:t>Alan Bartlett</a:t>
            </a:r>
            <a:endParaRPr/>
          </a:p>
        </p:txBody>
      </p:sp>
      <p:pic>
        <p:nvPicPr>
          <p:cNvPr id="365" name="Google Shape;365;gada4ab95d0_0_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4950" y="483999"/>
            <a:ext cx="2240600" cy="76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ada4ab95d0_0_45"/>
          <p:cNvSpPr txBox="1"/>
          <p:nvPr>
            <p:ph type="ctrTitle"/>
          </p:nvPr>
        </p:nvSpPr>
        <p:spPr>
          <a:xfrm>
            <a:off x="1154955" y="1447800"/>
            <a:ext cx="8825700" cy="3329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Song</a:t>
            </a:r>
            <a:endParaRPr/>
          </a:p>
        </p:txBody>
      </p:sp>
      <p:sp>
        <p:nvSpPr>
          <p:cNvPr id="371" name="Google Shape;371;gada4ab95d0_0_45"/>
          <p:cNvSpPr txBox="1"/>
          <p:nvPr>
            <p:ph idx="1" type="subTitle"/>
          </p:nvPr>
        </p:nvSpPr>
        <p:spPr>
          <a:xfrm>
            <a:off x="1154955" y="4777380"/>
            <a:ext cx="8825700" cy="861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GB"/>
              <a:t>St Nics Worship Band</a:t>
            </a:r>
            <a:endParaRPr/>
          </a:p>
        </p:txBody>
      </p:sp>
      <p:pic>
        <p:nvPicPr>
          <p:cNvPr id="372" name="Google Shape;372;gada4ab95d0_0_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4950" y="483999"/>
            <a:ext cx="2240600" cy="76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7" name="Google Shape;377;gada4ab95d0_0_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4950" y="483999"/>
            <a:ext cx="2240600" cy="76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gada4ab95d0_0_93" title="My God.mp4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0"/>
            <a:ext cx="12192000" cy="68579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ada4ab95d0_0_10"/>
          <p:cNvSpPr txBox="1"/>
          <p:nvPr>
            <p:ph type="ctrTitle"/>
          </p:nvPr>
        </p:nvSpPr>
        <p:spPr>
          <a:xfrm>
            <a:off x="1154955" y="1447800"/>
            <a:ext cx="8825700" cy="3329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Hymn</a:t>
            </a:r>
            <a:endParaRPr/>
          </a:p>
        </p:txBody>
      </p:sp>
      <p:sp>
        <p:nvSpPr>
          <p:cNvPr id="162" name="Google Shape;162;gada4ab95d0_0_10"/>
          <p:cNvSpPr txBox="1"/>
          <p:nvPr>
            <p:ph idx="1" type="subTitle"/>
          </p:nvPr>
        </p:nvSpPr>
        <p:spPr>
          <a:xfrm>
            <a:off x="1154955" y="4777380"/>
            <a:ext cx="8825700" cy="861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GB"/>
              <a:t>Cathedral Choir &amp; Organ</a:t>
            </a:r>
            <a:endParaRPr/>
          </a:p>
        </p:txBody>
      </p:sp>
      <p:pic>
        <p:nvPicPr>
          <p:cNvPr id="163" name="Google Shape;163;gada4ab95d0_0_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4950" y="483999"/>
            <a:ext cx="2240600" cy="76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gada4ab95d0_0_10" title="AP21.wav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587170" y="3577050"/>
            <a:ext cx="939775" cy="939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ada4ab95d0_0_50"/>
          <p:cNvSpPr txBox="1"/>
          <p:nvPr>
            <p:ph type="ctrTitle"/>
          </p:nvPr>
        </p:nvSpPr>
        <p:spPr>
          <a:xfrm>
            <a:off x="1154955" y="1447800"/>
            <a:ext cx="8825700" cy="3329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Blessing</a:t>
            </a:r>
            <a:endParaRPr/>
          </a:p>
        </p:txBody>
      </p:sp>
      <p:sp>
        <p:nvSpPr>
          <p:cNvPr id="384" name="Google Shape;384;gada4ab95d0_0_50"/>
          <p:cNvSpPr txBox="1"/>
          <p:nvPr>
            <p:ph idx="1" type="subTitle"/>
          </p:nvPr>
        </p:nvSpPr>
        <p:spPr>
          <a:xfrm>
            <a:off x="1154955" y="4777380"/>
            <a:ext cx="8825700" cy="861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GB"/>
              <a:t>Bishop Paul</a:t>
            </a:r>
            <a:endParaRPr/>
          </a:p>
        </p:txBody>
      </p:sp>
      <p:pic>
        <p:nvPicPr>
          <p:cNvPr id="385" name="Google Shape;385;gada4ab95d0_0_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4950" y="483999"/>
            <a:ext cx="2240600" cy="76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ada4ab95d0_0_15"/>
          <p:cNvSpPr txBox="1"/>
          <p:nvPr>
            <p:ph type="ctrTitle"/>
          </p:nvPr>
        </p:nvSpPr>
        <p:spPr>
          <a:xfrm>
            <a:off x="1154955" y="1447800"/>
            <a:ext cx="8825700" cy="3329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Lectio Divina</a:t>
            </a:r>
            <a:endParaRPr/>
          </a:p>
        </p:txBody>
      </p:sp>
      <p:sp>
        <p:nvSpPr>
          <p:cNvPr id="170" name="Google Shape;170;gada4ab95d0_0_15"/>
          <p:cNvSpPr txBox="1"/>
          <p:nvPr>
            <p:ph idx="1" type="subTitle"/>
          </p:nvPr>
        </p:nvSpPr>
        <p:spPr>
          <a:xfrm>
            <a:off x="1154955" y="4777380"/>
            <a:ext cx="8825700" cy="861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GB"/>
              <a:t>Matthew 11: 28-30</a:t>
            </a:r>
            <a:endParaRPr/>
          </a:p>
        </p:txBody>
      </p:sp>
      <p:pic>
        <p:nvPicPr>
          <p:cNvPr id="171" name="Google Shape;171;gada4ab95d0_0_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4950" y="483999"/>
            <a:ext cx="2240600" cy="76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ada4ab95d0_0_20"/>
          <p:cNvSpPr txBox="1"/>
          <p:nvPr>
            <p:ph type="ctrTitle"/>
          </p:nvPr>
        </p:nvSpPr>
        <p:spPr>
          <a:xfrm>
            <a:off x="1154955" y="1447800"/>
            <a:ext cx="8825700" cy="3329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Bishop Paul</a:t>
            </a:r>
            <a:endParaRPr/>
          </a:p>
        </p:txBody>
      </p:sp>
      <p:sp>
        <p:nvSpPr>
          <p:cNvPr id="177" name="Google Shape;177;gada4ab95d0_0_20"/>
          <p:cNvSpPr txBox="1"/>
          <p:nvPr>
            <p:ph idx="1" type="subTitle"/>
          </p:nvPr>
        </p:nvSpPr>
        <p:spPr>
          <a:xfrm>
            <a:off x="1154955" y="4777380"/>
            <a:ext cx="8825700" cy="861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GB"/>
              <a:t>‘Keeping our eyes lifted up’</a:t>
            </a:r>
            <a:br>
              <a:rPr lang="en-GB"/>
            </a:br>
            <a:r>
              <a:rPr lang="en-GB"/>
              <a:t>Sustaining and developing vision through difficult times.</a:t>
            </a:r>
            <a:endParaRPr/>
          </a:p>
        </p:txBody>
      </p:sp>
      <p:pic>
        <p:nvPicPr>
          <p:cNvPr id="178" name="Google Shape;178;gada4ab95d0_0_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4950" y="483999"/>
            <a:ext cx="2240600" cy="76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ada4ab95d0_0_25"/>
          <p:cNvSpPr txBox="1"/>
          <p:nvPr>
            <p:ph type="ctrTitle"/>
          </p:nvPr>
        </p:nvSpPr>
        <p:spPr>
          <a:xfrm>
            <a:off x="1154955" y="1447800"/>
            <a:ext cx="8825700" cy="3329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Breakout Rooms</a:t>
            </a:r>
            <a:endParaRPr/>
          </a:p>
        </p:txBody>
      </p:sp>
      <p:sp>
        <p:nvSpPr>
          <p:cNvPr id="184" name="Google Shape;184;gada4ab95d0_0_25"/>
          <p:cNvSpPr txBox="1"/>
          <p:nvPr>
            <p:ph idx="1" type="subTitle"/>
          </p:nvPr>
        </p:nvSpPr>
        <p:spPr>
          <a:xfrm>
            <a:off x="1154955" y="4777380"/>
            <a:ext cx="8825700" cy="861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5" name="Google Shape;185;gada4ab95d0_0_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4950" y="483999"/>
            <a:ext cx="2240600" cy="76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ada4ab95d0_0_30"/>
          <p:cNvSpPr txBox="1"/>
          <p:nvPr>
            <p:ph type="ctrTitle"/>
          </p:nvPr>
        </p:nvSpPr>
        <p:spPr>
          <a:xfrm>
            <a:off x="1154955" y="1447800"/>
            <a:ext cx="8825700" cy="3329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Coffee Time</a:t>
            </a:r>
            <a:endParaRPr/>
          </a:p>
        </p:txBody>
      </p:sp>
      <p:sp>
        <p:nvSpPr>
          <p:cNvPr id="191" name="Google Shape;191;gada4ab95d0_0_30"/>
          <p:cNvSpPr txBox="1"/>
          <p:nvPr>
            <p:ph idx="1" type="subTitle"/>
          </p:nvPr>
        </p:nvSpPr>
        <p:spPr>
          <a:xfrm>
            <a:off x="1154955" y="4777380"/>
            <a:ext cx="8825700" cy="861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92" name="Google Shape;192;gada4ab95d0_0_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4950" y="483999"/>
            <a:ext cx="2240600" cy="76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ada4ab95d0_0_35"/>
          <p:cNvSpPr txBox="1"/>
          <p:nvPr>
            <p:ph type="ctrTitle"/>
          </p:nvPr>
        </p:nvSpPr>
        <p:spPr>
          <a:xfrm>
            <a:off x="1154955" y="1447800"/>
            <a:ext cx="8825700" cy="3329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Alan Bartlett</a:t>
            </a:r>
            <a:endParaRPr/>
          </a:p>
        </p:txBody>
      </p:sp>
      <p:sp>
        <p:nvSpPr>
          <p:cNvPr id="198" name="Google Shape;198;gada4ab95d0_0_35"/>
          <p:cNvSpPr txBox="1"/>
          <p:nvPr>
            <p:ph idx="1" type="subTitle"/>
          </p:nvPr>
        </p:nvSpPr>
        <p:spPr>
          <a:xfrm>
            <a:off x="1154955" y="4777380"/>
            <a:ext cx="8825700" cy="861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99" name="Google Shape;199;gada4ab95d0_0_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4950" y="483999"/>
            <a:ext cx="2240600" cy="76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"/>
          <p:cNvSpPr txBox="1"/>
          <p:nvPr>
            <p:ph type="ctrTitle"/>
          </p:nvPr>
        </p:nvSpPr>
        <p:spPr>
          <a:xfrm>
            <a:off x="1154950" y="2133600"/>
            <a:ext cx="9061800" cy="1402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Century Gothic"/>
              <a:buNone/>
            </a:pPr>
            <a:r>
              <a:rPr lang="en-GB" sz="5500">
                <a:solidFill>
                  <a:schemeClr val="lt1"/>
                </a:solidFill>
              </a:rPr>
              <a:t>“Self-care during COVID and beyond…”</a:t>
            </a:r>
            <a:r>
              <a:rPr lang="en-GB" sz="6600">
                <a:solidFill>
                  <a:schemeClr val="lt1"/>
                </a:solidFill>
              </a:rPr>
              <a:t> </a:t>
            </a:r>
            <a:br>
              <a:rPr lang="en-GB"/>
            </a:br>
            <a:endParaRPr/>
          </a:p>
        </p:txBody>
      </p:sp>
      <p:sp>
        <p:nvSpPr>
          <p:cNvPr id="205" name="Google Shape;205;p1"/>
          <p:cNvSpPr txBox="1"/>
          <p:nvPr>
            <p:ph idx="1" type="subTitle"/>
          </p:nvPr>
        </p:nvSpPr>
        <p:spPr>
          <a:xfrm>
            <a:off x="1154954" y="6061166"/>
            <a:ext cx="10401319" cy="4310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480"/>
              <a:buNone/>
            </a:pPr>
            <a:r>
              <a:rPr lang="en-GB" sz="1850"/>
              <a:t>BISHOP’S CLERGY STUDY MORNING NOV 2020							ALAN BARTLETT</a:t>
            </a:r>
            <a:endParaRPr sz="1850"/>
          </a:p>
        </p:txBody>
      </p:sp>
      <p:pic>
        <p:nvPicPr>
          <p:cNvPr id="206" name="Google Shape;20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06239" y="2767148"/>
            <a:ext cx="3723459" cy="27925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6200" y="6061175"/>
            <a:ext cx="632400" cy="63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Ion">
  <a:themeElements>
    <a:clrScheme name="Ion">
      <a:dk1>
        <a:srgbClr val="000000"/>
      </a:dk1>
      <a:lt1>
        <a:srgbClr val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2020-11-06T16:18:15Z</dcterms:created>
  <dc:creator>Alan Bartlett</dc:creator>
</cp:coreProperties>
</file>