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6"/>
  </p:notesMasterIdLst>
  <p:handoutMasterIdLst>
    <p:handoutMasterId r:id="rId17"/>
  </p:handoutMasterIdLst>
  <p:sldIdLst>
    <p:sldId id="257" r:id="rId2"/>
    <p:sldId id="285" r:id="rId3"/>
    <p:sldId id="259" r:id="rId4"/>
    <p:sldId id="263" r:id="rId5"/>
    <p:sldId id="262" r:id="rId6"/>
    <p:sldId id="261" r:id="rId7"/>
    <p:sldId id="266" r:id="rId8"/>
    <p:sldId id="258" r:id="rId9"/>
    <p:sldId id="264" r:id="rId10"/>
    <p:sldId id="268" r:id="rId11"/>
    <p:sldId id="267" r:id="rId12"/>
    <p:sldId id="269" r:id="rId13"/>
    <p:sldId id="270" r:id="rId14"/>
    <p:sldId id="271" r:id="rId15"/>
  </p:sldIdLst>
  <p:sldSz cx="12192000" cy="6858000"/>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84" d="100"/>
          <a:sy n="84" d="100"/>
        </p:scale>
        <p:origin x="68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1275" y="0"/>
            <a:ext cx="2946400" cy="498475"/>
          </a:xfrm>
          <a:prstGeom prst="rect">
            <a:avLst/>
          </a:prstGeom>
        </p:spPr>
        <p:txBody>
          <a:bodyPr vert="horz" lIns="91440" tIns="45720" rIns="91440" bIns="45720" rtlCol="0"/>
          <a:lstStyle>
            <a:lvl1pPr algn="r">
              <a:defRPr sz="1200"/>
            </a:lvl1pPr>
          </a:lstStyle>
          <a:p>
            <a:fld id="{84FAB356-36C0-4DDC-BA9B-3CD6AEBA1C9A}" type="datetimeFigureOut">
              <a:rPr lang="en-GB" smtClean="0"/>
              <a:t>29/06/2017</a:t>
            </a:fld>
            <a:endParaRPr lang="en-GB"/>
          </a:p>
        </p:txBody>
      </p:sp>
      <p:sp>
        <p:nvSpPr>
          <p:cNvPr id="4" name="Footer Placeholder 3"/>
          <p:cNvSpPr>
            <a:spLocks noGrp="1"/>
          </p:cNvSpPr>
          <p:nvPr>
            <p:ph type="ftr" sz="quarter" idx="2"/>
          </p:nvPr>
        </p:nvSpPr>
        <p:spPr>
          <a:xfrm>
            <a:off x="0" y="9431338"/>
            <a:ext cx="2946400" cy="49847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1275" y="9431338"/>
            <a:ext cx="2946400" cy="498475"/>
          </a:xfrm>
          <a:prstGeom prst="rect">
            <a:avLst/>
          </a:prstGeom>
        </p:spPr>
        <p:txBody>
          <a:bodyPr vert="horz" lIns="91440" tIns="45720" rIns="91440" bIns="45720" rtlCol="0" anchor="b"/>
          <a:lstStyle>
            <a:lvl1pPr algn="r">
              <a:defRPr sz="1200"/>
            </a:lvl1pPr>
          </a:lstStyle>
          <a:p>
            <a:fld id="{23ECEF1D-9BF0-4839-9623-99DAE9AAEA51}" type="slidenum">
              <a:rPr lang="en-GB" smtClean="0"/>
              <a:t>‹#›</a:t>
            </a:fld>
            <a:endParaRPr lang="en-GB"/>
          </a:p>
        </p:txBody>
      </p:sp>
    </p:spTree>
    <p:extLst>
      <p:ext uri="{BB962C8B-B14F-4D97-AF65-F5344CB8AC3E}">
        <p14:creationId xmlns:p14="http://schemas.microsoft.com/office/powerpoint/2010/main" val="27248127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2E3C1201-AFE5-4905-B732-D889BEB6B586}" type="datetimeFigureOut">
              <a:rPr lang="en-GB" smtClean="0"/>
              <a:t>29/06/2017</a:t>
            </a:fld>
            <a:endParaRPr lang="en-GB"/>
          </a:p>
        </p:txBody>
      </p:sp>
      <p:sp>
        <p:nvSpPr>
          <p:cNvPr id="4" name="Slide Image Placeholder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2D12B741-DCDE-46E4-B78F-6F2BDF76B89E}" type="slidenum">
              <a:rPr lang="en-GB" smtClean="0"/>
              <a:t>‹#›</a:t>
            </a:fld>
            <a:endParaRPr lang="en-GB"/>
          </a:p>
        </p:txBody>
      </p:sp>
    </p:spTree>
    <p:extLst>
      <p:ext uri="{BB962C8B-B14F-4D97-AF65-F5344CB8AC3E}">
        <p14:creationId xmlns:p14="http://schemas.microsoft.com/office/powerpoint/2010/main" val="25462054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Seligman 3 positive things each day – lots, none, moderation from mindfulness book</a:t>
            </a:r>
          </a:p>
        </p:txBody>
      </p:sp>
      <p:sp>
        <p:nvSpPr>
          <p:cNvPr id="4" name="Slide Number Placeholder 3"/>
          <p:cNvSpPr>
            <a:spLocks noGrp="1"/>
          </p:cNvSpPr>
          <p:nvPr>
            <p:ph type="sldNum" sz="quarter" idx="10"/>
          </p:nvPr>
        </p:nvSpPr>
        <p:spPr/>
        <p:txBody>
          <a:bodyPr/>
          <a:lstStyle/>
          <a:p>
            <a:fld id="{2D12B741-DCDE-46E4-B78F-6F2BDF76B89E}" type="slidenum">
              <a:rPr lang="en-GB" smtClean="0"/>
              <a:t>6</a:t>
            </a:fld>
            <a:endParaRPr lang="en-GB"/>
          </a:p>
        </p:txBody>
      </p:sp>
    </p:spTree>
    <p:extLst>
      <p:ext uri="{BB962C8B-B14F-4D97-AF65-F5344CB8AC3E}">
        <p14:creationId xmlns:p14="http://schemas.microsoft.com/office/powerpoint/2010/main" val="18635923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BE7CB7F-3A38-427B-8514-915DD2D70DA9}" type="datetimeFigureOut">
              <a:rPr lang="en-GB" smtClean="0"/>
              <a:t>29/06/2017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9CC45F2-F80D-4810-B3C3-0B92BA5A5860}" type="slidenum">
              <a:rPr lang="en-GB" smtClean="0"/>
              <a:t>‹#›</a:t>
            </a:fld>
            <a:endParaRPr lang="en-GB"/>
          </a:p>
        </p:txBody>
      </p:sp>
    </p:spTree>
    <p:extLst>
      <p:ext uri="{BB962C8B-B14F-4D97-AF65-F5344CB8AC3E}">
        <p14:creationId xmlns:p14="http://schemas.microsoft.com/office/powerpoint/2010/main" val="27163622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E7CB7F-3A38-427B-8514-915DD2D70DA9}" type="datetimeFigureOut">
              <a:rPr lang="en-GB" smtClean="0"/>
              <a:t>29/06/2017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9CC45F2-F80D-4810-B3C3-0B92BA5A5860}" type="slidenum">
              <a:rPr lang="en-GB" smtClean="0"/>
              <a:t>‹#›</a:t>
            </a:fld>
            <a:endParaRPr lang="en-GB"/>
          </a:p>
        </p:txBody>
      </p:sp>
    </p:spTree>
    <p:extLst>
      <p:ext uri="{BB962C8B-B14F-4D97-AF65-F5344CB8AC3E}">
        <p14:creationId xmlns:p14="http://schemas.microsoft.com/office/powerpoint/2010/main" val="1205003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E7CB7F-3A38-427B-8514-915DD2D70DA9}" type="datetimeFigureOut">
              <a:rPr lang="en-GB" smtClean="0"/>
              <a:t>29/06/2017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9CC45F2-F80D-4810-B3C3-0B92BA5A5860}" type="slidenum">
              <a:rPr lang="en-GB" smtClean="0"/>
              <a:t>‹#›</a:t>
            </a:fld>
            <a:endParaRPr lang="en-GB"/>
          </a:p>
        </p:txBody>
      </p:sp>
    </p:spTree>
    <p:extLst>
      <p:ext uri="{BB962C8B-B14F-4D97-AF65-F5344CB8AC3E}">
        <p14:creationId xmlns:p14="http://schemas.microsoft.com/office/powerpoint/2010/main" val="4102140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E7CB7F-3A38-427B-8514-915DD2D70DA9}" type="datetimeFigureOut">
              <a:rPr lang="en-GB" smtClean="0"/>
              <a:t>29/06/2017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9CC45F2-F80D-4810-B3C3-0B92BA5A5860}" type="slidenum">
              <a:rPr lang="en-GB" smtClean="0"/>
              <a:t>‹#›</a:t>
            </a:fld>
            <a:endParaRPr lang="en-GB"/>
          </a:p>
        </p:txBody>
      </p:sp>
    </p:spTree>
    <p:extLst>
      <p:ext uri="{BB962C8B-B14F-4D97-AF65-F5344CB8AC3E}">
        <p14:creationId xmlns:p14="http://schemas.microsoft.com/office/powerpoint/2010/main" val="2987131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BE7CB7F-3A38-427B-8514-915DD2D70DA9}" type="datetimeFigureOut">
              <a:rPr lang="en-GB" smtClean="0"/>
              <a:t>29/06/2017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9CC45F2-F80D-4810-B3C3-0B92BA5A5860}" type="slidenum">
              <a:rPr lang="en-GB" smtClean="0"/>
              <a:t>‹#›</a:t>
            </a:fld>
            <a:endParaRPr lang="en-GB"/>
          </a:p>
        </p:txBody>
      </p:sp>
    </p:spTree>
    <p:extLst>
      <p:ext uri="{BB962C8B-B14F-4D97-AF65-F5344CB8AC3E}">
        <p14:creationId xmlns:p14="http://schemas.microsoft.com/office/powerpoint/2010/main" val="5585948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BE7CB7F-3A38-427B-8514-915DD2D70DA9}" type="datetimeFigureOut">
              <a:rPr lang="en-GB" smtClean="0"/>
              <a:t>29/06/2017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9CC45F2-F80D-4810-B3C3-0B92BA5A5860}" type="slidenum">
              <a:rPr lang="en-GB" smtClean="0"/>
              <a:t>‹#›</a:t>
            </a:fld>
            <a:endParaRPr lang="en-GB"/>
          </a:p>
        </p:txBody>
      </p:sp>
    </p:spTree>
    <p:extLst>
      <p:ext uri="{BB962C8B-B14F-4D97-AF65-F5344CB8AC3E}">
        <p14:creationId xmlns:p14="http://schemas.microsoft.com/office/powerpoint/2010/main" val="326792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BE7CB7F-3A38-427B-8514-915DD2D70DA9}" type="datetimeFigureOut">
              <a:rPr lang="en-GB" smtClean="0"/>
              <a:t>29/06/2017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9CC45F2-F80D-4810-B3C3-0B92BA5A5860}" type="slidenum">
              <a:rPr lang="en-GB" smtClean="0"/>
              <a:t>‹#›</a:t>
            </a:fld>
            <a:endParaRPr lang="en-GB"/>
          </a:p>
        </p:txBody>
      </p:sp>
    </p:spTree>
    <p:extLst>
      <p:ext uri="{BB962C8B-B14F-4D97-AF65-F5344CB8AC3E}">
        <p14:creationId xmlns:p14="http://schemas.microsoft.com/office/powerpoint/2010/main" val="774040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BE7CB7F-3A38-427B-8514-915DD2D70DA9}" type="datetimeFigureOut">
              <a:rPr lang="en-GB" smtClean="0"/>
              <a:t>29/06/2017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9CC45F2-F80D-4810-B3C3-0B92BA5A5860}" type="slidenum">
              <a:rPr lang="en-GB" smtClean="0"/>
              <a:t>‹#›</a:t>
            </a:fld>
            <a:endParaRPr lang="en-GB"/>
          </a:p>
        </p:txBody>
      </p:sp>
    </p:spTree>
    <p:extLst>
      <p:ext uri="{BB962C8B-B14F-4D97-AF65-F5344CB8AC3E}">
        <p14:creationId xmlns:p14="http://schemas.microsoft.com/office/powerpoint/2010/main" val="38560964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E7CB7F-3A38-427B-8514-915DD2D70DA9}" type="datetimeFigureOut">
              <a:rPr lang="en-GB" smtClean="0"/>
              <a:t>29/06/2017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9CC45F2-F80D-4810-B3C3-0B92BA5A5860}" type="slidenum">
              <a:rPr lang="en-GB" smtClean="0"/>
              <a:t>‹#›</a:t>
            </a:fld>
            <a:endParaRPr lang="en-GB"/>
          </a:p>
        </p:txBody>
      </p:sp>
    </p:spTree>
    <p:extLst>
      <p:ext uri="{BB962C8B-B14F-4D97-AF65-F5344CB8AC3E}">
        <p14:creationId xmlns:p14="http://schemas.microsoft.com/office/powerpoint/2010/main" val="3000384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BE7CB7F-3A38-427B-8514-915DD2D70DA9}" type="datetimeFigureOut">
              <a:rPr lang="en-GB" smtClean="0"/>
              <a:t>29/06/2017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9CC45F2-F80D-4810-B3C3-0B92BA5A5860}" type="slidenum">
              <a:rPr lang="en-GB" smtClean="0"/>
              <a:t>‹#›</a:t>
            </a:fld>
            <a:endParaRPr lang="en-GB"/>
          </a:p>
        </p:txBody>
      </p:sp>
    </p:spTree>
    <p:extLst>
      <p:ext uri="{BB962C8B-B14F-4D97-AF65-F5344CB8AC3E}">
        <p14:creationId xmlns:p14="http://schemas.microsoft.com/office/powerpoint/2010/main" val="13925163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BE7CB7F-3A38-427B-8514-915DD2D70DA9}" type="datetimeFigureOut">
              <a:rPr lang="en-GB" smtClean="0"/>
              <a:t>29/06/2017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9CC45F2-F80D-4810-B3C3-0B92BA5A5860}" type="slidenum">
              <a:rPr lang="en-GB" smtClean="0"/>
              <a:t>‹#›</a:t>
            </a:fld>
            <a:endParaRPr lang="en-GB"/>
          </a:p>
        </p:txBody>
      </p:sp>
    </p:spTree>
    <p:extLst>
      <p:ext uri="{BB962C8B-B14F-4D97-AF65-F5344CB8AC3E}">
        <p14:creationId xmlns:p14="http://schemas.microsoft.com/office/powerpoint/2010/main" val="10897339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E7CB7F-3A38-427B-8514-915DD2D70DA9}" type="datetimeFigureOut">
              <a:rPr lang="en-GB" smtClean="0"/>
              <a:t>29/06/2017</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CC45F2-F80D-4810-B3C3-0B92BA5A5860}" type="slidenum">
              <a:rPr lang="en-GB" smtClean="0"/>
              <a:t>‹#›</a:t>
            </a:fld>
            <a:endParaRPr lang="en-GB"/>
          </a:p>
        </p:txBody>
      </p:sp>
    </p:spTree>
    <p:extLst>
      <p:ext uri="{BB962C8B-B14F-4D97-AF65-F5344CB8AC3E}">
        <p14:creationId xmlns:p14="http://schemas.microsoft.com/office/powerpoint/2010/main" val="39077600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minded.org.uk/login"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youngminds.org.uk/media/1463/the_resilient_classroom-2016.pdf" TargetMode="External"/><Relationship Id="rId2" Type="http://schemas.openxmlformats.org/officeDocument/2006/relationships/hyperlink" Target="http://my.northtyneside.gov.uk/sites/default/files/web-page-related-files/S1%202%20School%20Guidance%20Resource%20list%20MH.pdf" TargetMode="External"/><Relationship Id="rId1" Type="http://schemas.openxmlformats.org/officeDocument/2006/relationships/slideLayout" Target="../slideLayouts/slideLayout2.xml"/><Relationship Id="rId4" Type="http://schemas.openxmlformats.org/officeDocument/2006/relationships/hyperlink" Target="https://www.newharbinger.com/mindfulness-teen-anxiet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book&#10;&#10;Description generated with high confidence">
            <a:extLst>
              <a:ext uri="{FF2B5EF4-FFF2-40B4-BE49-F238E27FC236}">
                <a16:creationId xmlns:a16="http://schemas.microsoft.com/office/drawing/2014/main" xmlns="" id="{B4D78000-F840-42DC-BCBE-B253661058FD}"/>
              </a:ext>
            </a:extLst>
          </p:cNvPr>
          <p:cNvPicPr>
            <a:picLocks noChangeAspect="1"/>
          </p:cNvPicPr>
          <p:nvPr/>
        </p:nvPicPr>
        <p:blipFill rotWithShape="1">
          <a:blip r:embed="rId2">
            <a:extLst>
              <a:ext uri="{28A0092B-C50C-407E-A947-70E740481C1C}">
                <a14:useLocalDpi xmlns:a14="http://schemas.microsoft.com/office/drawing/2010/main" val="0"/>
              </a:ext>
            </a:extLst>
          </a:blip>
          <a:srcRect r="2085" b="3"/>
          <a:stretch/>
        </p:blipFill>
        <p:spPr>
          <a:xfrm>
            <a:off x="6090613" y="640082"/>
            <a:ext cx="5461724" cy="5577837"/>
          </a:xfrm>
          <a:prstGeom prst="rect">
            <a:avLst/>
          </a:prstGeom>
          <a:effectLst/>
        </p:spPr>
      </p:pic>
      <p:sp>
        <p:nvSpPr>
          <p:cNvPr id="2" name="Title 1">
            <a:extLst>
              <a:ext uri="{FF2B5EF4-FFF2-40B4-BE49-F238E27FC236}">
                <a16:creationId xmlns:a16="http://schemas.microsoft.com/office/drawing/2014/main" xmlns="" id="{6AD48751-817A-4DF8-B789-96A5E8656436}"/>
              </a:ext>
            </a:extLst>
          </p:cNvPr>
          <p:cNvSpPr>
            <a:spLocks noGrp="1"/>
          </p:cNvSpPr>
          <p:nvPr>
            <p:ph type="title"/>
          </p:nvPr>
        </p:nvSpPr>
        <p:spPr>
          <a:xfrm>
            <a:off x="648929" y="629266"/>
            <a:ext cx="5127031" cy="1676603"/>
          </a:xfrm>
        </p:spPr>
        <p:txBody>
          <a:bodyPr>
            <a:noAutofit/>
          </a:bodyPr>
          <a:lstStyle/>
          <a:p>
            <a:r>
              <a:rPr lang="en-GB" dirty="0"/>
              <a:t>What is an Emotionally Healthy School?</a:t>
            </a:r>
          </a:p>
        </p:txBody>
      </p:sp>
      <p:sp>
        <p:nvSpPr>
          <p:cNvPr id="3" name="Content Placeholder 2">
            <a:extLst>
              <a:ext uri="{FF2B5EF4-FFF2-40B4-BE49-F238E27FC236}">
                <a16:creationId xmlns:a16="http://schemas.microsoft.com/office/drawing/2014/main" xmlns="" id="{C21A6CB2-DF91-4CB0-BFCE-21AA1323EB1F}"/>
              </a:ext>
            </a:extLst>
          </p:cNvPr>
          <p:cNvSpPr>
            <a:spLocks noGrp="1"/>
          </p:cNvSpPr>
          <p:nvPr>
            <p:ph idx="1"/>
          </p:nvPr>
        </p:nvSpPr>
        <p:spPr>
          <a:xfrm>
            <a:off x="648930" y="3352800"/>
            <a:ext cx="5127029" cy="2871019"/>
          </a:xfrm>
        </p:spPr>
        <p:txBody>
          <a:bodyPr>
            <a:normAutofit/>
          </a:bodyPr>
          <a:lstStyle/>
          <a:p>
            <a:r>
              <a:rPr lang="en-GB" sz="4000" dirty="0"/>
              <a:t>What do you see?</a:t>
            </a:r>
          </a:p>
          <a:p>
            <a:r>
              <a:rPr lang="en-GB" sz="4000" dirty="0"/>
              <a:t>What do you hear?</a:t>
            </a:r>
          </a:p>
          <a:p>
            <a:r>
              <a:rPr lang="en-GB" sz="4000" dirty="0"/>
              <a:t>What do you feel</a:t>
            </a:r>
          </a:p>
        </p:txBody>
      </p:sp>
    </p:spTree>
    <p:extLst>
      <p:ext uri="{BB962C8B-B14F-4D97-AF65-F5344CB8AC3E}">
        <p14:creationId xmlns:p14="http://schemas.microsoft.com/office/powerpoint/2010/main" val="19094191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4719522-9A8B-4CE0-AEE8-A847CD9E09D2}"/>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xmlns="" id="{345C33F4-167C-4485-992B-F7C5CC820521}"/>
              </a:ext>
            </a:extLst>
          </p:cNvPr>
          <p:cNvSpPr>
            <a:spLocks noGrp="1"/>
          </p:cNvSpPr>
          <p:nvPr>
            <p:ph idx="1"/>
          </p:nvPr>
        </p:nvSpPr>
        <p:spPr/>
        <p:txBody>
          <a:bodyPr>
            <a:normAutofit/>
          </a:bodyPr>
          <a:lstStyle/>
          <a:p>
            <a:pPr marL="0" indent="0">
              <a:buNone/>
            </a:pPr>
            <a:r>
              <a:rPr lang="en-GB" sz="6000" dirty="0"/>
              <a:t>“There is nothing either good or bad, but thinking makes it so”</a:t>
            </a:r>
          </a:p>
          <a:p>
            <a:pPr marL="0" indent="0">
              <a:buNone/>
            </a:pPr>
            <a:r>
              <a:rPr lang="en-GB" sz="3600" dirty="0"/>
              <a:t>Shakespeare</a:t>
            </a:r>
          </a:p>
        </p:txBody>
      </p:sp>
    </p:spTree>
    <p:extLst>
      <p:ext uri="{BB962C8B-B14F-4D97-AF65-F5344CB8AC3E}">
        <p14:creationId xmlns:p14="http://schemas.microsoft.com/office/powerpoint/2010/main" val="2671929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5464DAA-577A-4186-9DF0-941CDCE597F5}"/>
              </a:ext>
            </a:extLst>
          </p:cNvPr>
          <p:cNvSpPr>
            <a:spLocks noGrp="1"/>
          </p:cNvSpPr>
          <p:nvPr>
            <p:ph type="title"/>
          </p:nvPr>
        </p:nvSpPr>
        <p:spPr>
          <a:xfrm>
            <a:off x="838200" y="365125"/>
            <a:ext cx="10515600" cy="5329997"/>
          </a:xfrm>
        </p:spPr>
        <p:txBody>
          <a:bodyPr>
            <a:normAutofit/>
          </a:bodyPr>
          <a:lstStyle/>
          <a:p>
            <a:r>
              <a:rPr lang="en-GB" dirty="0"/>
              <a:t>“People are not worried by things, but by their ideas about things. When we meet with difficulties, become anxious or troubled, let us not blame others, but rather ourselves, that is, our ideas about things”</a:t>
            </a:r>
            <a:br>
              <a:rPr lang="en-GB" dirty="0"/>
            </a:br>
            <a:r>
              <a:rPr lang="en-GB" sz="2800" dirty="0"/>
              <a:t>Epictetus</a:t>
            </a:r>
          </a:p>
        </p:txBody>
      </p:sp>
      <p:sp>
        <p:nvSpPr>
          <p:cNvPr id="3" name="Content Placeholder 2">
            <a:extLst>
              <a:ext uri="{FF2B5EF4-FFF2-40B4-BE49-F238E27FC236}">
                <a16:creationId xmlns:a16="http://schemas.microsoft.com/office/drawing/2014/main" xmlns="" id="{CCD3FDBE-1025-46F7-8B8C-3DE0A590C9A1}"/>
              </a:ext>
            </a:extLst>
          </p:cNvPr>
          <p:cNvSpPr>
            <a:spLocks noGrp="1"/>
          </p:cNvSpPr>
          <p:nvPr>
            <p:ph idx="1"/>
          </p:nvPr>
        </p:nvSpPr>
        <p:spPr>
          <a:xfrm flipV="1">
            <a:off x="838200" y="1779906"/>
            <a:ext cx="10515600" cy="45719"/>
          </a:xfrm>
        </p:spPr>
        <p:txBody>
          <a:bodyPr>
            <a:normAutofit fontScale="25000" lnSpcReduction="20000"/>
          </a:bodyPr>
          <a:lstStyle/>
          <a:p>
            <a:pPr marL="0" indent="0">
              <a:buNone/>
            </a:pPr>
            <a:r>
              <a:rPr lang="en-GB" dirty="0"/>
              <a:t>"</a:t>
            </a:r>
          </a:p>
        </p:txBody>
      </p:sp>
    </p:spTree>
    <p:extLst>
      <p:ext uri="{BB962C8B-B14F-4D97-AF65-F5344CB8AC3E}">
        <p14:creationId xmlns:p14="http://schemas.microsoft.com/office/powerpoint/2010/main" val="3505018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60E2F35-EBB4-45CA-81A6-43A892067C8D}"/>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xmlns="" id="{347E775C-6992-46A7-8A93-2148D9A80EA5}"/>
              </a:ext>
            </a:extLst>
          </p:cNvPr>
          <p:cNvSpPr>
            <a:spLocks noGrp="1"/>
          </p:cNvSpPr>
          <p:nvPr>
            <p:ph idx="1"/>
          </p:nvPr>
        </p:nvSpPr>
        <p:spPr/>
        <p:txBody>
          <a:bodyPr>
            <a:normAutofit/>
          </a:bodyPr>
          <a:lstStyle/>
          <a:p>
            <a:pPr marL="0" indent="0">
              <a:buNone/>
            </a:pPr>
            <a:r>
              <a:rPr lang="en-GB" sz="6600" dirty="0"/>
              <a:t>“ My life has been full of terrible misfortunes, most of which never happen”</a:t>
            </a:r>
          </a:p>
          <a:p>
            <a:pPr marL="0" indent="0">
              <a:buNone/>
            </a:pPr>
            <a:r>
              <a:rPr lang="en-GB" sz="3200" dirty="0"/>
              <a:t>Montaigne</a:t>
            </a:r>
          </a:p>
        </p:txBody>
      </p:sp>
    </p:spTree>
    <p:extLst>
      <p:ext uri="{BB962C8B-B14F-4D97-AF65-F5344CB8AC3E}">
        <p14:creationId xmlns:p14="http://schemas.microsoft.com/office/powerpoint/2010/main" val="9848359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148DA55-4E86-429C-90A7-4F961980C9E9}"/>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xmlns="" id="{C6C0D575-D7A2-49E4-BC45-CD505EFE47CB}"/>
              </a:ext>
            </a:extLst>
          </p:cNvPr>
          <p:cNvSpPr>
            <a:spLocks noGrp="1"/>
          </p:cNvSpPr>
          <p:nvPr>
            <p:ph idx="1"/>
          </p:nvPr>
        </p:nvSpPr>
        <p:spPr/>
        <p:txBody>
          <a:bodyPr>
            <a:normAutofit/>
          </a:bodyPr>
          <a:lstStyle/>
          <a:p>
            <a:pPr marL="0" indent="0">
              <a:buNone/>
            </a:pPr>
            <a:r>
              <a:rPr lang="en-GB" sz="6600" dirty="0"/>
              <a:t>“Nothing in life is to be feared, it is only to be understood”</a:t>
            </a:r>
          </a:p>
          <a:p>
            <a:pPr marL="0" indent="0">
              <a:buNone/>
            </a:pPr>
            <a:r>
              <a:rPr lang="en-GB" sz="3600" dirty="0"/>
              <a:t>Madame Curie</a:t>
            </a:r>
          </a:p>
        </p:txBody>
      </p:sp>
    </p:spTree>
    <p:extLst>
      <p:ext uri="{BB962C8B-B14F-4D97-AF65-F5344CB8AC3E}">
        <p14:creationId xmlns:p14="http://schemas.microsoft.com/office/powerpoint/2010/main" val="6505675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E0C188-AB94-4891-BA81-06F722FFCC1E}"/>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xmlns="" id="{3A805BA9-DCB3-4C90-B8A7-8B215CFFFAF4}"/>
              </a:ext>
            </a:extLst>
          </p:cNvPr>
          <p:cNvSpPr>
            <a:spLocks noGrp="1"/>
          </p:cNvSpPr>
          <p:nvPr>
            <p:ph idx="1"/>
          </p:nvPr>
        </p:nvSpPr>
        <p:spPr/>
        <p:txBody>
          <a:bodyPr>
            <a:normAutofit/>
          </a:bodyPr>
          <a:lstStyle/>
          <a:p>
            <a:pPr marL="0" indent="0">
              <a:buNone/>
            </a:pPr>
            <a:r>
              <a:rPr lang="en-GB" sz="6000" dirty="0"/>
              <a:t>“Present fears are less than horrible imaginings”</a:t>
            </a:r>
          </a:p>
          <a:p>
            <a:pPr marL="0" indent="0">
              <a:buNone/>
            </a:pPr>
            <a:r>
              <a:rPr lang="en-GB" sz="3600" dirty="0"/>
              <a:t>Shakespeare</a:t>
            </a:r>
          </a:p>
        </p:txBody>
      </p:sp>
    </p:spTree>
    <p:extLst>
      <p:ext uri="{BB962C8B-B14F-4D97-AF65-F5344CB8AC3E}">
        <p14:creationId xmlns:p14="http://schemas.microsoft.com/office/powerpoint/2010/main" val="3790083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ell phone&#10;&#10;Description generated with very high confidence">
            <a:extLst>
              <a:ext uri="{FF2B5EF4-FFF2-40B4-BE49-F238E27FC236}">
                <a16:creationId xmlns:a16="http://schemas.microsoft.com/office/drawing/2014/main" xmlns="" id="{C0FC8933-24A2-4FFB-9416-5B41066ADC44}"/>
              </a:ext>
            </a:extLst>
          </p:cNvPr>
          <p:cNvPicPr>
            <a:picLocks noChangeAspect="1"/>
          </p:cNvPicPr>
          <p:nvPr/>
        </p:nvPicPr>
        <p:blipFill rotWithShape="1">
          <a:blip r:embed="rId2">
            <a:extLst>
              <a:ext uri="{28A0092B-C50C-407E-A947-70E740481C1C}">
                <a14:useLocalDpi xmlns:a14="http://schemas.microsoft.com/office/drawing/2010/main" val="0"/>
              </a:ext>
            </a:extLst>
          </a:blip>
          <a:srcRect r="4396" b="-1"/>
          <a:stretch/>
        </p:blipFill>
        <p:spPr>
          <a:xfrm>
            <a:off x="7556408" y="10"/>
            <a:ext cx="4635591" cy="6857990"/>
          </a:xfrm>
          <a:prstGeom prst="rect">
            <a:avLst/>
          </a:prstGeom>
          <a:effectLst/>
        </p:spPr>
      </p:pic>
      <p:sp>
        <p:nvSpPr>
          <p:cNvPr id="2" name="Title 1">
            <a:extLst>
              <a:ext uri="{FF2B5EF4-FFF2-40B4-BE49-F238E27FC236}">
                <a16:creationId xmlns:a16="http://schemas.microsoft.com/office/drawing/2014/main" xmlns="" id="{2886A991-F4BF-4AF8-8969-B1166BFAFE56}"/>
              </a:ext>
            </a:extLst>
          </p:cNvPr>
          <p:cNvSpPr>
            <a:spLocks noGrp="1"/>
          </p:cNvSpPr>
          <p:nvPr>
            <p:ph type="title"/>
          </p:nvPr>
        </p:nvSpPr>
        <p:spPr>
          <a:xfrm>
            <a:off x="648929" y="629266"/>
            <a:ext cx="6586491" cy="1676603"/>
          </a:xfrm>
        </p:spPr>
        <p:txBody>
          <a:bodyPr>
            <a:normAutofit/>
          </a:bodyPr>
          <a:lstStyle/>
          <a:p>
            <a:r>
              <a:rPr lang="en-GB" dirty="0"/>
              <a:t>What Role do Schools play?</a:t>
            </a:r>
          </a:p>
        </p:txBody>
      </p:sp>
      <p:sp>
        <p:nvSpPr>
          <p:cNvPr id="3" name="Content Placeholder 2">
            <a:extLst>
              <a:ext uri="{FF2B5EF4-FFF2-40B4-BE49-F238E27FC236}">
                <a16:creationId xmlns:a16="http://schemas.microsoft.com/office/drawing/2014/main" xmlns="" id="{FA896CAA-9220-4AAD-8C26-5C048DFADA44}"/>
              </a:ext>
            </a:extLst>
          </p:cNvPr>
          <p:cNvSpPr>
            <a:spLocks noGrp="1"/>
          </p:cNvSpPr>
          <p:nvPr>
            <p:ph idx="1"/>
          </p:nvPr>
        </p:nvSpPr>
        <p:spPr>
          <a:xfrm>
            <a:off x="648930" y="2438400"/>
            <a:ext cx="6586489" cy="3785419"/>
          </a:xfrm>
        </p:spPr>
        <p:txBody>
          <a:bodyPr>
            <a:normAutofit fontScale="92500"/>
          </a:bodyPr>
          <a:lstStyle/>
          <a:p>
            <a:r>
              <a:rPr lang="en-GB" sz="2400" dirty="0"/>
              <a:t>Mina Fazel The Lancet 2014 – universal, targeted intervention from schools, identification of mental health needs that require specialist services. </a:t>
            </a:r>
          </a:p>
          <a:p>
            <a:r>
              <a:rPr lang="en-GB" sz="2400" dirty="0"/>
              <a:t>Behaviour’s that prevent learning likely to have their root in mental health</a:t>
            </a:r>
          </a:p>
          <a:p>
            <a:r>
              <a:rPr lang="en-GB" sz="2400" dirty="0"/>
              <a:t>Primary – attachment, oppositional defiance</a:t>
            </a:r>
          </a:p>
          <a:p>
            <a:r>
              <a:rPr lang="en-GB" sz="2400" dirty="0"/>
              <a:t>Secondary – anxiety and depression</a:t>
            </a:r>
          </a:p>
          <a:p>
            <a:r>
              <a:rPr lang="en-GB" sz="2400" dirty="0"/>
              <a:t>Research into school interventions give mixed messages on impact.</a:t>
            </a:r>
          </a:p>
          <a:p>
            <a:r>
              <a:rPr lang="en-GB" sz="2400" dirty="0"/>
              <a:t>Take away the stigma gives a positive impact for all.</a:t>
            </a:r>
          </a:p>
          <a:p>
            <a:endParaRPr lang="en-GB" sz="2400" dirty="0"/>
          </a:p>
        </p:txBody>
      </p:sp>
      <p:sp>
        <p:nvSpPr>
          <p:cNvPr id="6" name="TextBox 5">
            <a:extLst>
              <a:ext uri="{FF2B5EF4-FFF2-40B4-BE49-F238E27FC236}">
                <a16:creationId xmlns:a16="http://schemas.microsoft.com/office/drawing/2014/main" xmlns="" id="{3136D357-CFC1-43D4-9B71-8BE2B68A73CF}"/>
              </a:ext>
            </a:extLst>
          </p:cNvPr>
          <p:cNvSpPr txBox="1"/>
          <p:nvPr/>
        </p:nvSpPr>
        <p:spPr>
          <a:xfrm>
            <a:off x="7951305" y="1331844"/>
            <a:ext cx="3081130" cy="923330"/>
          </a:xfrm>
          <a:prstGeom prst="rect">
            <a:avLst/>
          </a:prstGeom>
          <a:noFill/>
        </p:spPr>
        <p:txBody>
          <a:bodyPr wrap="square" rtlCol="0">
            <a:spAutoFit/>
          </a:bodyPr>
          <a:lstStyle/>
          <a:p>
            <a:r>
              <a:rPr lang="en-GB" dirty="0">
                <a:hlinkClick r:id="rId3"/>
              </a:rPr>
              <a:t>https://www.minded.org.uk/login</a:t>
            </a:r>
            <a:endParaRPr lang="en-GB" dirty="0"/>
          </a:p>
          <a:p>
            <a:endParaRPr lang="en-GB" dirty="0"/>
          </a:p>
        </p:txBody>
      </p:sp>
    </p:spTree>
    <p:extLst>
      <p:ext uri="{BB962C8B-B14F-4D97-AF65-F5344CB8AC3E}">
        <p14:creationId xmlns:p14="http://schemas.microsoft.com/office/powerpoint/2010/main" val="20880360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xmlns="" id="{4851D8DD-9E44-4F5D-8EA9-EACA46871310}"/>
              </a:ext>
            </a:extLst>
          </p:cNvPr>
          <p:cNvSpPr>
            <a:spLocks noGrp="1"/>
          </p:cNvSpPr>
          <p:nvPr>
            <p:ph type="title"/>
          </p:nvPr>
        </p:nvSpPr>
        <p:spPr>
          <a:xfrm>
            <a:off x="838200" y="963877"/>
            <a:ext cx="3494362" cy="4930246"/>
          </a:xfrm>
        </p:spPr>
        <p:txBody>
          <a:bodyPr>
            <a:normAutofit/>
          </a:bodyPr>
          <a:lstStyle/>
          <a:p>
            <a:pPr algn="r"/>
            <a:r>
              <a:rPr lang="en-GB">
                <a:solidFill>
                  <a:schemeClr val="accent1"/>
                </a:solidFill>
              </a:rPr>
              <a:t>How are schools helping young people?</a:t>
            </a:r>
          </a:p>
        </p:txBody>
      </p:sp>
      <p:sp>
        <p:nvSpPr>
          <p:cNvPr id="3" name="Content Placeholder 2">
            <a:extLst>
              <a:ext uri="{FF2B5EF4-FFF2-40B4-BE49-F238E27FC236}">
                <a16:creationId xmlns:a16="http://schemas.microsoft.com/office/drawing/2014/main" xmlns="" id="{D97ED929-9A82-415A-AE1A-C620B6730135}"/>
              </a:ext>
            </a:extLst>
          </p:cNvPr>
          <p:cNvSpPr>
            <a:spLocks noGrp="1"/>
          </p:cNvSpPr>
          <p:nvPr>
            <p:ph idx="1"/>
          </p:nvPr>
        </p:nvSpPr>
        <p:spPr>
          <a:xfrm>
            <a:off x="4976031" y="963877"/>
            <a:ext cx="6377769" cy="4930246"/>
          </a:xfrm>
        </p:spPr>
        <p:txBody>
          <a:bodyPr anchor="ctr">
            <a:normAutofit/>
          </a:bodyPr>
          <a:lstStyle/>
          <a:p>
            <a:pPr>
              <a:lnSpc>
                <a:spcPct val="70000"/>
              </a:lnSpc>
            </a:pPr>
            <a:r>
              <a:rPr lang="en-GB" sz="2200" dirty="0"/>
              <a:t>Comprehensive PSHE programme including mental health</a:t>
            </a:r>
          </a:p>
          <a:p>
            <a:pPr>
              <a:lnSpc>
                <a:spcPct val="70000"/>
              </a:lnSpc>
            </a:pPr>
            <a:r>
              <a:rPr lang="en-GB" sz="2200" dirty="0"/>
              <a:t>Intervention programmes for children,  for example circle time, friendship groups, circle of friends, nurture rooms, Lego therapy</a:t>
            </a:r>
          </a:p>
          <a:p>
            <a:pPr>
              <a:lnSpc>
                <a:spcPct val="70000"/>
              </a:lnSpc>
            </a:pPr>
            <a:r>
              <a:rPr lang="en-GB" sz="2200" dirty="0"/>
              <a:t>Staff trained to support pupils that are displaying specific mental health needs</a:t>
            </a:r>
          </a:p>
          <a:p>
            <a:pPr>
              <a:lnSpc>
                <a:spcPct val="70000"/>
              </a:lnSpc>
            </a:pPr>
            <a:r>
              <a:rPr lang="en-GB" sz="2200" dirty="0"/>
              <a:t>Mindfulness</a:t>
            </a:r>
          </a:p>
          <a:p>
            <a:pPr>
              <a:lnSpc>
                <a:spcPct val="70000"/>
              </a:lnSpc>
            </a:pPr>
            <a:r>
              <a:rPr lang="en-GB" sz="2200" dirty="0"/>
              <a:t>Peer massage</a:t>
            </a:r>
          </a:p>
          <a:p>
            <a:pPr>
              <a:lnSpc>
                <a:spcPct val="70000"/>
              </a:lnSpc>
            </a:pPr>
            <a:r>
              <a:rPr lang="en-GB" altLang="en-US" sz="2200" dirty="0">
                <a:latin typeface="Comic Sans MS" panose="030F0702030302020204" pitchFamily="66" charset="0"/>
                <a:cs typeface="Arial" panose="020B0604020202020204" pitchFamily="34" charset="0"/>
              </a:rPr>
              <a:t>Peer mentoring schemes</a:t>
            </a:r>
          </a:p>
          <a:p>
            <a:pPr>
              <a:lnSpc>
                <a:spcPct val="70000"/>
              </a:lnSpc>
            </a:pPr>
            <a:r>
              <a:rPr lang="en-US" altLang="en-US" sz="2200" dirty="0">
                <a:latin typeface="Comic Sans MS" panose="030F0702030302020204" pitchFamily="66" charset="0"/>
                <a:cs typeface="Arial" panose="020B0604020202020204" pitchFamily="34" charset="0"/>
              </a:rPr>
              <a:t>Access to arts for emotional expression</a:t>
            </a:r>
          </a:p>
          <a:p>
            <a:pPr>
              <a:lnSpc>
                <a:spcPct val="70000"/>
              </a:lnSpc>
            </a:pPr>
            <a:r>
              <a:rPr lang="en-US" altLang="en-US" sz="2200" dirty="0">
                <a:latin typeface="Comic Sans MS" panose="030F0702030302020204" pitchFamily="66" charset="0"/>
                <a:cs typeface="Arial" panose="020B0604020202020204" pitchFamily="34" charset="0"/>
              </a:rPr>
              <a:t>Advice and support services for children’s emotional well being, counselling services. </a:t>
            </a:r>
          </a:p>
          <a:p>
            <a:pPr>
              <a:lnSpc>
                <a:spcPct val="70000"/>
              </a:lnSpc>
            </a:pPr>
            <a:r>
              <a:rPr lang="en-US" altLang="en-US" sz="2200" dirty="0">
                <a:latin typeface="Comic Sans MS" panose="030F0702030302020204" pitchFamily="66" charset="0"/>
                <a:cs typeface="Arial" panose="020B0604020202020204" pitchFamily="34" charset="0"/>
              </a:rPr>
              <a:t>Parental support – </a:t>
            </a:r>
            <a:r>
              <a:rPr lang="en-US" altLang="en-US" sz="2200" dirty="0" err="1">
                <a:latin typeface="Comic Sans MS" panose="030F0702030302020204" pitchFamily="66" charset="0"/>
                <a:cs typeface="Arial" panose="020B0604020202020204" pitchFamily="34" charset="0"/>
              </a:rPr>
              <a:t>Solihul</a:t>
            </a:r>
            <a:r>
              <a:rPr lang="en-US" altLang="en-US" sz="2200" dirty="0">
                <a:latin typeface="Comic Sans MS" panose="030F0702030302020204" pitchFamily="66" charset="0"/>
                <a:cs typeface="Arial" panose="020B0604020202020204" pitchFamily="34" charset="0"/>
              </a:rPr>
              <a:t> training</a:t>
            </a:r>
          </a:p>
          <a:p>
            <a:pPr>
              <a:lnSpc>
                <a:spcPct val="70000"/>
              </a:lnSpc>
            </a:pPr>
            <a:r>
              <a:rPr lang="en-US" altLang="en-US" sz="2200" dirty="0">
                <a:latin typeface="Comic Sans MS" panose="030F0702030302020204" pitchFamily="66" charset="0"/>
                <a:cs typeface="Arial" panose="020B0604020202020204" pitchFamily="34" charset="0"/>
              </a:rPr>
              <a:t>Thrive</a:t>
            </a:r>
          </a:p>
          <a:p>
            <a:pPr marL="0" indent="0">
              <a:lnSpc>
                <a:spcPct val="70000"/>
              </a:lnSpc>
              <a:buNone/>
            </a:pPr>
            <a:endParaRPr lang="en-GB" sz="2200" dirty="0"/>
          </a:p>
        </p:txBody>
      </p:sp>
    </p:spTree>
    <p:extLst>
      <p:ext uri="{BB962C8B-B14F-4D97-AF65-F5344CB8AC3E}">
        <p14:creationId xmlns:p14="http://schemas.microsoft.com/office/powerpoint/2010/main" val="35930101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938A30-B81D-47D7-9CDA-F9C43565B91E}"/>
              </a:ext>
            </a:extLst>
          </p:cNvPr>
          <p:cNvSpPr>
            <a:spLocks noGrp="1"/>
          </p:cNvSpPr>
          <p:nvPr>
            <p:ph type="title"/>
          </p:nvPr>
        </p:nvSpPr>
        <p:spPr/>
        <p:txBody>
          <a:bodyPr/>
          <a:lstStyle/>
          <a:p>
            <a:r>
              <a:rPr lang="en-GB"/>
              <a:t>Thrive Approach</a:t>
            </a:r>
            <a:endParaRPr lang="en-GB" dirty="0"/>
          </a:p>
        </p:txBody>
      </p:sp>
      <p:sp>
        <p:nvSpPr>
          <p:cNvPr id="3" name="Content Placeholder 2">
            <a:extLst>
              <a:ext uri="{FF2B5EF4-FFF2-40B4-BE49-F238E27FC236}">
                <a16:creationId xmlns:a16="http://schemas.microsoft.com/office/drawing/2014/main" xmlns="" id="{57458FA8-BD38-423A-980E-E1261F7ED871}"/>
              </a:ext>
            </a:extLst>
          </p:cNvPr>
          <p:cNvSpPr>
            <a:spLocks noGrp="1"/>
          </p:cNvSpPr>
          <p:nvPr>
            <p:ph idx="1"/>
          </p:nvPr>
        </p:nvSpPr>
        <p:spPr/>
        <p:txBody>
          <a:bodyPr>
            <a:normAutofit/>
          </a:bodyPr>
          <a:lstStyle/>
          <a:p>
            <a:r>
              <a:rPr lang="en-GB" dirty="0"/>
              <a:t>Gives an understanding of how we develop socially and emotionally from birth through to adulthood. </a:t>
            </a:r>
          </a:p>
          <a:p>
            <a:r>
              <a:rPr lang="en-GB" dirty="0"/>
              <a:t> Understanding what healthy child development looks like in terms of behaviour and learning and clarifies what the role of adults should be in facilitating a child’s development at each of the different stages.</a:t>
            </a:r>
          </a:p>
          <a:p>
            <a:r>
              <a:rPr lang="en-GB" dirty="0"/>
              <a:t>Programme to interpret children’s behaviour, enabling us to identify the particular developmental needs being signalled by their behaviour and to choose appropriate, targeted interventions designed to meet those needs.</a:t>
            </a:r>
          </a:p>
        </p:txBody>
      </p:sp>
    </p:spTree>
    <p:extLst>
      <p:ext uri="{BB962C8B-B14F-4D97-AF65-F5344CB8AC3E}">
        <p14:creationId xmlns:p14="http://schemas.microsoft.com/office/powerpoint/2010/main" val="1126237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205E4F57-2E6C-483D-97F0-89AFBEED5B68}"/>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741581" y="307731"/>
            <a:ext cx="2612834" cy="3997637"/>
          </a:xfrm>
          <a:prstGeom prst="rect">
            <a:avLst/>
          </a:prstGeom>
        </p:spPr>
      </p:pic>
      <p:pic>
        <p:nvPicPr>
          <p:cNvPr id="5" name="Picture 4" descr="A screenshot of a cell phone&#10;&#10;Description generated with high confidence">
            <a:extLst>
              <a:ext uri="{FF2B5EF4-FFF2-40B4-BE49-F238E27FC236}">
                <a16:creationId xmlns:a16="http://schemas.microsoft.com/office/drawing/2014/main" xmlns="" id="{341A7575-DD7E-4853-8CD7-C6EC3A57862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7809790" y="307731"/>
            <a:ext cx="2668422" cy="3997637"/>
          </a:xfrm>
          <a:prstGeom prst="rect">
            <a:avLst/>
          </a:prstGeom>
        </p:spPr>
      </p:pic>
      <p:sp>
        <p:nvSpPr>
          <p:cNvPr id="2" name="Title 1">
            <a:extLst>
              <a:ext uri="{FF2B5EF4-FFF2-40B4-BE49-F238E27FC236}">
                <a16:creationId xmlns:a16="http://schemas.microsoft.com/office/drawing/2014/main" xmlns="" id="{30A97398-53FF-4DCF-937E-25A1CBB9D2F0}"/>
              </a:ext>
            </a:extLst>
          </p:cNvPr>
          <p:cNvSpPr>
            <a:spLocks noGrp="1"/>
          </p:cNvSpPr>
          <p:nvPr>
            <p:ph type="ctrTitle"/>
          </p:nvPr>
        </p:nvSpPr>
        <p:spPr>
          <a:xfrm>
            <a:off x="527538" y="4756638"/>
            <a:ext cx="11139854" cy="930447"/>
          </a:xfrm>
        </p:spPr>
        <p:txBody>
          <a:bodyPr>
            <a:normAutofit/>
          </a:bodyPr>
          <a:lstStyle/>
          <a:p>
            <a:pPr>
              <a:lnSpc>
                <a:spcPct val="80000"/>
              </a:lnSpc>
            </a:pPr>
            <a:r>
              <a:rPr lang="en-GB" sz="4600">
                <a:solidFill>
                  <a:schemeClr val="bg1"/>
                </a:solidFill>
              </a:rPr>
              <a:t>Resilience – A set of skills that can be taught</a:t>
            </a:r>
          </a:p>
        </p:txBody>
      </p:sp>
      <p:sp>
        <p:nvSpPr>
          <p:cNvPr id="3" name="Subtitle 2">
            <a:extLst>
              <a:ext uri="{FF2B5EF4-FFF2-40B4-BE49-F238E27FC236}">
                <a16:creationId xmlns:a16="http://schemas.microsoft.com/office/drawing/2014/main" xmlns="" id="{B5D5572A-E9A7-4278-84FF-D50E4992898A}"/>
              </a:ext>
            </a:extLst>
          </p:cNvPr>
          <p:cNvSpPr>
            <a:spLocks noGrp="1"/>
          </p:cNvSpPr>
          <p:nvPr>
            <p:ph type="subTitle" idx="1"/>
          </p:nvPr>
        </p:nvSpPr>
        <p:spPr>
          <a:xfrm>
            <a:off x="1339362" y="5815698"/>
            <a:ext cx="9144000" cy="420001"/>
          </a:xfrm>
        </p:spPr>
        <p:txBody>
          <a:bodyPr>
            <a:normAutofit/>
          </a:bodyPr>
          <a:lstStyle/>
          <a:p>
            <a:r>
              <a:rPr lang="en-GB" sz="2000" b="1" dirty="0">
                <a:solidFill>
                  <a:srgbClr val="F3311C"/>
                </a:solidFill>
                <a:effectLst/>
              </a:rPr>
              <a:t>Positive thinking styles </a:t>
            </a:r>
          </a:p>
        </p:txBody>
      </p:sp>
    </p:spTree>
    <p:extLst>
      <p:ext uri="{BB962C8B-B14F-4D97-AF65-F5344CB8AC3E}">
        <p14:creationId xmlns:p14="http://schemas.microsoft.com/office/powerpoint/2010/main" val="23841587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12192000" cy="6858000"/>
          </a:xfrm>
          <a:prstGeom prst="rect">
            <a:avLst/>
          </a:prstGeom>
          <a:solidFill>
            <a:schemeClr val="bg1"/>
          </a:solidFill>
          <a:ln>
            <a:noFill/>
          </a:ln>
          <a:effectLst/>
        </p:spPr>
      </p:sp>
      <p:pic>
        <p:nvPicPr>
          <p:cNvPr id="5" name="Content Placeholder 4" descr="A screenshot of a cell phone&#10;&#10;Description generated with very high confidence">
            <a:extLst>
              <a:ext uri="{FF2B5EF4-FFF2-40B4-BE49-F238E27FC236}">
                <a16:creationId xmlns:a16="http://schemas.microsoft.com/office/drawing/2014/main" xmlns="" id="{E43AD57B-90B7-4F39-88AD-3F3B11D0A4F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777316" y="1291915"/>
            <a:ext cx="6780700" cy="4271841"/>
          </a:xfrm>
          <a:prstGeom prst="rect">
            <a:avLst/>
          </a:prstGeom>
        </p:spPr>
      </p:pic>
      <p:sp>
        <p:nvSpPr>
          <p:cNvPr id="12" name="Down Arrow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800100" y="1491343"/>
            <a:ext cx="3333749" cy="3499103"/>
          </a:xfrm>
          <a:prstGeom prst="downArrow">
            <a:avLst>
              <a:gd name="adj1" fmla="val 100000"/>
              <a:gd name="adj2" fmla="val 15788"/>
            </a:avLst>
          </a:prstGeom>
          <a:solidFill>
            <a:schemeClr val="tx1">
              <a:lumMod val="85000"/>
              <a:lumOff val="15000"/>
            </a:schemeClr>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D93B76C4-51FC-43AB-A633-399D2573A209}"/>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dirty="0">
                <a:solidFill>
                  <a:schemeClr val="bg1"/>
                </a:solidFill>
                <a:latin typeface="+mj-lt"/>
                <a:ea typeface="+mj-ea"/>
                <a:cs typeface="+mj-cs"/>
              </a:rPr>
              <a:t>Resilience Matrix</a:t>
            </a:r>
          </a:p>
        </p:txBody>
      </p:sp>
    </p:spTree>
    <p:extLst>
      <p:ext uri="{BB962C8B-B14F-4D97-AF65-F5344CB8AC3E}">
        <p14:creationId xmlns:p14="http://schemas.microsoft.com/office/powerpoint/2010/main" val="12865035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4B9DF43-CF02-4D82-ABE7-FA2B6ABE4CA7}"/>
              </a:ext>
            </a:extLst>
          </p:cNvPr>
          <p:cNvSpPr>
            <a:spLocks noGrp="1"/>
          </p:cNvSpPr>
          <p:nvPr>
            <p:ph type="title"/>
          </p:nvPr>
        </p:nvSpPr>
        <p:spPr/>
        <p:txBody>
          <a:bodyPr/>
          <a:lstStyle/>
          <a:p>
            <a:r>
              <a:rPr lang="en-GB" dirty="0"/>
              <a:t>Coping Activities</a:t>
            </a:r>
          </a:p>
        </p:txBody>
      </p:sp>
      <p:graphicFrame>
        <p:nvGraphicFramePr>
          <p:cNvPr id="4" name="Content Placeholder 3">
            <a:extLst>
              <a:ext uri="{FF2B5EF4-FFF2-40B4-BE49-F238E27FC236}">
                <a16:creationId xmlns:a16="http://schemas.microsoft.com/office/drawing/2014/main" xmlns="" id="{1FDF2F26-E1B4-4096-B343-9755ABABAF67}"/>
              </a:ext>
            </a:extLst>
          </p:cNvPr>
          <p:cNvGraphicFramePr>
            <a:graphicFrameLocks noGrp="1"/>
          </p:cNvGraphicFramePr>
          <p:nvPr>
            <p:ph idx="1"/>
            <p:extLst>
              <p:ext uri="{D42A27DB-BD31-4B8C-83A1-F6EECF244321}">
                <p14:modId xmlns:p14="http://schemas.microsoft.com/office/powerpoint/2010/main" val="1733558462"/>
              </p:ext>
            </p:extLst>
          </p:nvPr>
        </p:nvGraphicFramePr>
        <p:xfrm>
          <a:off x="838200" y="1855442"/>
          <a:ext cx="10515600" cy="4856480"/>
        </p:xfrm>
        <a:graphic>
          <a:graphicData uri="http://schemas.openxmlformats.org/drawingml/2006/table">
            <a:tbl>
              <a:tblPr firstRow="1" bandRow="1">
                <a:tableStyleId>{5C22544A-7EE6-4342-B048-85BDC9FD1C3A}</a:tableStyleId>
              </a:tblPr>
              <a:tblGrid>
                <a:gridCol w="1752600">
                  <a:extLst>
                    <a:ext uri="{9D8B030D-6E8A-4147-A177-3AD203B41FA5}">
                      <a16:colId xmlns:a16="http://schemas.microsoft.com/office/drawing/2014/main" xmlns="" val="242856438"/>
                    </a:ext>
                  </a:extLst>
                </a:gridCol>
                <a:gridCol w="1752600">
                  <a:extLst>
                    <a:ext uri="{9D8B030D-6E8A-4147-A177-3AD203B41FA5}">
                      <a16:colId xmlns:a16="http://schemas.microsoft.com/office/drawing/2014/main" xmlns="" val="225350560"/>
                    </a:ext>
                  </a:extLst>
                </a:gridCol>
                <a:gridCol w="3505200">
                  <a:extLst>
                    <a:ext uri="{9D8B030D-6E8A-4147-A177-3AD203B41FA5}">
                      <a16:colId xmlns:a16="http://schemas.microsoft.com/office/drawing/2014/main" xmlns="" val="2251158062"/>
                    </a:ext>
                  </a:extLst>
                </a:gridCol>
                <a:gridCol w="3505200">
                  <a:extLst>
                    <a:ext uri="{9D8B030D-6E8A-4147-A177-3AD203B41FA5}">
                      <a16:colId xmlns:a16="http://schemas.microsoft.com/office/drawing/2014/main" xmlns="" val="3865908200"/>
                    </a:ext>
                  </a:extLst>
                </a:gridCol>
              </a:tblGrid>
              <a:tr h="370840">
                <a:tc gridSpan="2">
                  <a:txBody>
                    <a:bodyPr/>
                    <a:lstStyle/>
                    <a:p>
                      <a:r>
                        <a:rPr lang="en-GB" dirty="0"/>
                        <a:t>Healthy</a:t>
                      </a:r>
                    </a:p>
                  </a:txBody>
                  <a:tcPr/>
                </a:tc>
                <a:tc hMerge="1">
                  <a:txBody>
                    <a:bodyPr/>
                    <a:lstStyle/>
                    <a:p>
                      <a:endParaRPr lang="en-GB"/>
                    </a:p>
                  </a:txBody>
                  <a:tcPr/>
                </a:tc>
                <a:tc>
                  <a:txBody>
                    <a:bodyPr/>
                    <a:lstStyle/>
                    <a:p>
                      <a:r>
                        <a:rPr lang="en-GB" dirty="0"/>
                        <a:t>Unhealthy </a:t>
                      </a:r>
                    </a:p>
                  </a:txBody>
                  <a:tcPr/>
                </a:tc>
                <a:tc>
                  <a:txBody>
                    <a:bodyPr/>
                    <a:lstStyle/>
                    <a:p>
                      <a:r>
                        <a:rPr lang="en-GB" dirty="0"/>
                        <a:t>Okay in Moderation</a:t>
                      </a:r>
                    </a:p>
                  </a:txBody>
                  <a:tcPr/>
                </a:tc>
                <a:extLst>
                  <a:ext uri="{0D108BD9-81ED-4DB2-BD59-A6C34878D82A}">
                    <a16:rowId xmlns:a16="http://schemas.microsoft.com/office/drawing/2014/main" xmlns="" val="3977157878"/>
                  </a:ext>
                </a:extLst>
              </a:tr>
              <a:tr h="370840">
                <a:tc>
                  <a:txBody>
                    <a:bodyPr/>
                    <a:lstStyle/>
                    <a:p>
                      <a:r>
                        <a:rPr lang="en-GB" dirty="0"/>
                        <a:t>Looking at artwork</a:t>
                      </a:r>
                    </a:p>
                  </a:txBody>
                  <a:tcPr/>
                </a:tc>
                <a:tc>
                  <a:txBody>
                    <a:bodyPr/>
                    <a:lstStyle/>
                    <a:p>
                      <a:r>
                        <a:rPr lang="en-GB" dirty="0"/>
                        <a:t>Community Service</a:t>
                      </a:r>
                    </a:p>
                  </a:txBody>
                  <a:tcPr/>
                </a:tc>
                <a:tc>
                  <a:txBody>
                    <a:bodyPr/>
                    <a:lstStyle/>
                    <a:p>
                      <a:r>
                        <a:rPr lang="en-GB" dirty="0"/>
                        <a:t>Avoiding people</a:t>
                      </a:r>
                    </a:p>
                  </a:txBody>
                  <a:tcPr/>
                </a:tc>
                <a:tc>
                  <a:txBody>
                    <a:bodyPr/>
                    <a:lstStyle/>
                    <a:p>
                      <a:r>
                        <a:rPr lang="en-GB" dirty="0"/>
                        <a:t>Buying something nice</a:t>
                      </a:r>
                    </a:p>
                  </a:txBody>
                  <a:tcPr/>
                </a:tc>
                <a:extLst>
                  <a:ext uri="{0D108BD9-81ED-4DB2-BD59-A6C34878D82A}">
                    <a16:rowId xmlns:a16="http://schemas.microsoft.com/office/drawing/2014/main" xmlns="" val="1925516975"/>
                  </a:ext>
                </a:extLst>
              </a:tr>
              <a:tr h="370840">
                <a:tc>
                  <a:txBody>
                    <a:bodyPr/>
                    <a:lstStyle/>
                    <a:p>
                      <a:r>
                        <a:rPr lang="en-GB" dirty="0"/>
                        <a:t>Dancing</a:t>
                      </a:r>
                    </a:p>
                  </a:txBody>
                  <a:tcPr/>
                </a:tc>
                <a:tc>
                  <a:txBody>
                    <a:bodyPr/>
                    <a:lstStyle/>
                    <a:p>
                      <a:r>
                        <a:rPr lang="en-GB" dirty="0"/>
                        <a:t>Spending time with friends and family</a:t>
                      </a:r>
                    </a:p>
                  </a:txBody>
                  <a:tcPr/>
                </a:tc>
                <a:tc>
                  <a:txBody>
                    <a:bodyPr/>
                    <a:lstStyle/>
                    <a:p>
                      <a:r>
                        <a:rPr lang="en-GB" dirty="0"/>
                        <a:t>Avoiding situations</a:t>
                      </a:r>
                    </a:p>
                  </a:txBody>
                  <a:tcPr/>
                </a:tc>
                <a:tc>
                  <a:txBody>
                    <a:bodyPr/>
                    <a:lstStyle/>
                    <a:p>
                      <a:r>
                        <a:rPr lang="en-GB" dirty="0"/>
                        <a:t>Computer/tablet/phone time</a:t>
                      </a:r>
                    </a:p>
                  </a:txBody>
                  <a:tcPr/>
                </a:tc>
                <a:extLst>
                  <a:ext uri="{0D108BD9-81ED-4DB2-BD59-A6C34878D82A}">
                    <a16:rowId xmlns:a16="http://schemas.microsoft.com/office/drawing/2014/main" xmlns="" val="1484816929"/>
                  </a:ext>
                </a:extLst>
              </a:tr>
              <a:tr h="370840">
                <a:tc>
                  <a:txBody>
                    <a:bodyPr/>
                    <a:lstStyle/>
                    <a:p>
                      <a:r>
                        <a:rPr lang="en-GB" dirty="0"/>
                        <a:t>Playing Music</a:t>
                      </a:r>
                    </a:p>
                  </a:txBody>
                  <a:tcPr/>
                </a:tc>
                <a:tc>
                  <a:txBody>
                    <a:bodyPr/>
                    <a:lstStyle/>
                    <a:p>
                      <a:r>
                        <a:rPr lang="en-GB" dirty="0"/>
                        <a:t>Listening to music</a:t>
                      </a:r>
                    </a:p>
                  </a:txBody>
                  <a:tcPr/>
                </a:tc>
                <a:tc>
                  <a:txBody>
                    <a:bodyPr/>
                    <a:lstStyle/>
                    <a:p>
                      <a:r>
                        <a:rPr lang="en-GB" dirty="0"/>
                        <a:t>Bingeing on sweets</a:t>
                      </a:r>
                    </a:p>
                  </a:txBody>
                  <a:tcPr/>
                </a:tc>
                <a:tc>
                  <a:txBody>
                    <a:bodyPr/>
                    <a:lstStyle/>
                    <a:p>
                      <a:r>
                        <a:rPr lang="en-GB" dirty="0"/>
                        <a:t>Food</a:t>
                      </a:r>
                    </a:p>
                  </a:txBody>
                  <a:tcPr/>
                </a:tc>
                <a:extLst>
                  <a:ext uri="{0D108BD9-81ED-4DB2-BD59-A6C34878D82A}">
                    <a16:rowId xmlns:a16="http://schemas.microsoft.com/office/drawing/2014/main" xmlns="" val="221865935"/>
                  </a:ext>
                </a:extLst>
              </a:tr>
              <a:tr h="370840">
                <a:tc>
                  <a:txBody>
                    <a:bodyPr/>
                    <a:lstStyle/>
                    <a:p>
                      <a:r>
                        <a:rPr lang="en-GB" dirty="0"/>
                        <a:t>Eating a healthy meal </a:t>
                      </a:r>
                    </a:p>
                  </a:txBody>
                  <a:tcPr/>
                </a:tc>
                <a:tc>
                  <a:txBody>
                    <a:bodyPr/>
                    <a:lstStyle/>
                    <a:p>
                      <a:r>
                        <a:rPr lang="en-GB" dirty="0"/>
                        <a:t>Taking care of your pet</a:t>
                      </a:r>
                    </a:p>
                  </a:txBody>
                  <a:tcPr/>
                </a:tc>
                <a:tc>
                  <a:txBody>
                    <a:bodyPr/>
                    <a:lstStyle/>
                    <a:p>
                      <a:r>
                        <a:rPr lang="en-GB" dirty="0"/>
                        <a:t>Blaming others </a:t>
                      </a:r>
                    </a:p>
                  </a:txBody>
                  <a:tcPr/>
                </a:tc>
                <a:tc>
                  <a:txBody>
                    <a:bodyPr/>
                    <a:lstStyle/>
                    <a:p>
                      <a:r>
                        <a:rPr lang="en-GB" dirty="0"/>
                        <a:t>Personal grooming</a:t>
                      </a:r>
                    </a:p>
                  </a:txBody>
                  <a:tcPr/>
                </a:tc>
                <a:extLst>
                  <a:ext uri="{0D108BD9-81ED-4DB2-BD59-A6C34878D82A}">
                    <a16:rowId xmlns:a16="http://schemas.microsoft.com/office/drawing/2014/main" xmlns="" val="376859792"/>
                  </a:ext>
                </a:extLst>
              </a:tr>
              <a:tr h="370840">
                <a:tc>
                  <a:txBody>
                    <a:bodyPr/>
                    <a:lstStyle/>
                    <a:p>
                      <a:r>
                        <a:rPr lang="en-GB" dirty="0"/>
                        <a:t>Exercising</a:t>
                      </a:r>
                    </a:p>
                  </a:txBody>
                  <a:tcPr/>
                </a:tc>
                <a:tc>
                  <a:txBody>
                    <a:bodyPr/>
                    <a:lstStyle/>
                    <a:p>
                      <a:r>
                        <a:rPr lang="en-GB" dirty="0"/>
                        <a:t>Studying</a:t>
                      </a:r>
                    </a:p>
                  </a:txBody>
                  <a:tcPr/>
                </a:tc>
                <a:tc>
                  <a:txBody>
                    <a:bodyPr/>
                    <a:lstStyle/>
                    <a:p>
                      <a:r>
                        <a:rPr lang="en-GB" dirty="0"/>
                        <a:t>Cutting or self harming</a:t>
                      </a:r>
                    </a:p>
                  </a:txBody>
                  <a:tcPr/>
                </a:tc>
                <a:tc>
                  <a:txBody>
                    <a:bodyPr/>
                    <a:lstStyle/>
                    <a:p>
                      <a:r>
                        <a:rPr lang="en-GB" dirty="0"/>
                        <a:t>Sleeping</a:t>
                      </a:r>
                    </a:p>
                  </a:txBody>
                  <a:tcPr/>
                </a:tc>
                <a:extLst>
                  <a:ext uri="{0D108BD9-81ED-4DB2-BD59-A6C34878D82A}">
                    <a16:rowId xmlns:a16="http://schemas.microsoft.com/office/drawing/2014/main" xmlns="" val="2923516605"/>
                  </a:ext>
                </a:extLst>
              </a:tr>
              <a:tr h="370840">
                <a:tc>
                  <a:txBody>
                    <a:bodyPr/>
                    <a:lstStyle/>
                    <a:p>
                      <a:r>
                        <a:rPr lang="en-GB" dirty="0"/>
                        <a:t>Listening to music</a:t>
                      </a:r>
                    </a:p>
                  </a:txBody>
                  <a:tcPr/>
                </a:tc>
                <a:tc>
                  <a:txBody>
                    <a:bodyPr/>
                    <a:lstStyle/>
                    <a:p>
                      <a:r>
                        <a:rPr lang="en-GB" dirty="0"/>
                        <a:t>Writing</a:t>
                      </a:r>
                    </a:p>
                  </a:txBody>
                  <a:tcPr/>
                </a:tc>
                <a:tc>
                  <a:txBody>
                    <a:bodyPr/>
                    <a:lstStyle/>
                    <a:p>
                      <a:r>
                        <a:rPr lang="en-GB" dirty="0"/>
                        <a:t>Drinking</a:t>
                      </a:r>
                    </a:p>
                  </a:txBody>
                  <a:tcPr/>
                </a:tc>
                <a:tc>
                  <a:txBody>
                    <a:bodyPr/>
                    <a:lstStyle/>
                    <a:p>
                      <a:r>
                        <a:rPr lang="en-GB" dirty="0"/>
                        <a:t>Social media</a:t>
                      </a:r>
                    </a:p>
                  </a:txBody>
                  <a:tcPr/>
                </a:tc>
                <a:extLst>
                  <a:ext uri="{0D108BD9-81ED-4DB2-BD59-A6C34878D82A}">
                    <a16:rowId xmlns:a16="http://schemas.microsoft.com/office/drawing/2014/main" xmlns="" val="3290343649"/>
                  </a:ext>
                </a:extLst>
              </a:tr>
              <a:tr h="309080">
                <a:tc>
                  <a:txBody>
                    <a:bodyPr/>
                    <a:lstStyle/>
                    <a:p>
                      <a:r>
                        <a:rPr lang="en-GB" dirty="0"/>
                        <a:t>Reading</a:t>
                      </a:r>
                    </a:p>
                  </a:txBody>
                  <a:tcPr/>
                </a:tc>
                <a:tc>
                  <a:txBody>
                    <a:bodyPr/>
                    <a:lstStyle/>
                    <a:p>
                      <a:r>
                        <a:rPr lang="en-GB" dirty="0"/>
                        <a:t>Cinema with friends</a:t>
                      </a:r>
                    </a:p>
                  </a:txBody>
                  <a:tcPr/>
                </a:tc>
                <a:tc>
                  <a:txBody>
                    <a:bodyPr/>
                    <a:lstStyle/>
                    <a:p>
                      <a:r>
                        <a:rPr lang="en-GB" dirty="0"/>
                        <a:t>Isolating yourself from friends</a:t>
                      </a:r>
                    </a:p>
                  </a:txBody>
                  <a:tcPr/>
                </a:tc>
                <a:tc>
                  <a:txBody>
                    <a:bodyPr/>
                    <a:lstStyle/>
                    <a:p>
                      <a:r>
                        <a:rPr lang="en-GB" dirty="0"/>
                        <a:t>TV or movies</a:t>
                      </a:r>
                    </a:p>
                  </a:txBody>
                  <a:tcPr/>
                </a:tc>
                <a:extLst>
                  <a:ext uri="{0D108BD9-81ED-4DB2-BD59-A6C34878D82A}">
                    <a16:rowId xmlns:a16="http://schemas.microsoft.com/office/drawing/2014/main" xmlns="" val="1765293147"/>
                  </a:ext>
                </a:extLst>
              </a:tr>
            </a:tbl>
          </a:graphicData>
        </a:graphic>
      </p:graphicFrame>
    </p:spTree>
    <p:extLst>
      <p:ext uri="{BB962C8B-B14F-4D97-AF65-F5344CB8AC3E}">
        <p14:creationId xmlns:p14="http://schemas.microsoft.com/office/powerpoint/2010/main" val="26325784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12192000" cy="6858000"/>
          </a:xfrm>
          <a:prstGeom prst="rect">
            <a:avLst/>
          </a:prstGeom>
          <a:solidFill>
            <a:schemeClr val="bg1"/>
          </a:solidFill>
          <a:ln>
            <a:noFill/>
          </a:ln>
          <a:effectLst/>
        </p:spPr>
      </p:sp>
      <p:sp>
        <p:nvSpPr>
          <p:cNvPr id="16" name="Flowchart: Document 1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38175" y="0"/>
            <a:ext cx="3248025" cy="3400426"/>
          </a:xfrm>
          <a:prstGeom prst="flowChartDocument">
            <a:avLst/>
          </a:prstGeom>
          <a:solidFill>
            <a:srgbClr val="3B57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8" descr="A close up of a logo&#10;&#10;Description generated with very high confidence">
            <a:extLst>
              <a:ext uri="{FF2B5EF4-FFF2-40B4-BE49-F238E27FC236}">
                <a16:creationId xmlns:a16="http://schemas.microsoft.com/office/drawing/2014/main" xmlns="" id="{D3FCF213-0FDD-4CCF-A49D-E4FEB21A68B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92293" y="640080"/>
            <a:ext cx="5578816" cy="5578816"/>
          </a:xfrm>
          <a:prstGeom prst="rect">
            <a:avLst/>
          </a:prstGeom>
        </p:spPr>
      </p:pic>
      <p:sp>
        <p:nvSpPr>
          <p:cNvPr id="2" name="Title 1">
            <a:extLst>
              <a:ext uri="{FF2B5EF4-FFF2-40B4-BE49-F238E27FC236}">
                <a16:creationId xmlns:a16="http://schemas.microsoft.com/office/drawing/2014/main" xmlns="" id="{CFAF6CE1-C747-48FF-9A87-BE0FE70A6688}"/>
              </a:ext>
            </a:extLst>
          </p:cNvPr>
          <p:cNvSpPr>
            <a:spLocks noGrp="1"/>
          </p:cNvSpPr>
          <p:nvPr>
            <p:ph type="title"/>
          </p:nvPr>
        </p:nvSpPr>
        <p:spPr>
          <a:xfrm>
            <a:off x="838200" y="171162"/>
            <a:ext cx="2840182" cy="2371148"/>
          </a:xfrm>
        </p:spPr>
        <p:txBody>
          <a:bodyPr vert="horz" lIns="91440" tIns="45720" rIns="91440" bIns="45720" rtlCol="0" anchor="ctr">
            <a:normAutofit/>
          </a:bodyPr>
          <a:lstStyle/>
          <a:p>
            <a:r>
              <a:rPr lang="en-US" sz="3200" kern="1200">
                <a:solidFill>
                  <a:srgbClr val="FFFFFF"/>
                </a:solidFill>
                <a:latin typeface="+mj-lt"/>
                <a:ea typeface="+mj-ea"/>
                <a:cs typeface="+mj-cs"/>
              </a:rPr>
              <a:t>The Wells of Wellbeing</a:t>
            </a:r>
          </a:p>
        </p:txBody>
      </p:sp>
    </p:spTree>
    <p:extLst>
      <p:ext uri="{BB962C8B-B14F-4D97-AF65-F5344CB8AC3E}">
        <p14:creationId xmlns:p14="http://schemas.microsoft.com/office/powerpoint/2010/main" val="34156529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4EBEF4E-E9DE-4E9D-8599-83D629B87CD3}"/>
              </a:ext>
            </a:extLst>
          </p:cNvPr>
          <p:cNvSpPr>
            <a:spLocks noGrp="1"/>
          </p:cNvSpPr>
          <p:nvPr>
            <p:ph type="title"/>
          </p:nvPr>
        </p:nvSpPr>
        <p:spPr/>
        <p:txBody>
          <a:bodyPr/>
          <a:lstStyle/>
          <a:p>
            <a:r>
              <a:rPr lang="en-GB" dirty="0"/>
              <a:t>Resources </a:t>
            </a:r>
          </a:p>
        </p:txBody>
      </p:sp>
      <p:sp>
        <p:nvSpPr>
          <p:cNvPr id="3" name="Content Placeholder 2">
            <a:extLst>
              <a:ext uri="{FF2B5EF4-FFF2-40B4-BE49-F238E27FC236}">
                <a16:creationId xmlns:a16="http://schemas.microsoft.com/office/drawing/2014/main" xmlns="" id="{ACA47CCF-B466-481A-973E-F313F66CF102}"/>
              </a:ext>
            </a:extLst>
          </p:cNvPr>
          <p:cNvSpPr>
            <a:spLocks noGrp="1"/>
          </p:cNvSpPr>
          <p:nvPr>
            <p:ph idx="1"/>
          </p:nvPr>
        </p:nvSpPr>
        <p:spPr/>
        <p:txBody>
          <a:bodyPr/>
          <a:lstStyle/>
          <a:p>
            <a:r>
              <a:rPr lang="en-GB" dirty="0">
                <a:hlinkClick r:id="rId2"/>
              </a:rPr>
              <a:t>http://my.northtyneside.gov.uk/sites/default/files/web-page-related-files/S1%202%20School%20Guidance%20Resource%20list%20MH.pdf</a:t>
            </a:r>
            <a:endParaRPr lang="en-GB" dirty="0"/>
          </a:p>
          <a:p>
            <a:r>
              <a:rPr lang="en-GB" dirty="0"/>
              <a:t>The Resilient Classroom </a:t>
            </a:r>
            <a:r>
              <a:rPr lang="en-GB" dirty="0">
                <a:hlinkClick r:id="rId3"/>
              </a:rPr>
              <a:t>https://youngminds.org.uk/media/1463/the_resilient_classroom-2016.pdf</a:t>
            </a:r>
            <a:endParaRPr lang="en-GB" dirty="0"/>
          </a:p>
          <a:p>
            <a:r>
              <a:rPr lang="en-GB" dirty="0"/>
              <a:t>Mindfulness for Teen Anxiety </a:t>
            </a:r>
            <a:r>
              <a:rPr lang="en-GB" dirty="0">
                <a:hlinkClick r:id="rId4"/>
              </a:rPr>
              <a:t>https://www.newharbinger.com/mindfulness-teen-anxiety</a:t>
            </a:r>
            <a:endParaRPr lang="en-GB" dirty="0"/>
          </a:p>
          <a:p>
            <a:endParaRPr lang="en-GB" dirty="0"/>
          </a:p>
          <a:p>
            <a:endParaRPr lang="en-GB" dirty="0"/>
          </a:p>
        </p:txBody>
      </p:sp>
    </p:spTree>
    <p:extLst>
      <p:ext uri="{BB962C8B-B14F-4D97-AF65-F5344CB8AC3E}">
        <p14:creationId xmlns:p14="http://schemas.microsoft.com/office/powerpoint/2010/main" val="284597377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1990</TotalTime>
  <Words>493</Words>
  <Application>Microsoft Office PowerPoint</Application>
  <PresentationFormat>Widescreen</PresentationFormat>
  <Paragraphs>79</Paragraphs>
  <Slides>14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Comic Sans MS</vt:lpstr>
      <vt:lpstr>Office Theme</vt:lpstr>
      <vt:lpstr>What is an Emotionally Healthy School?</vt:lpstr>
      <vt:lpstr>What Role do Schools play?</vt:lpstr>
      <vt:lpstr>How are schools helping young people?</vt:lpstr>
      <vt:lpstr>Thrive Approach</vt:lpstr>
      <vt:lpstr>Resilience – A set of skills that can be taught</vt:lpstr>
      <vt:lpstr>Resilience Matrix</vt:lpstr>
      <vt:lpstr>Coping Activities</vt:lpstr>
      <vt:lpstr>The Wells of Wellbeing</vt:lpstr>
      <vt:lpstr>Resources </vt:lpstr>
      <vt:lpstr>PowerPoint Presentation</vt:lpstr>
      <vt:lpstr>“People are not worried by things, but by their ideas about things. When we meet with difficulties, become anxious or troubled, let us not blame others, but rather ourselves, that is, our ideas about things” Epictetus</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Mental Health in Schools Conference Wed 5th July 2017</dc:title>
  <dc:creator>chris hedworth</dc:creator>
  <cp:lastModifiedBy>Susie Taylor</cp:lastModifiedBy>
  <cp:revision>40</cp:revision>
  <cp:lastPrinted>2017-06-29T08:43:54Z</cp:lastPrinted>
  <dcterms:created xsi:type="dcterms:W3CDTF">2017-06-19T16:44:56Z</dcterms:created>
  <dcterms:modified xsi:type="dcterms:W3CDTF">2017-06-29T08:44:38Z</dcterms:modified>
</cp:coreProperties>
</file>