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7" r:id="rId3"/>
    <p:sldMasterId id="2147483673" r:id="rId4"/>
    <p:sldMasterId id="2147483684" r:id="rId5"/>
    <p:sldMasterId id="2147483689" r:id="rId6"/>
  </p:sldMasterIdLst>
  <p:notesMasterIdLst>
    <p:notesMasterId r:id="rId38"/>
  </p:notesMasterIdLst>
  <p:handoutMasterIdLst>
    <p:handoutMasterId r:id="rId39"/>
  </p:handoutMasterIdLst>
  <p:sldIdLst>
    <p:sldId id="256" r:id="rId7"/>
    <p:sldId id="257" r:id="rId8"/>
    <p:sldId id="299" r:id="rId9"/>
    <p:sldId id="308" r:id="rId10"/>
    <p:sldId id="312" r:id="rId11"/>
    <p:sldId id="300" r:id="rId12"/>
    <p:sldId id="301" r:id="rId13"/>
    <p:sldId id="302" r:id="rId14"/>
    <p:sldId id="272" r:id="rId15"/>
    <p:sldId id="279" r:id="rId16"/>
    <p:sldId id="325" r:id="rId17"/>
    <p:sldId id="326" r:id="rId18"/>
    <p:sldId id="314" r:id="rId19"/>
    <p:sldId id="278" r:id="rId20"/>
    <p:sldId id="280" r:id="rId21"/>
    <p:sldId id="310" r:id="rId22"/>
    <p:sldId id="303" r:id="rId23"/>
    <p:sldId id="304" r:id="rId24"/>
    <p:sldId id="309" r:id="rId25"/>
    <p:sldId id="315" r:id="rId26"/>
    <p:sldId id="262" r:id="rId27"/>
    <p:sldId id="317" r:id="rId28"/>
    <p:sldId id="318" r:id="rId29"/>
    <p:sldId id="264" r:id="rId30"/>
    <p:sldId id="311" r:id="rId31"/>
    <p:sldId id="263" r:id="rId32"/>
    <p:sldId id="260" r:id="rId33"/>
    <p:sldId id="287" r:id="rId34"/>
    <p:sldId id="286" r:id="rId35"/>
    <p:sldId id="307" r:id="rId36"/>
    <p:sldId id="258" r:id="rId37"/>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5" autoAdjust="0"/>
    <p:restoredTop sz="94383" autoAdjust="0"/>
  </p:normalViewPr>
  <p:slideViewPr>
    <p:cSldViewPr>
      <p:cViewPr varScale="1">
        <p:scale>
          <a:sx n="88" d="100"/>
          <a:sy n="88" d="100"/>
        </p:scale>
        <p:origin x="1902" y="96"/>
      </p:cViewPr>
      <p:guideLst>
        <p:guide orient="horz" pos="2160"/>
        <p:guide pos="2880"/>
      </p:guideLst>
    </p:cSldViewPr>
  </p:slideViewPr>
  <p:outlineViewPr>
    <p:cViewPr>
      <p:scale>
        <a:sx n="33" d="100"/>
        <a:sy n="33" d="100"/>
      </p:scale>
      <p:origin x="0" y="891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E7A9F324-899E-44C6-990A-37F76B781B3D}" type="datetimeFigureOut">
              <a:rPr lang="en-GB" smtClean="0"/>
              <a:t>29/06/2017</a:t>
            </a:fld>
            <a:endParaRPr lang="en-GB"/>
          </a:p>
        </p:txBody>
      </p:sp>
      <p:sp>
        <p:nvSpPr>
          <p:cNvPr id="4" name="Footer Placeholder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03F2E300-5E7D-40E2-8884-E8E43A570FC9}" type="slidenum">
              <a:rPr lang="en-GB" smtClean="0"/>
              <a:t>‹#›</a:t>
            </a:fld>
            <a:endParaRPr lang="en-GB"/>
          </a:p>
        </p:txBody>
      </p:sp>
    </p:spTree>
    <p:extLst>
      <p:ext uri="{BB962C8B-B14F-4D97-AF65-F5344CB8AC3E}">
        <p14:creationId xmlns:p14="http://schemas.microsoft.com/office/powerpoint/2010/main" val="2036722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9BC849C4-86B1-4142-8344-459D193CEA6F}" type="datetimeFigureOut">
              <a:rPr lang="en-GB" smtClean="0"/>
              <a:t>29/06/2017</a:t>
            </a:fld>
            <a:endParaRPr lang="en-GB"/>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AFCEF90E-085D-490B-9589-85283386B146}" type="slidenum">
              <a:rPr lang="en-GB" smtClean="0"/>
              <a:t>‹#›</a:t>
            </a:fld>
            <a:endParaRPr lang="en-GB"/>
          </a:p>
        </p:txBody>
      </p:sp>
    </p:spTree>
    <p:extLst>
      <p:ext uri="{BB962C8B-B14F-4D97-AF65-F5344CB8AC3E}">
        <p14:creationId xmlns:p14="http://schemas.microsoft.com/office/powerpoint/2010/main" val="1345452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Introductions</a:t>
            </a:r>
            <a:r>
              <a:rPr lang="en-GB" baseline="0" dirty="0"/>
              <a:t> –role &amp; </a:t>
            </a:r>
            <a:r>
              <a:rPr lang="en-GB" baseline="0" dirty="0" err="1"/>
              <a:t>expereince</a:t>
            </a:r>
            <a:endParaRPr lang="en-GB" dirty="0"/>
          </a:p>
        </p:txBody>
      </p:sp>
      <p:sp>
        <p:nvSpPr>
          <p:cNvPr id="4" name="Slide Number Placeholder 3"/>
          <p:cNvSpPr>
            <a:spLocks noGrp="1"/>
          </p:cNvSpPr>
          <p:nvPr>
            <p:ph type="sldNum" sz="quarter" idx="10"/>
          </p:nvPr>
        </p:nvSpPr>
        <p:spPr/>
        <p:txBody>
          <a:bodyPr/>
          <a:lstStyle/>
          <a:p>
            <a:fld id="{AFCEF90E-085D-490B-9589-85283386B146}" type="slidenum">
              <a:rPr lang="en-GB" smtClean="0"/>
              <a:t>1</a:t>
            </a:fld>
            <a:endParaRPr lang="en-GB"/>
          </a:p>
        </p:txBody>
      </p:sp>
    </p:spTree>
    <p:extLst>
      <p:ext uri="{BB962C8B-B14F-4D97-AF65-F5344CB8AC3E}">
        <p14:creationId xmlns:p14="http://schemas.microsoft.com/office/powerpoint/2010/main" val="2194748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a:t>
            </a:r>
            <a:r>
              <a:rPr lang="en-GB" baseline="0" dirty="0"/>
              <a:t> current self referral system in place –consideration for the future</a:t>
            </a:r>
          </a:p>
          <a:p>
            <a:r>
              <a:rPr lang="en-GB" dirty="0"/>
              <a:t>Future change to consultations being the first point of access &amp; referrals either direct or hubs – as understanding</a:t>
            </a:r>
            <a:r>
              <a:rPr lang="en-GB" baseline="0" dirty="0"/>
              <a:t> of PMHW &amp; CYPS referrals &amp;  remits still unclear </a:t>
            </a:r>
          </a:p>
          <a:p>
            <a:endParaRPr lang="en-GB" baseline="0" dirty="0"/>
          </a:p>
          <a:p>
            <a:r>
              <a:rPr lang="en-GB" baseline="0" dirty="0"/>
              <a:t>Have considered self referrals could be something to </a:t>
            </a:r>
            <a:r>
              <a:rPr lang="en-GB" baseline="0" dirty="0" err="1"/>
              <a:t>revist</a:t>
            </a:r>
            <a:r>
              <a:rPr lang="en-GB" baseline="0" dirty="0"/>
              <a:t> </a:t>
            </a:r>
            <a:endParaRPr lang="en-GB" dirty="0"/>
          </a:p>
        </p:txBody>
      </p:sp>
      <p:sp>
        <p:nvSpPr>
          <p:cNvPr id="4" name="Slide Number Placeholder 3"/>
          <p:cNvSpPr>
            <a:spLocks noGrp="1"/>
          </p:cNvSpPr>
          <p:nvPr>
            <p:ph type="sldNum" sz="quarter" idx="10"/>
          </p:nvPr>
        </p:nvSpPr>
        <p:spPr/>
        <p:txBody>
          <a:bodyPr/>
          <a:lstStyle/>
          <a:p>
            <a:fld id="{AFCEF90E-085D-490B-9589-85283386B146}" type="slidenum">
              <a:rPr lang="en-GB" smtClean="0"/>
              <a:t>24</a:t>
            </a:fld>
            <a:endParaRPr lang="en-GB"/>
          </a:p>
        </p:txBody>
      </p:sp>
    </p:spTree>
    <p:extLst>
      <p:ext uri="{BB962C8B-B14F-4D97-AF65-F5344CB8AC3E}">
        <p14:creationId xmlns:p14="http://schemas.microsoft.com/office/powerpoint/2010/main" val="1820388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Transformation plan suggests …..a key role for mental health services to …all have our</a:t>
            </a:r>
            <a:r>
              <a:rPr lang="en-GB" baseline="0" dirty="0"/>
              <a:t> contact numbers, telephone consultation line, referral form &amp; acceptance criteria </a:t>
            </a:r>
          </a:p>
          <a:p>
            <a:r>
              <a:rPr lang="en-GB" baseline="0" dirty="0"/>
              <a:t>Increasing frequency of telephone consultations , face to face with professionals &amp; children &amp; families. –with non open cases –so case responsibility remains in universal service </a:t>
            </a:r>
            <a:endParaRPr lang="en-GB" dirty="0"/>
          </a:p>
        </p:txBody>
      </p:sp>
      <p:sp>
        <p:nvSpPr>
          <p:cNvPr id="4" name="Slide Number Placeholder 3"/>
          <p:cNvSpPr>
            <a:spLocks noGrp="1"/>
          </p:cNvSpPr>
          <p:nvPr>
            <p:ph type="sldNum" sz="quarter" idx="10"/>
          </p:nvPr>
        </p:nvSpPr>
        <p:spPr/>
        <p:txBody>
          <a:bodyPr/>
          <a:lstStyle/>
          <a:p>
            <a:fld id="{AFCEF90E-085D-490B-9589-85283386B146}" type="slidenum">
              <a:rPr lang="en-GB" smtClean="0"/>
              <a:t>26</a:t>
            </a:fld>
            <a:endParaRPr lang="en-GB"/>
          </a:p>
        </p:txBody>
      </p:sp>
    </p:spTree>
    <p:extLst>
      <p:ext uri="{BB962C8B-B14F-4D97-AF65-F5344CB8AC3E}">
        <p14:creationId xmlns:p14="http://schemas.microsoft.com/office/powerpoint/2010/main" val="293858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home, schools, children’s centres, GP surgeries)</a:t>
            </a:r>
          </a:p>
          <a:p>
            <a:r>
              <a:rPr lang="en-GB" dirty="0"/>
              <a:t>Outcome measures</a:t>
            </a:r>
            <a:r>
              <a:rPr lang="en-GB" baseline="0" dirty="0"/>
              <a:t> developing . </a:t>
            </a:r>
          </a:p>
          <a:p>
            <a:r>
              <a:rPr lang="en-GB" baseline="0" dirty="0"/>
              <a:t>Children seen variety of venues</a:t>
            </a:r>
          </a:p>
          <a:p>
            <a:r>
              <a:rPr lang="en-GB" baseline="0" dirty="0"/>
              <a:t>Weekly clinical formulation meetings / case consultations with CYPS</a:t>
            </a:r>
          </a:p>
          <a:p>
            <a:endParaRPr lang="en-GB" baseline="0" dirty="0"/>
          </a:p>
          <a:p>
            <a:r>
              <a:rPr lang="en-GB" baseline="0" dirty="0"/>
              <a:t>Monthly clinical &amp; case management supervision</a:t>
            </a:r>
          </a:p>
          <a:p>
            <a:endParaRPr lang="en-GB" baseline="0" dirty="0"/>
          </a:p>
          <a:p>
            <a:r>
              <a:rPr lang="en-GB" baseline="0" dirty="0"/>
              <a:t>CBT/SELF HELP/PSCYHOEDUCATION/SFBT /FAMILY WORK</a:t>
            </a:r>
          </a:p>
          <a:p>
            <a:endParaRPr lang="en-GB" baseline="0" dirty="0"/>
          </a:p>
          <a:p>
            <a:r>
              <a:rPr lang="en-GB" dirty="0"/>
              <a:t>Annual Northumbria Trust appraisals / Northumbria Safeguarding supervision</a:t>
            </a:r>
          </a:p>
          <a:p>
            <a:endParaRPr lang="en-GB" dirty="0"/>
          </a:p>
          <a:p>
            <a:r>
              <a:rPr lang="en-GB" dirty="0"/>
              <a:t>Monthly Operational meetings </a:t>
            </a:r>
          </a:p>
        </p:txBody>
      </p:sp>
      <p:sp>
        <p:nvSpPr>
          <p:cNvPr id="4" name="Slide Number Placeholder 3"/>
          <p:cNvSpPr>
            <a:spLocks noGrp="1"/>
          </p:cNvSpPr>
          <p:nvPr>
            <p:ph type="sldNum" sz="quarter" idx="10"/>
          </p:nvPr>
        </p:nvSpPr>
        <p:spPr/>
        <p:txBody>
          <a:bodyPr/>
          <a:lstStyle/>
          <a:p>
            <a:fld id="{AFCEF90E-085D-490B-9589-85283386B146}" type="slidenum">
              <a:rPr lang="en-GB" smtClean="0"/>
              <a:t>27</a:t>
            </a:fld>
            <a:endParaRPr lang="en-GB"/>
          </a:p>
        </p:txBody>
      </p:sp>
    </p:spTree>
    <p:extLst>
      <p:ext uri="{BB962C8B-B14F-4D97-AF65-F5344CB8AC3E}">
        <p14:creationId xmlns:p14="http://schemas.microsoft.com/office/powerpoint/2010/main" val="2147685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Offers to professionals &amp; CYPS in schools</a:t>
            </a:r>
          </a:p>
          <a:p>
            <a:r>
              <a:rPr lang="en-GB" dirty="0"/>
              <a:t>All are based on current research &amp; best available evidence base Other sessions available-</a:t>
            </a:r>
          </a:p>
          <a:p>
            <a:r>
              <a:rPr lang="en-GB" dirty="0"/>
              <a:t> </a:t>
            </a:r>
          </a:p>
          <a:p>
            <a:endParaRPr lang="en-GB" dirty="0"/>
          </a:p>
        </p:txBody>
      </p:sp>
      <p:sp>
        <p:nvSpPr>
          <p:cNvPr id="4" name="Slide Number Placeholder 3"/>
          <p:cNvSpPr>
            <a:spLocks noGrp="1"/>
          </p:cNvSpPr>
          <p:nvPr>
            <p:ph type="sldNum" sz="quarter" idx="10"/>
          </p:nvPr>
        </p:nvSpPr>
        <p:spPr/>
        <p:txBody>
          <a:bodyPr/>
          <a:lstStyle/>
          <a:p>
            <a:fld id="{AFCEF90E-085D-490B-9589-85283386B146}" type="slidenum">
              <a:rPr lang="en-GB" smtClean="0"/>
              <a:t>28</a:t>
            </a:fld>
            <a:endParaRPr lang="en-GB"/>
          </a:p>
        </p:txBody>
      </p:sp>
    </p:spTree>
    <p:extLst>
      <p:ext uri="{BB962C8B-B14F-4D97-AF65-F5344CB8AC3E}">
        <p14:creationId xmlns:p14="http://schemas.microsoft.com/office/powerpoint/2010/main" val="2415825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Northumberland Emotional Health &amp; Wellbeing of C&amp;YP strategy group , Mental Health Champions in Schools &amp; Early Help &amp; Early Intervention Sub Committee </a:t>
            </a:r>
          </a:p>
          <a:p>
            <a:r>
              <a:rPr lang="en-GB" dirty="0"/>
              <a:t>Opportunities to be flexible innovative &amp; creative depending on local need</a:t>
            </a:r>
          </a:p>
        </p:txBody>
      </p:sp>
      <p:sp>
        <p:nvSpPr>
          <p:cNvPr id="4" name="Slide Number Placeholder 3"/>
          <p:cNvSpPr>
            <a:spLocks noGrp="1"/>
          </p:cNvSpPr>
          <p:nvPr>
            <p:ph type="sldNum" sz="quarter" idx="10"/>
          </p:nvPr>
        </p:nvSpPr>
        <p:spPr/>
        <p:txBody>
          <a:bodyPr/>
          <a:lstStyle/>
          <a:p>
            <a:fld id="{AFCEF90E-085D-490B-9589-85283386B146}" type="slidenum">
              <a:rPr lang="en-GB" smtClean="0"/>
              <a:t>29</a:t>
            </a:fld>
            <a:endParaRPr lang="en-GB"/>
          </a:p>
        </p:txBody>
      </p:sp>
    </p:spTree>
    <p:extLst>
      <p:ext uri="{BB962C8B-B14F-4D97-AF65-F5344CB8AC3E}">
        <p14:creationId xmlns:p14="http://schemas.microsoft.com/office/powerpoint/2010/main" val="1509038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service</a:t>
            </a:r>
            <a:r>
              <a:rPr lang="en-GB" baseline="0" dirty="0"/>
              <a:t> offers/ referral criteria/what school can do to help </a:t>
            </a:r>
            <a:endParaRPr lang="en-GB" dirty="0"/>
          </a:p>
        </p:txBody>
      </p:sp>
      <p:sp>
        <p:nvSpPr>
          <p:cNvPr id="4" name="Slide Number Placeholder 3"/>
          <p:cNvSpPr>
            <a:spLocks noGrp="1"/>
          </p:cNvSpPr>
          <p:nvPr>
            <p:ph type="sldNum" sz="quarter" idx="10"/>
          </p:nvPr>
        </p:nvSpPr>
        <p:spPr/>
        <p:txBody>
          <a:bodyPr/>
          <a:lstStyle/>
          <a:p>
            <a:fld id="{AFCEF90E-085D-490B-9589-85283386B146}" type="slidenum">
              <a:rPr lang="en-GB" smtClean="0"/>
              <a:t>3</a:t>
            </a:fld>
            <a:endParaRPr lang="en-GB"/>
          </a:p>
        </p:txBody>
      </p:sp>
    </p:spTree>
    <p:extLst>
      <p:ext uri="{BB962C8B-B14F-4D97-AF65-F5344CB8AC3E}">
        <p14:creationId xmlns:p14="http://schemas.microsoft.com/office/powerpoint/2010/main" val="2148623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recognition that the health and care system needed  to </a:t>
            </a:r>
          </a:p>
          <a:p>
            <a:r>
              <a:rPr lang="en-GB" dirty="0"/>
              <a:t>    reshape services</a:t>
            </a:r>
          </a:p>
          <a:p>
            <a:endParaRPr lang="en-GB" dirty="0"/>
          </a:p>
        </p:txBody>
      </p:sp>
      <p:sp>
        <p:nvSpPr>
          <p:cNvPr id="4" name="Slide Number Placeholder 3"/>
          <p:cNvSpPr>
            <a:spLocks noGrp="1"/>
          </p:cNvSpPr>
          <p:nvPr>
            <p:ph type="sldNum" sz="quarter" idx="10"/>
          </p:nvPr>
        </p:nvSpPr>
        <p:spPr/>
        <p:txBody>
          <a:bodyPr/>
          <a:lstStyle/>
          <a:p>
            <a:fld id="{AFCEF90E-085D-490B-9589-85283386B146}" type="slidenum">
              <a:rPr lang="en-GB" smtClean="0"/>
              <a:t>6</a:t>
            </a:fld>
            <a:endParaRPr lang="en-GB"/>
          </a:p>
        </p:txBody>
      </p:sp>
    </p:spTree>
    <p:extLst>
      <p:ext uri="{BB962C8B-B14F-4D97-AF65-F5344CB8AC3E}">
        <p14:creationId xmlns:p14="http://schemas.microsoft.com/office/powerpoint/2010/main" val="1222847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(30 billion funding gap) </a:t>
            </a:r>
          </a:p>
          <a:p>
            <a:r>
              <a:rPr lang="en-GB" dirty="0"/>
              <a:t>make CYP more mentally healthy &amp; well through positive promotion &amp; prevention strategies</a:t>
            </a:r>
            <a:r>
              <a:rPr lang="en-GB" baseline="0" dirty="0"/>
              <a:t> </a:t>
            </a:r>
            <a:endParaRPr lang="en-GB" dirty="0"/>
          </a:p>
          <a:p>
            <a:endParaRPr lang="en-GB" dirty="0"/>
          </a:p>
        </p:txBody>
      </p:sp>
      <p:sp>
        <p:nvSpPr>
          <p:cNvPr id="4" name="Slide Number Placeholder 3"/>
          <p:cNvSpPr>
            <a:spLocks noGrp="1"/>
          </p:cNvSpPr>
          <p:nvPr>
            <p:ph type="sldNum" sz="quarter" idx="10"/>
          </p:nvPr>
        </p:nvSpPr>
        <p:spPr/>
        <p:txBody>
          <a:bodyPr/>
          <a:lstStyle/>
          <a:p>
            <a:fld id="{AFCEF90E-085D-490B-9589-85283386B146}" type="slidenum">
              <a:rPr lang="en-GB" smtClean="0"/>
              <a:t>7</a:t>
            </a:fld>
            <a:endParaRPr lang="en-GB"/>
          </a:p>
        </p:txBody>
      </p:sp>
    </p:spTree>
    <p:extLst>
      <p:ext uri="{BB962C8B-B14F-4D97-AF65-F5344CB8AC3E}">
        <p14:creationId xmlns:p14="http://schemas.microsoft.com/office/powerpoint/2010/main" val="2763890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2015 Future</a:t>
            </a:r>
            <a:r>
              <a:rPr lang="en-GB" baseline="0" dirty="0"/>
              <a:t> </a:t>
            </a:r>
            <a:r>
              <a:rPr lang="en-GB" dirty="0"/>
              <a:t>Mind report with recommendations from a taskforce co-chaired by NHS England and the Department of Health –aim of report that would set out what needs to be done to improve how children’s mental wellbeing can be supported and, when in distress and ill, receive good, timely care. Each local area to develop 5 year local transformation plans from 2015-2020 </a:t>
            </a:r>
          </a:p>
        </p:txBody>
      </p:sp>
      <p:sp>
        <p:nvSpPr>
          <p:cNvPr id="4" name="Slide Number Placeholder 3"/>
          <p:cNvSpPr>
            <a:spLocks noGrp="1"/>
          </p:cNvSpPr>
          <p:nvPr>
            <p:ph type="sldNum" sz="quarter" idx="10"/>
          </p:nvPr>
        </p:nvSpPr>
        <p:spPr/>
        <p:txBody>
          <a:bodyPr/>
          <a:lstStyle/>
          <a:p>
            <a:fld id="{AFCEF90E-085D-490B-9589-85283386B146}" type="slidenum">
              <a:rPr lang="en-GB" smtClean="0"/>
              <a:t>9</a:t>
            </a:fld>
            <a:endParaRPr lang="en-GB"/>
          </a:p>
        </p:txBody>
      </p:sp>
    </p:spTree>
    <p:extLst>
      <p:ext uri="{BB962C8B-B14F-4D97-AF65-F5344CB8AC3E}">
        <p14:creationId xmlns:p14="http://schemas.microsoft.com/office/powerpoint/2010/main" val="3153323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THRIVE Model has been developed by The Tavistock and Portman NHS Foundation Trust and the Anna Freud Centre.  It is gaining national recognition as a useful model moving away from the service led Tiered model to a new conceptualisation of services based for the needs of children and young people.</a:t>
            </a:r>
          </a:p>
          <a:p>
            <a:r>
              <a:rPr lang="en-GB" dirty="0"/>
              <a:t>.  The strategy, which is agreed across all commissioner and provider partner organisations, is designed to deliver our vision for services; in doing so, it will shift the focus of service provision in the county to early intervention and prevention where that is possible, whilst maintaining the now well performing specialist service provision.  </a:t>
            </a:r>
          </a:p>
          <a:p>
            <a:endParaRPr lang="en-GB" dirty="0"/>
          </a:p>
          <a:p>
            <a:endParaRPr lang="en-GB" dirty="0"/>
          </a:p>
          <a:p>
            <a:r>
              <a:rPr lang="en-GB" dirty="0"/>
              <a:t>The THRIVE model conceptualises four groupings for young people with mental health issues and their families, as part of the wider group of young people who are supported to thrive by a variety of prevention and promotion initiatives in the community.  </a:t>
            </a:r>
          </a:p>
          <a:p>
            <a:endParaRPr lang="en-GB" dirty="0"/>
          </a:p>
          <a:p>
            <a:r>
              <a:rPr lang="en-GB" dirty="0"/>
              <a:t>The model is predominantly a health model of evidence based intervention and needs to be recognised in the context of communities where people will access a range of health and social care services including education and employment.</a:t>
            </a:r>
          </a:p>
          <a:p>
            <a:endParaRPr lang="en-GB" dirty="0"/>
          </a:p>
          <a:p>
            <a:endParaRPr lang="en-GB" dirty="0"/>
          </a:p>
          <a:p>
            <a:r>
              <a:rPr lang="en-GB" dirty="0"/>
              <a:t>THRIVE Model has been developed by The Tavistock and Portman NHS Foundation Trust and the Anna Freud Centre.  It is gaining national recognition as a useful model moving away from the service led Tiered model to a new conceptualisation of services based for the needs of children and young people.</a:t>
            </a:r>
          </a:p>
          <a:p>
            <a:endParaRPr lang="en-GB" dirty="0"/>
          </a:p>
          <a:p>
            <a:r>
              <a:rPr lang="en-GB" dirty="0"/>
              <a:t>The THRIVE model conceptualises four groupings for young people with mental health issues and their families, as part of the wider group of young people who are supported to thrive by a variety of prevention and promotion initiatives in the community.  </a:t>
            </a:r>
          </a:p>
          <a:p>
            <a:endParaRPr lang="en-GB" dirty="0"/>
          </a:p>
          <a:p>
            <a:r>
              <a:rPr lang="en-GB" dirty="0"/>
              <a:t>The model is predominantly a health model of evidence based intervention and needs to be recognised in the context of communities where people will access a range of health and social care services including education and employment.</a:t>
            </a:r>
          </a:p>
          <a:p>
            <a:r>
              <a:rPr lang="en-GB" dirty="0"/>
              <a:t>Coping –promotion of resilience to build the ability of a community, to prevent , support &amp; intervene successfully in MH issues. To draw on the strengths of the families /communities &amp; schools.  </a:t>
            </a:r>
          </a:p>
          <a:p>
            <a:r>
              <a:rPr lang="en-GB" dirty="0"/>
              <a:t>Getting help –approach based on best available evidence of what works, with whom &amp; in what circumstances. Use of monitoring outcomes. Provision to be provided with health as the lead provider </a:t>
            </a:r>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AFCEF90E-085D-490B-9589-85283386B146}" type="slidenum">
              <a:rPr lang="en-GB" smtClean="0"/>
              <a:t>10</a:t>
            </a:fld>
            <a:endParaRPr lang="en-GB"/>
          </a:p>
        </p:txBody>
      </p:sp>
    </p:spTree>
    <p:extLst>
      <p:ext uri="{BB962C8B-B14F-4D97-AF65-F5344CB8AC3E}">
        <p14:creationId xmlns:p14="http://schemas.microsoft.com/office/powerpoint/2010/main" val="3776441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Targeted Northumbria</a:t>
            </a:r>
            <a:r>
              <a:rPr lang="en-GB" baseline="0" dirty="0"/>
              <a:t> &amp; specialist NTW –challenges &amp; opportunities </a:t>
            </a:r>
          </a:p>
          <a:p>
            <a:r>
              <a:rPr lang="en-GB" baseline="0" dirty="0"/>
              <a:t>Current links with </a:t>
            </a:r>
            <a:r>
              <a:rPr lang="en-GB" baseline="0" dirty="0" err="1"/>
              <a:t>cyps</a:t>
            </a:r>
            <a:r>
              <a:rPr lang="en-GB" baseline="0" dirty="0"/>
              <a:t> –weekly referrals meeting &amp; case consultations </a:t>
            </a:r>
            <a:endParaRPr lang="en-GB" dirty="0"/>
          </a:p>
        </p:txBody>
      </p:sp>
      <p:sp>
        <p:nvSpPr>
          <p:cNvPr id="4" name="Slide Number Placeholder 3"/>
          <p:cNvSpPr>
            <a:spLocks noGrp="1"/>
          </p:cNvSpPr>
          <p:nvPr>
            <p:ph type="sldNum" sz="quarter" idx="10"/>
          </p:nvPr>
        </p:nvSpPr>
        <p:spPr/>
        <p:txBody>
          <a:bodyPr/>
          <a:lstStyle/>
          <a:p>
            <a:fld id="{AFCEF90E-085D-490B-9589-85283386B146}" type="slidenum">
              <a:rPr lang="en-GB" smtClean="0"/>
              <a:t>14</a:t>
            </a:fld>
            <a:endParaRPr lang="en-GB"/>
          </a:p>
        </p:txBody>
      </p:sp>
    </p:spTree>
    <p:extLst>
      <p:ext uri="{BB962C8B-B14F-4D97-AF65-F5344CB8AC3E}">
        <p14:creationId xmlns:p14="http://schemas.microsoft.com/office/powerpoint/2010/main" val="906499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Northumberland Transformation report (2016) The programme will cost £312,000  </a:t>
            </a:r>
          </a:p>
          <a:p>
            <a:r>
              <a:rPr lang="en-GB" dirty="0"/>
              <a:t> Largest single investment of the </a:t>
            </a:r>
            <a:r>
              <a:rPr lang="en-GB" dirty="0" err="1"/>
              <a:t>planSignificant</a:t>
            </a:r>
            <a:r>
              <a:rPr lang="en-GB" dirty="0"/>
              <a:t> financial investment to increase capacity of the PMHW team </a:t>
            </a:r>
          </a:p>
          <a:p>
            <a:endParaRPr lang="en-GB" dirty="0"/>
          </a:p>
          <a:p>
            <a:endParaRPr lang="en-GB" dirty="0"/>
          </a:p>
        </p:txBody>
      </p:sp>
      <p:sp>
        <p:nvSpPr>
          <p:cNvPr id="4" name="Slide Number Placeholder 3"/>
          <p:cNvSpPr>
            <a:spLocks noGrp="1"/>
          </p:cNvSpPr>
          <p:nvPr>
            <p:ph type="sldNum" sz="quarter" idx="10"/>
          </p:nvPr>
        </p:nvSpPr>
        <p:spPr/>
        <p:txBody>
          <a:bodyPr/>
          <a:lstStyle/>
          <a:p>
            <a:fld id="{AFCEF90E-085D-490B-9589-85283386B146}" type="slidenum">
              <a:rPr lang="en-GB" smtClean="0"/>
              <a:t>15</a:t>
            </a:fld>
            <a:endParaRPr lang="en-GB"/>
          </a:p>
        </p:txBody>
      </p:sp>
    </p:spTree>
    <p:extLst>
      <p:ext uri="{BB962C8B-B14F-4D97-AF65-F5344CB8AC3E}">
        <p14:creationId xmlns:p14="http://schemas.microsoft.com/office/powerpoint/2010/main" val="1808662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Communication of service expectations is helpful (</a:t>
            </a:r>
            <a:r>
              <a:rPr lang="en-GB" dirty="0" err="1"/>
              <a:t>eg</a:t>
            </a:r>
            <a:r>
              <a:rPr lang="en-GB" dirty="0"/>
              <a:t> waiting times &amp; process – young minds</a:t>
            </a:r>
          </a:p>
          <a:p>
            <a:r>
              <a:rPr lang="en-GB" dirty="0"/>
              <a:t>Wait times before 12 weeks –current 7/ 8 weeks aim below 6 weeks</a:t>
            </a:r>
          </a:p>
          <a:p>
            <a:endParaRPr lang="en-GB" dirty="0"/>
          </a:p>
        </p:txBody>
      </p:sp>
      <p:sp>
        <p:nvSpPr>
          <p:cNvPr id="4" name="Slide Number Placeholder 3"/>
          <p:cNvSpPr>
            <a:spLocks noGrp="1"/>
          </p:cNvSpPr>
          <p:nvPr>
            <p:ph type="sldNum" sz="quarter" idx="10"/>
          </p:nvPr>
        </p:nvSpPr>
        <p:spPr/>
        <p:txBody>
          <a:bodyPr/>
          <a:lstStyle/>
          <a:p>
            <a:fld id="{AFCEF90E-085D-490B-9589-85283386B146}" type="slidenum">
              <a:rPr lang="en-GB" smtClean="0"/>
              <a:t>21</a:t>
            </a:fld>
            <a:endParaRPr lang="en-GB" dirty="0"/>
          </a:p>
        </p:txBody>
      </p:sp>
    </p:spTree>
    <p:extLst>
      <p:ext uri="{BB962C8B-B14F-4D97-AF65-F5344CB8AC3E}">
        <p14:creationId xmlns:p14="http://schemas.microsoft.com/office/powerpoint/2010/main" val="3014890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11560" y="5229200"/>
            <a:ext cx="7920880" cy="648072"/>
          </a:xfrm>
          <a:prstGeom prst="rect">
            <a:avLst/>
          </a:prstGeom>
        </p:spPr>
        <p:txBody>
          <a:bodyPr/>
          <a:lstStyle>
            <a:lvl1pPr algn="l">
              <a:defRPr sz="3700" b="1">
                <a:solidFill>
                  <a:srgbClr val="008EC0"/>
                </a:solidFill>
              </a:defRPr>
            </a:lvl1pPr>
          </a:lstStyle>
          <a:p>
            <a:r>
              <a:rPr lang="en-US" dirty="0"/>
              <a:t>Click to edit Master 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Text Only)">
    <p:spTree>
      <p:nvGrpSpPr>
        <p:cNvPr id="1" name=""/>
        <p:cNvGrpSpPr/>
        <p:nvPr/>
      </p:nvGrpSpPr>
      <p:grpSpPr>
        <a:xfrm>
          <a:off x="0" y="0"/>
          <a:ext cx="0" cy="0"/>
          <a:chOff x="0" y="0"/>
          <a:chExt cx="0" cy="0"/>
        </a:xfrm>
      </p:grpSpPr>
      <p:sp>
        <p:nvSpPr>
          <p:cNvPr id="8" name="Title 7"/>
          <p:cNvSpPr>
            <a:spLocks noGrp="1"/>
          </p:cNvSpPr>
          <p:nvPr>
            <p:ph type="title"/>
          </p:nvPr>
        </p:nvSpPr>
        <p:spPr>
          <a:xfrm>
            <a:off x="251520" y="2276872"/>
            <a:ext cx="8640960" cy="2304256"/>
          </a:xfrm>
        </p:spPr>
        <p:txBody>
          <a:bodyPr>
            <a:noAutofit/>
          </a:bodyPr>
          <a:lstStyle>
            <a:lvl1pPr algn="ctr">
              <a:defRPr sz="6000" b="1">
                <a:solidFill>
                  <a:schemeClr val="bg1">
                    <a:lumMod val="95000"/>
                  </a:schemeClr>
                </a:solidFill>
                <a:latin typeface="Arial" pitchFamily="34" charset="0"/>
                <a:cs typeface="Arial" pitchFamily="34" charset="0"/>
              </a:defRPr>
            </a:lvl1pPr>
          </a:lstStyle>
          <a:p>
            <a:r>
              <a:rPr lang="en-US" dirty="0"/>
              <a:t>Click to edit Master title style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250825" y="2060849"/>
            <a:ext cx="8642350" cy="4320480"/>
          </a:xfrm>
        </p:spPr>
        <p:txBody>
          <a:bodyPr>
            <a:normAutofit/>
          </a:bodyPr>
          <a:lstStyle>
            <a:lvl1pPr marL="0" indent="0">
              <a:buNone/>
              <a:defRPr sz="3200">
                <a:latin typeface="Arial" pitchFamily="34" charset="0"/>
                <a:cs typeface="Arial" pitchFamily="34" charset="0"/>
              </a:defRPr>
            </a:lvl1pPr>
            <a:lvl2pPr marL="457200" indent="0">
              <a:buNone/>
              <a:defRPr sz="2800">
                <a:latin typeface="Arial" pitchFamily="34" charset="0"/>
                <a:cs typeface="Arial" pitchFamily="34" charset="0"/>
              </a:defRPr>
            </a:lvl2pPr>
            <a:lvl3pPr marL="914400" indent="0">
              <a:buNone/>
              <a:defRPr sz="2400">
                <a:latin typeface="Arial" pitchFamily="34" charset="0"/>
                <a:cs typeface="Arial" pitchFamily="34" charset="0"/>
              </a:defRPr>
            </a:lvl3pPr>
            <a:lvl4pPr marL="1371600" indent="0">
              <a:buNone/>
              <a:defRPr sz="2000">
                <a:latin typeface="Arial" pitchFamily="34" charset="0"/>
                <a:cs typeface="Arial" pitchFamily="34" charset="0"/>
              </a:defRPr>
            </a:lvl4pPr>
            <a:lvl5pPr marL="1828800" indent="0">
              <a:buNone/>
              <a:defRPr sz="2000">
                <a:latin typeface="Arial" pitchFamily="34" charset="0"/>
                <a:cs typeface="Arial" pitchFamily="34" charset="0"/>
              </a:defRPr>
            </a:lvl5pPr>
          </a:lstStyle>
          <a:p>
            <a:pPr lvl="0"/>
            <a:r>
              <a:rPr lang="en-US" dirty="0"/>
              <a:t>Click to edit Master text styles</a:t>
            </a:r>
          </a:p>
        </p:txBody>
      </p:sp>
      <p:sp>
        <p:nvSpPr>
          <p:cNvPr id="4" name="Title 7"/>
          <p:cNvSpPr>
            <a:spLocks noGrp="1"/>
          </p:cNvSpPr>
          <p:nvPr>
            <p:ph type="title"/>
          </p:nvPr>
        </p:nvSpPr>
        <p:spPr>
          <a:xfrm>
            <a:off x="251520" y="1124744"/>
            <a:ext cx="8640960" cy="720080"/>
          </a:xfrm>
        </p:spPr>
        <p:txBody>
          <a:bodyPr>
            <a:noAutofit/>
          </a:bodyPr>
          <a:lstStyle>
            <a:lvl1pPr algn="l">
              <a:defRPr sz="3700" b="1">
                <a:latin typeface="Arial" pitchFamily="34" charset="0"/>
                <a:cs typeface="Arial" pitchFamily="34" charset="0"/>
              </a:defRPr>
            </a:lvl1pPr>
          </a:lstStyle>
          <a:p>
            <a:r>
              <a:rPr lang="en-US" dirty="0"/>
              <a:t>Click to edit Master 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Slide 01">
    <p:spTree>
      <p:nvGrpSpPr>
        <p:cNvPr id="1" name=""/>
        <p:cNvGrpSpPr/>
        <p:nvPr/>
      </p:nvGrpSpPr>
      <p:grpSpPr>
        <a:xfrm>
          <a:off x="0" y="0"/>
          <a:ext cx="0" cy="0"/>
          <a:chOff x="0" y="0"/>
          <a:chExt cx="0" cy="0"/>
        </a:xfrm>
      </p:grpSpPr>
      <p:sp>
        <p:nvSpPr>
          <p:cNvPr id="10" name="Title 7"/>
          <p:cNvSpPr>
            <a:spLocks noGrp="1"/>
          </p:cNvSpPr>
          <p:nvPr>
            <p:ph type="title"/>
          </p:nvPr>
        </p:nvSpPr>
        <p:spPr>
          <a:xfrm>
            <a:off x="251520" y="476672"/>
            <a:ext cx="8640960" cy="720080"/>
          </a:xfrm>
        </p:spPr>
        <p:txBody>
          <a:bodyPr>
            <a:noAutofit/>
          </a:bodyPr>
          <a:lstStyle>
            <a:lvl1pPr algn="l">
              <a:defRPr sz="3700" b="1">
                <a:latin typeface="Arial" pitchFamily="34" charset="0"/>
                <a:cs typeface="Arial" pitchFamily="34" charset="0"/>
              </a:defRPr>
            </a:lvl1pPr>
          </a:lstStyle>
          <a:p>
            <a:r>
              <a:rPr lang="en-US" dirty="0"/>
              <a:t>Click to edit Master title style</a:t>
            </a:r>
            <a:endParaRPr lang="en-GB" dirty="0"/>
          </a:p>
        </p:txBody>
      </p:sp>
      <p:sp>
        <p:nvSpPr>
          <p:cNvPr id="7" name="Picture Placeholder 6"/>
          <p:cNvSpPr>
            <a:spLocks noGrp="1"/>
          </p:cNvSpPr>
          <p:nvPr>
            <p:ph type="pic" sz="quarter" idx="10"/>
          </p:nvPr>
        </p:nvSpPr>
        <p:spPr>
          <a:xfrm>
            <a:off x="1295400" y="1773238"/>
            <a:ext cx="6553200" cy="4464050"/>
          </a:xfrm>
        </p:spPr>
        <p:txBody>
          <a:body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Slide 02">
    <p:spTree>
      <p:nvGrpSpPr>
        <p:cNvPr id="1" name=""/>
        <p:cNvGrpSpPr/>
        <p:nvPr/>
      </p:nvGrpSpPr>
      <p:grpSpPr>
        <a:xfrm>
          <a:off x="0" y="0"/>
          <a:ext cx="0" cy="0"/>
          <a:chOff x="0" y="0"/>
          <a:chExt cx="0" cy="0"/>
        </a:xfrm>
      </p:grpSpPr>
      <p:sp>
        <p:nvSpPr>
          <p:cNvPr id="6" name="Title 7"/>
          <p:cNvSpPr>
            <a:spLocks noGrp="1"/>
          </p:cNvSpPr>
          <p:nvPr>
            <p:ph type="title"/>
          </p:nvPr>
        </p:nvSpPr>
        <p:spPr>
          <a:xfrm>
            <a:off x="251520" y="476672"/>
            <a:ext cx="8640960" cy="720080"/>
          </a:xfrm>
        </p:spPr>
        <p:txBody>
          <a:bodyPr>
            <a:noAutofit/>
          </a:bodyPr>
          <a:lstStyle>
            <a:lvl1pPr algn="l">
              <a:defRPr sz="3700" b="1">
                <a:latin typeface="Arial" pitchFamily="34" charset="0"/>
                <a:cs typeface="Arial" pitchFamily="34" charset="0"/>
              </a:defRPr>
            </a:lvl1pPr>
          </a:lstStyle>
          <a:p>
            <a:r>
              <a:rPr lang="en-US" dirty="0"/>
              <a:t>Click to edit Master title style</a:t>
            </a:r>
            <a:endParaRPr lang="en-GB" dirty="0"/>
          </a:p>
        </p:txBody>
      </p:sp>
      <p:sp>
        <p:nvSpPr>
          <p:cNvPr id="7" name="Picture Placeholder 6"/>
          <p:cNvSpPr>
            <a:spLocks noGrp="1"/>
          </p:cNvSpPr>
          <p:nvPr>
            <p:ph type="pic" sz="quarter" idx="10"/>
          </p:nvPr>
        </p:nvSpPr>
        <p:spPr>
          <a:xfrm>
            <a:off x="1295400" y="1773238"/>
            <a:ext cx="6553200" cy="4464050"/>
          </a:xfrm>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00" y="5291916"/>
            <a:ext cx="4032250" cy="369887"/>
          </a:xfrm>
          <a:prstGeom prst="rect">
            <a:avLst/>
          </a:prstGeom>
        </p:spPr>
        <p:txBody>
          <a:bodyPr/>
          <a:lstStyle>
            <a:lvl1pPr marL="0" indent="0" algn="r">
              <a:buNone/>
              <a:defRPr sz="1800">
                <a:latin typeface="Arial" pitchFamily="34" charset="0"/>
                <a:cs typeface="Arial" pitchFamily="34" charset="0"/>
              </a:defRPr>
            </a:lvl1pPr>
          </a:lstStyle>
          <a:p>
            <a:pPr lvl="0"/>
            <a:r>
              <a:rPr lang="en-US" dirty="0"/>
              <a:t>Click to edit Master</a:t>
            </a:r>
            <a:endParaRPr lang="en-GB" dirty="0"/>
          </a:p>
        </p:txBody>
      </p:sp>
    </p:spTree>
    <p:extLst>
      <p:ext uri="{BB962C8B-B14F-4D97-AF65-F5344CB8AC3E}">
        <p14:creationId xmlns:p14="http://schemas.microsoft.com/office/powerpoint/2010/main" val="19407256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BLU-SVR-01\Data\Studio Transfer Folder\ppjpgs\PP 1.jpg"/>
          <p:cNvPicPr>
            <a:picLocks noChangeAspect="1" noChangeArrowheads="1"/>
          </p:cNvPicPr>
          <p:nvPr userDrawn="1"/>
        </p:nvPicPr>
        <p:blipFill>
          <a:blip r:embed="rId3" cstate="print"/>
          <a:srcRect/>
          <a:stretch>
            <a:fillRect/>
          </a:stretch>
        </p:blipFill>
        <p:spPr bwMode="auto">
          <a:xfrm>
            <a:off x="0" y="0"/>
            <a:ext cx="9198864" cy="6912864"/>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53F9CF-859D-4631-A5AA-E649AD1BCC41}" type="datetimeFigureOut">
              <a:rPr lang="en-GB" smtClean="0"/>
              <a:t>29/06/2017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CCA2A2-5B28-42AF-82FF-8A00BBE22D85}" type="slidenum">
              <a:rPr lang="en-GB" smtClean="0"/>
              <a:t>‹#›</a:t>
            </a:fld>
            <a:endParaRPr lang="en-GB"/>
          </a:p>
        </p:txBody>
      </p:sp>
      <p:pic>
        <p:nvPicPr>
          <p:cNvPr id="7" name="Picture 2" descr="\\BLU-SVR-01\Data\Studio Transfer Folder\ppjpgs\PP 3.jpg"/>
          <p:cNvPicPr>
            <a:picLocks noChangeAspect="1" noChangeArrowheads="1"/>
          </p:cNvPicPr>
          <p:nvPr userDrawn="1"/>
        </p:nvPicPr>
        <p:blipFill>
          <a:blip r:embed="rId3" cstate="print"/>
          <a:srcRect/>
          <a:stretch>
            <a:fillRect/>
          </a:stretch>
        </p:blipFill>
        <p:spPr bwMode="auto">
          <a:xfrm>
            <a:off x="0" y="0"/>
            <a:ext cx="9198864" cy="6912864"/>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F7ADA8-8DB4-4D66-AD61-22B999240E4F}" type="datetimeFigureOut">
              <a:rPr lang="en-GB" smtClean="0"/>
              <a:t>29/06/2017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C1687A-805E-424E-A79E-343817FA25BE}" type="slidenum">
              <a:rPr lang="en-GB" smtClean="0"/>
              <a:t>‹#›</a:t>
            </a:fld>
            <a:endParaRPr lang="en-GB"/>
          </a:p>
        </p:txBody>
      </p:sp>
      <p:pic>
        <p:nvPicPr>
          <p:cNvPr id="7" name="Picture 6" descr="PP 8.jpg"/>
          <p:cNvPicPr>
            <a:picLocks noChangeAspect="1"/>
          </p:cNvPicPr>
          <p:nvPr userDrawn="1"/>
        </p:nvPicPr>
        <p:blipFill>
          <a:blip r:embed="rId3" cstate="print"/>
          <a:stretch>
            <a:fillRect/>
          </a:stretch>
        </p:blipFill>
        <p:spPr>
          <a:xfrm>
            <a:off x="0" y="0"/>
            <a:ext cx="9198864" cy="6912864"/>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0290B-FBDB-4231-992E-70C401F751F4}" type="datetimeFigureOut">
              <a:rPr lang="en-GB" smtClean="0"/>
              <a:t>29/06/2017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DE3A3-69F3-4D71-9264-473522F6971F}" type="slidenum">
              <a:rPr lang="en-GB" smtClean="0"/>
              <a:t>‹#›</a:t>
            </a:fld>
            <a:endParaRPr lang="en-GB"/>
          </a:p>
        </p:txBody>
      </p:sp>
      <p:pic>
        <p:nvPicPr>
          <p:cNvPr id="7" name="Picture 6" descr="PP 6.jpg"/>
          <p:cNvPicPr>
            <a:picLocks noChangeAspect="1"/>
          </p:cNvPicPr>
          <p:nvPr userDrawn="1"/>
        </p:nvPicPr>
        <p:blipFill>
          <a:blip r:embed="rId3" cstate="print"/>
          <a:stretch>
            <a:fillRect/>
          </a:stretch>
        </p:blipFill>
        <p:spPr>
          <a:xfrm>
            <a:off x="0" y="0"/>
            <a:ext cx="9198864" cy="6912864"/>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7AF96F-106D-4F4A-8326-7A39EC8E9220}" type="datetimeFigureOut">
              <a:rPr lang="en-GB" smtClean="0"/>
              <a:t>29/06/2017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E8920-C4F6-461A-B9FB-39C25265AE1B}" type="slidenum">
              <a:rPr lang="en-GB" smtClean="0"/>
              <a:t>‹#›</a:t>
            </a:fld>
            <a:endParaRPr lang="en-GB"/>
          </a:p>
        </p:txBody>
      </p:sp>
      <p:pic>
        <p:nvPicPr>
          <p:cNvPr id="7" name="Picture 6" descr="PP 7.jpg"/>
          <p:cNvPicPr>
            <a:picLocks noChangeAspect="1"/>
          </p:cNvPicPr>
          <p:nvPr userDrawn="1"/>
        </p:nvPicPr>
        <p:blipFill>
          <a:blip r:embed="rId3" cstate="print"/>
          <a:stretch>
            <a:fillRect/>
          </a:stretch>
        </p:blipFill>
        <p:spPr>
          <a:xfrm>
            <a:off x="0" y="0"/>
            <a:ext cx="9198864" cy="6912864"/>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BLU-SVR-01\Data\Studio Transfer Folder\ppjpgs\PP 12.jpg"/>
          <p:cNvPicPr>
            <a:picLocks noChangeAspect="1" noChangeArrowheads="1"/>
          </p:cNvPicPr>
          <p:nvPr userDrawn="1"/>
        </p:nvPicPr>
        <p:blipFill>
          <a:blip r:embed="rId3" cstate="print"/>
          <a:srcRect/>
          <a:stretch>
            <a:fillRect/>
          </a:stretch>
        </p:blipFill>
        <p:spPr bwMode="auto">
          <a:xfrm>
            <a:off x="0" y="0"/>
            <a:ext cx="9198864" cy="6912864"/>
          </a:xfrm>
          <a:prstGeom prst="rect">
            <a:avLst/>
          </a:prstGeom>
          <a:noFill/>
        </p:spPr>
      </p:pic>
    </p:spTree>
    <p:extLst>
      <p:ext uri="{BB962C8B-B14F-4D97-AF65-F5344CB8AC3E}">
        <p14:creationId xmlns:p14="http://schemas.microsoft.com/office/powerpoint/2010/main" val="2583216029"/>
      </p:ext>
    </p:extLst>
  </p:cSld>
  <p:clrMap bg1="lt1" tx1="dk1" bg2="lt2" tx2="dk2" accent1="accent1" accent2="accent2" accent3="accent3" accent4="accent4" accent5="accent5" accent6="accent6" hlink="hlink" folHlink="folHlink"/>
  <p:sldLayoutIdLst>
    <p:sldLayoutId id="214748369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UPQak4vxoRE" TargetMode="External"/><Relationship Id="rId2" Type="http://schemas.openxmlformats.org/officeDocument/2006/relationships/hyperlink" Target="https://www.youtube.com/watch?v=aaTDNYjk-Gw" TargetMode="External"/><Relationship Id="rId1" Type="http://schemas.openxmlformats.org/officeDocument/2006/relationships/slideLayout" Target="../slideLayouts/slideLayout3.xml"/><Relationship Id="rId5" Type="http://schemas.openxmlformats.org/officeDocument/2006/relationships/hyperlink" Target="http://www.mind.org.uk/" TargetMode="External"/><Relationship Id="rId4" Type="http://schemas.openxmlformats.org/officeDocument/2006/relationships/hyperlink" Target="http://www.mental.health.org.uk/"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229200"/>
            <a:ext cx="7920880" cy="1080120"/>
          </a:xfrm>
        </p:spPr>
        <p:txBody>
          <a:bodyPr/>
          <a:lstStyle/>
          <a:p>
            <a:r>
              <a:rPr lang="en-GB" sz="2000" dirty="0"/>
              <a:t>Northumbria Primary Mental Health Worker Team presentation </a:t>
            </a:r>
            <a:br>
              <a:rPr lang="en-GB" sz="2000" dirty="0"/>
            </a:br>
            <a:r>
              <a:rPr lang="en-GB" sz="2000" dirty="0"/>
              <a:t>Newcastle &amp; Durham Diocese of schools</a:t>
            </a:r>
            <a:br>
              <a:rPr lang="en-GB" sz="2000" dirty="0"/>
            </a:br>
            <a:r>
              <a:rPr lang="en-GB" sz="2000" dirty="0"/>
              <a:t>Mental Health in Schools Conference  5.7.17 </a:t>
            </a:r>
            <a:r>
              <a:rPr lang="en-GB" sz="2400" dirty="0"/>
              <a:t/>
            </a:r>
            <a:br>
              <a:rPr lang="en-GB" sz="2400" dirty="0"/>
            </a:br>
            <a:endParaRPr lang="en-GB" sz="2400" dirty="0"/>
          </a:p>
        </p:txBody>
      </p:sp>
    </p:spTree>
    <p:extLst>
      <p:ext uri="{BB962C8B-B14F-4D97-AF65-F5344CB8AC3E}">
        <p14:creationId xmlns:p14="http://schemas.microsoft.com/office/powerpoint/2010/main" val="1862670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dirty="0"/>
          </a:p>
          <a:p>
            <a:endParaRPr lang="en-GB" dirty="0"/>
          </a:p>
          <a:p>
            <a:endParaRPr lang="en-GB" dirty="0"/>
          </a:p>
          <a:p>
            <a:endParaRPr lang="en-GB" dirty="0"/>
          </a:p>
          <a:p>
            <a:endParaRPr lang="en-GB" dirty="0"/>
          </a:p>
          <a:p>
            <a:endParaRPr lang="en-GB" dirty="0"/>
          </a:p>
        </p:txBody>
      </p:sp>
      <p:sp>
        <p:nvSpPr>
          <p:cNvPr id="3" name="Title 2"/>
          <p:cNvSpPr>
            <a:spLocks noGrp="1"/>
          </p:cNvSpPr>
          <p:nvPr>
            <p:ph type="title"/>
          </p:nvPr>
        </p:nvSpPr>
        <p:spPr>
          <a:xfrm>
            <a:off x="323528" y="1268760"/>
            <a:ext cx="8640960" cy="720080"/>
          </a:xfrm>
        </p:spPr>
        <p:txBody>
          <a:bodyPr/>
          <a:lstStyle/>
          <a:p>
            <a:pPr algn="ctr"/>
            <a:r>
              <a:rPr lang="en-GB" sz="2800" dirty="0"/>
              <a:t>The Thrive Model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240868"/>
            <a:ext cx="3672408"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2204864"/>
            <a:ext cx="360040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015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sz="2000" dirty="0"/>
              <a:t>Mental health &amp; behaviour in schools Departmental advice for school staff  (March 2016) It provides advice on how to :-</a:t>
            </a:r>
          </a:p>
          <a:p>
            <a:endParaRPr lang="en-GB" sz="2000" dirty="0"/>
          </a:p>
          <a:p>
            <a:pPr marL="342900" indent="-342900">
              <a:buFont typeface="Arial" panose="020B0604020202020204" pitchFamily="34" charset="0"/>
              <a:buChar char="•"/>
            </a:pPr>
            <a:r>
              <a:rPr lang="en-GB" sz="2000" dirty="0"/>
              <a:t>Promote positive mental health</a:t>
            </a:r>
          </a:p>
          <a:p>
            <a:pPr marL="342900" indent="-342900">
              <a:buFont typeface="Arial" panose="020B0604020202020204" pitchFamily="34" charset="0"/>
              <a:buChar char="•"/>
            </a:pPr>
            <a:r>
              <a:rPr lang="en-GB" sz="2000" dirty="0"/>
              <a:t>Identify pupils likely to need extra support</a:t>
            </a:r>
          </a:p>
          <a:p>
            <a:pPr marL="342900" indent="-342900">
              <a:buFont typeface="Arial" panose="020B0604020202020204" pitchFamily="34" charset="0"/>
              <a:buChar char="•"/>
            </a:pPr>
            <a:r>
              <a:rPr lang="en-GB" sz="2000" dirty="0"/>
              <a:t>Strengthen pupil resilience</a:t>
            </a:r>
          </a:p>
          <a:p>
            <a:pPr marL="342900" indent="-342900">
              <a:buFont typeface="Arial" panose="020B0604020202020204" pitchFamily="34" charset="0"/>
              <a:buChar char="•"/>
            </a:pPr>
            <a:r>
              <a:rPr lang="en-GB" sz="2000" dirty="0"/>
              <a:t>Support children with emotional and behavioural difficulties</a:t>
            </a:r>
          </a:p>
          <a:p>
            <a:pPr marL="342900" indent="-342900">
              <a:buFont typeface="Arial" panose="020B0604020202020204" pitchFamily="34" charset="0"/>
              <a:buChar char="•"/>
            </a:pPr>
            <a:r>
              <a:rPr lang="en-GB" sz="2000" dirty="0"/>
              <a:t>Where and how to access community support</a:t>
            </a:r>
          </a:p>
          <a:p>
            <a:pPr marL="342900" indent="-342900">
              <a:buFont typeface="Arial" panose="020B0604020202020204" pitchFamily="34" charset="0"/>
              <a:buChar char="•"/>
            </a:pPr>
            <a:r>
              <a:rPr lang="en-GB" sz="2000" dirty="0"/>
              <a:t>How and when to refer to the Child and Adolescent Mental </a:t>
            </a:r>
          </a:p>
          <a:p>
            <a:r>
              <a:rPr lang="en-GB" sz="2000" dirty="0"/>
              <a:t>     Health Services (CAMHS)</a:t>
            </a:r>
          </a:p>
          <a:p>
            <a:endParaRPr lang="en-GB" dirty="0"/>
          </a:p>
        </p:txBody>
      </p:sp>
      <p:sp>
        <p:nvSpPr>
          <p:cNvPr id="3" name="Title 2"/>
          <p:cNvSpPr>
            <a:spLocks noGrp="1"/>
          </p:cNvSpPr>
          <p:nvPr>
            <p:ph type="title"/>
          </p:nvPr>
        </p:nvSpPr>
        <p:spPr/>
        <p:txBody>
          <a:bodyPr/>
          <a:lstStyle/>
          <a:p>
            <a:r>
              <a:rPr lang="en-GB" sz="2800" dirty="0"/>
              <a:t>Links with other statutory guidance for schools </a:t>
            </a:r>
          </a:p>
        </p:txBody>
      </p:sp>
    </p:spTree>
    <p:extLst>
      <p:ext uri="{BB962C8B-B14F-4D97-AF65-F5344CB8AC3E}">
        <p14:creationId xmlns:p14="http://schemas.microsoft.com/office/powerpoint/2010/main" val="4215700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1772816"/>
            <a:ext cx="8642350" cy="4320480"/>
          </a:xfrm>
        </p:spPr>
        <p:txBody>
          <a:bodyPr>
            <a:noAutofit/>
          </a:bodyPr>
          <a:lstStyle/>
          <a:p>
            <a:r>
              <a:rPr lang="en-GB" sz="1600" dirty="0"/>
              <a:t>Social, Emotional &amp; Mental Health (also called SEMH) is one of twelve kinds of Special Educational Need &amp; Disability identified in the new national SEND Code of Practice 2014. </a:t>
            </a:r>
          </a:p>
          <a:p>
            <a:endParaRPr lang="en-GB" sz="1600" dirty="0"/>
          </a:p>
          <a:p>
            <a:endParaRPr lang="en-GB" sz="1600" dirty="0"/>
          </a:p>
          <a:p>
            <a:r>
              <a:rPr lang="en-GB" sz="1600" dirty="0"/>
              <a:t> ‘The 2014 Code says:</a:t>
            </a:r>
          </a:p>
          <a:p>
            <a:r>
              <a:rPr lang="en-GB" sz="1600" dirty="0"/>
              <a:t>‘ Children and young people may experience a wide range of social and emotional difficulties which manifest themselves in many ways. These may include becoming withdrawn or isolated, as well as displaying challenging, disruptive or disturbing behaviour. These behaviours may reflect underlying mental health difficulties such as anxiety or depression, self-harming, substance misuse, eating disorders or physical symptoms that are medically unexplained. Other children and young people may have disorders such as attention deficit disorder, attention deficit </a:t>
            </a:r>
          </a:p>
          <a:p>
            <a:r>
              <a:rPr lang="en-GB" sz="1600" dirty="0"/>
              <a:t>hyperactive disorder or attachment disorder’. </a:t>
            </a:r>
          </a:p>
        </p:txBody>
      </p:sp>
      <p:sp>
        <p:nvSpPr>
          <p:cNvPr id="3" name="Title 2"/>
          <p:cNvSpPr>
            <a:spLocks noGrp="1"/>
          </p:cNvSpPr>
          <p:nvPr>
            <p:ph type="title"/>
          </p:nvPr>
        </p:nvSpPr>
        <p:spPr>
          <a:xfrm>
            <a:off x="251520" y="1052736"/>
            <a:ext cx="8640960" cy="720080"/>
          </a:xfrm>
        </p:spPr>
        <p:txBody>
          <a:bodyPr/>
          <a:lstStyle/>
          <a:p>
            <a:r>
              <a:rPr lang="en-GB" sz="2800" dirty="0"/>
              <a:t>SEND Code of Practice: 0 to 25 years</a:t>
            </a:r>
          </a:p>
        </p:txBody>
      </p:sp>
    </p:spTree>
    <p:extLst>
      <p:ext uri="{BB962C8B-B14F-4D97-AF65-F5344CB8AC3E}">
        <p14:creationId xmlns:p14="http://schemas.microsoft.com/office/powerpoint/2010/main" val="3577103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endParaRPr lang="en-GB" sz="2400" b="1" dirty="0"/>
          </a:p>
          <a:p>
            <a:r>
              <a:rPr lang="en-GB" sz="2400" b="1" dirty="0"/>
              <a:t>Northumberland-</a:t>
            </a:r>
          </a:p>
          <a:p>
            <a:pPr marL="457200" indent="-457200">
              <a:buFont typeface="Arial" pitchFamily="34" charset="0"/>
              <a:buChar char="•"/>
            </a:pPr>
            <a:r>
              <a:rPr lang="en-GB" sz="2000" dirty="0"/>
              <a:t>We will promote &amp; improve the emotional health &amp; well being of children &amp; young people by building reliance, realising potential &amp; providing easy access to the right service when required.</a:t>
            </a:r>
          </a:p>
          <a:p>
            <a:endParaRPr lang="en-GB" sz="2000" dirty="0"/>
          </a:p>
          <a:p>
            <a:r>
              <a:rPr lang="en-GB" sz="2000" b="1" dirty="0"/>
              <a:t>North Tyneside –</a:t>
            </a:r>
          </a:p>
          <a:p>
            <a:pPr marL="457200" indent="-457200">
              <a:buFont typeface="Arial" pitchFamily="34" charset="0"/>
              <a:buChar char="•"/>
            </a:pPr>
            <a:r>
              <a:rPr lang="en-GB" sz="2000" dirty="0"/>
              <a:t>We aim to establish prevention &amp; early intervention at the heart of the Boroughs family &amp; children's services &amp; this will address the critical challenge of rising demand for services &amp; reducing resources . </a:t>
            </a:r>
          </a:p>
        </p:txBody>
      </p:sp>
      <p:sp>
        <p:nvSpPr>
          <p:cNvPr id="3" name="Title 2"/>
          <p:cNvSpPr>
            <a:spLocks noGrp="1"/>
          </p:cNvSpPr>
          <p:nvPr>
            <p:ph type="title"/>
          </p:nvPr>
        </p:nvSpPr>
        <p:spPr/>
        <p:txBody>
          <a:bodyPr/>
          <a:lstStyle/>
          <a:p>
            <a:pPr algn="ctr"/>
            <a:r>
              <a:rPr lang="en-GB" sz="2800" dirty="0"/>
              <a:t>A vision for services</a:t>
            </a:r>
            <a:br>
              <a:rPr lang="en-GB" sz="2800" dirty="0"/>
            </a:br>
            <a:r>
              <a:rPr lang="en-GB" sz="2800" dirty="0"/>
              <a:t>Northumberland &amp; North Tyneside </a:t>
            </a:r>
            <a:br>
              <a:rPr lang="en-GB" sz="2800" dirty="0"/>
            </a:br>
            <a:r>
              <a:rPr lang="en-GB" sz="2800" dirty="0"/>
              <a:t>Emotional Health &amp; Well Being Strategy </a:t>
            </a:r>
          </a:p>
        </p:txBody>
      </p:sp>
    </p:spTree>
    <p:extLst>
      <p:ext uri="{BB962C8B-B14F-4D97-AF65-F5344CB8AC3E}">
        <p14:creationId xmlns:p14="http://schemas.microsoft.com/office/powerpoint/2010/main" val="1939828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dirty="0"/>
          </a:p>
          <a:p>
            <a:endParaRPr lang="en-GB" dirty="0"/>
          </a:p>
          <a:p>
            <a:endParaRPr lang="en-GB" dirty="0"/>
          </a:p>
        </p:txBody>
      </p:sp>
      <p:sp>
        <p:nvSpPr>
          <p:cNvPr id="3" name="Title 2"/>
          <p:cNvSpPr>
            <a:spLocks noGrp="1"/>
          </p:cNvSpPr>
          <p:nvPr>
            <p:ph type="title"/>
          </p:nvPr>
        </p:nvSpPr>
        <p:spPr/>
        <p:txBody>
          <a:bodyPr/>
          <a:lstStyle/>
          <a:p>
            <a:pPr algn="ctr"/>
            <a:r>
              <a:rPr lang="en-GB" sz="2800" dirty="0"/>
              <a:t>Current Mental Health service configurations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460" y="1916832"/>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433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25000" lnSpcReduction="20000"/>
          </a:bodyPr>
          <a:lstStyle/>
          <a:p>
            <a:endParaRPr lang="en-GB" dirty="0"/>
          </a:p>
          <a:p>
            <a:endParaRPr lang="en-GB" sz="6400" dirty="0"/>
          </a:p>
          <a:p>
            <a:endParaRPr lang="en-GB" sz="6400" dirty="0"/>
          </a:p>
          <a:p>
            <a:pPr marL="857250" indent="-857250">
              <a:buFont typeface="Arial" pitchFamily="34" charset="0"/>
              <a:buChar char="•"/>
            </a:pPr>
            <a:r>
              <a:rPr lang="en-GB" sz="6200" dirty="0"/>
              <a:t>To raise awareness of the emotional health and well-being of children and young people across the children’s workforce. </a:t>
            </a:r>
          </a:p>
          <a:p>
            <a:endParaRPr lang="en-GB" sz="6200" dirty="0"/>
          </a:p>
          <a:p>
            <a:pPr marL="857250" indent="-857250">
              <a:buFont typeface="Arial" pitchFamily="34" charset="0"/>
              <a:buChar char="•"/>
            </a:pPr>
            <a:r>
              <a:rPr lang="en-GB" sz="6200" dirty="0"/>
              <a:t>To deliver training &amp; up skilling  the workforce in promotion &amp; prevention approaches </a:t>
            </a:r>
          </a:p>
          <a:p>
            <a:endParaRPr lang="en-GB" sz="6200" dirty="0"/>
          </a:p>
          <a:p>
            <a:pPr marL="857250" indent="-857250">
              <a:buFont typeface="Arial" pitchFamily="34" charset="0"/>
              <a:buChar char="•"/>
            </a:pPr>
            <a:r>
              <a:rPr lang="en-GB" sz="6200" dirty="0"/>
              <a:t>To act as a visible link between schools  &amp; specialist mental health services</a:t>
            </a:r>
          </a:p>
          <a:p>
            <a:endParaRPr lang="en-GB" sz="6200" dirty="0"/>
          </a:p>
          <a:p>
            <a:pPr marL="857250" indent="-857250">
              <a:buFont typeface="Arial" pitchFamily="34" charset="0"/>
              <a:buChar char="•"/>
            </a:pPr>
            <a:r>
              <a:rPr lang="en-GB" sz="6200" dirty="0"/>
              <a:t>To facilitate improved access to most appropriate service to meet needs</a:t>
            </a:r>
          </a:p>
          <a:p>
            <a:endParaRPr lang="en-GB" sz="6200" dirty="0"/>
          </a:p>
          <a:p>
            <a:pPr marL="857250" indent="-857250">
              <a:buFont typeface="Arial" pitchFamily="34" charset="0"/>
              <a:buChar char="•"/>
            </a:pPr>
            <a:r>
              <a:rPr lang="en-GB" sz="6200" dirty="0"/>
              <a:t>To provide early interventions and support to universal services</a:t>
            </a:r>
          </a:p>
          <a:p>
            <a:endParaRPr lang="en-GB" sz="6400" dirty="0"/>
          </a:p>
          <a:p>
            <a:endParaRPr lang="en-GB" sz="1600" dirty="0"/>
          </a:p>
          <a:p>
            <a:endParaRPr lang="en-GB" sz="1600" dirty="0"/>
          </a:p>
        </p:txBody>
      </p:sp>
      <p:sp>
        <p:nvSpPr>
          <p:cNvPr id="3" name="Title 2"/>
          <p:cNvSpPr>
            <a:spLocks noGrp="1"/>
          </p:cNvSpPr>
          <p:nvPr>
            <p:ph type="title"/>
          </p:nvPr>
        </p:nvSpPr>
        <p:spPr/>
        <p:txBody>
          <a:bodyPr/>
          <a:lstStyle/>
          <a:p>
            <a:pPr algn="ctr"/>
            <a:r>
              <a:rPr lang="en-GB" sz="2800" dirty="0"/>
              <a:t/>
            </a:r>
            <a:br>
              <a:rPr lang="en-GB" sz="2800" dirty="0"/>
            </a:br>
            <a:r>
              <a:rPr lang="en-GB" sz="2800" dirty="0"/>
              <a:t>The PMHW role in the Transformation plans  </a:t>
            </a:r>
            <a:br>
              <a:rPr lang="en-GB" sz="2800" dirty="0"/>
            </a:br>
            <a:endParaRPr lang="en-GB" sz="2800" dirty="0"/>
          </a:p>
        </p:txBody>
      </p:sp>
    </p:spTree>
    <p:extLst>
      <p:ext uri="{BB962C8B-B14F-4D97-AF65-F5344CB8AC3E}">
        <p14:creationId xmlns:p14="http://schemas.microsoft.com/office/powerpoint/2010/main" val="867436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sz="2400" b="1" dirty="0"/>
              <a:t>North Tyneside </a:t>
            </a:r>
          </a:p>
          <a:p>
            <a:pPr marL="342900" indent="-342900">
              <a:buFont typeface="Arial" pitchFamily="34" charset="0"/>
              <a:buChar char="•"/>
            </a:pPr>
            <a:r>
              <a:rPr lang="en-GB" sz="1600" b="1" dirty="0"/>
              <a:t>Emotionally Healthy Schools Resource Pack </a:t>
            </a:r>
            <a:r>
              <a:rPr lang="en-GB" sz="1600" dirty="0"/>
              <a:t>–includes what difference can schools make. How can children and young people look after themselves. What skills and training do staff need. Where can you go for help and support.</a:t>
            </a:r>
          </a:p>
          <a:p>
            <a:pPr marL="342900" indent="-342900">
              <a:buFont typeface="Arial" pitchFamily="34" charset="0"/>
              <a:buChar char="•"/>
            </a:pPr>
            <a:r>
              <a:rPr lang="en-GB" sz="1600" dirty="0"/>
              <a:t>Mental Health champions in schools </a:t>
            </a:r>
          </a:p>
          <a:p>
            <a:endParaRPr lang="en-GB" sz="1600" dirty="0"/>
          </a:p>
          <a:p>
            <a:r>
              <a:rPr lang="en-GB" sz="2400" b="1" dirty="0"/>
              <a:t>Northumberland </a:t>
            </a:r>
          </a:p>
          <a:p>
            <a:pPr marL="457200" indent="-457200">
              <a:buFont typeface="Arial" pitchFamily="34" charset="0"/>
              <a:buChar char="•"/>
            </a:pPr>
            <a:r>
              <a:rPr lang="en-GB" sz="1600" dirty="0"/>
              <a:t>Funding is available to support educational setting programmes </a:t>
            </a:r>
          </a:p>
          <a:p>
            <a:pPr marL="457200" indent="-457200">
              <a:buFont typeface="Arial" pitchFamily="34" charset="0"/>
              <a:buChar char="•"/>
            </a:pPr>
            <a:r>
              <a:rPr lang="en-GB" sz="1600" dirty="0"/>
              <a:t>Support to the  ‘Thrive’ programme focussing on attachment in schools</a:t>
            </a:r>
          </a:p>
          <a:p>
            <a:pPr marL="457200" indent="-457200">
              <a:buFont typeface="Arial" pitchFamily="34" charset="0"/>
              <a:buChar char="•"/>
            </a:pPr>
            <a:r>
              <a:rPr lang="en-GB" sz="1600" dirty="0"/>
              <a:t>Mental health champions in schools</a:t>
            </a:r>
          </a:p>
          <a:p>
            <a:pPr marL="457200" indent="-457200">
              <a:buFont typeface="Arial" pitchFamily="34" charset="0"/>
              <a:buChar char="•"/>
            </a:pPr>
            <a:r>
              <a:rPr lang="en-GB" sz="1600" dirty="0"/>
              <a:t>Improved access to information on self help &amp; services for pupils &amp; staff </a:t>
            </a:r>
          </a:p>
          <a:p>
            <a:pPr marL="457200" indent="-457200">
              <a:buFont typeface="Arial" pitchFamily="34" charset="0"/>
              <a:buChar char="•"/>
            </a:pPr>
            <a:endParaRPr lang="en-GB" dirty="0"/>
          </a:p>
          <a:p>
            <a:endParaRPr lang="en-GB" dirty="0"/>
          </a:p>
        </p:txBody>
      </p:sp>
      <p:sp>
        <p:nvSpPr>
          <p:cNvPr id="3" name="Title 2"/>
          <p:cNvSpPr>
            <a:spLocks noGrp="1"/>
          </p:cNvSpPr>
          <p:nvPr>
            <p:ph type="title"/>
          </p:nvPr>
        </p:nvSpPr>
        <p:spPr/>
        <p:txBody>
          <a:bodyPr/>
          <a:lstStyle/>
          <a:p>
            <a:r>
              <a:rPr lang="en-GB" sz="2800" dirty="0"/>
              <a:t>The role of schools in the Transformation plan </a:t>
            </a:r>
          </a:p>
        </p:txBody>
      </p:sp>
    </p:spTree>
    <p:extLst>
      <p:ext uri="{BB962C8B-B14F-4D97-AF65-F5344CB8AC3E}">
        <p14:creationId xmlns:p14="http://schemas.microsoft.com/office/powerpoint/2010/main" val="616338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                        </a:t>
            </a:r>
          </a:p>
        </p:txBody>
      </p:sp>
      <p:sp>
        <p:nvSpPr>
          <p:cNvPr id="3" name="Title 2"/>
          <p:cNvSpPr>
            <a:spLocks noGrp="1"/>
          </p:cNvSpPr>
          <p:nvPr>
            <p:ph type="title"/>
          </p:nvPr>
        </p:nvSpPr>
        <p:spPr/>
        <p:txBody>
          <a:bodyPr/>
          <a:lstStyle/>
          <a:p>
            <a:pPr algn="ctr"/>
            <a:r>
              <a:rPr lang="en-GB" sz="2800" dirty="0"/>
              <a:t>Coping </a:t>
            </a:r>
            <a:br>
              <a:rPr lang="en-GB" sz="2800" dirty="0"/>
            </a:br>
            <a:r>
              <a:rPr lang="en-GB" sz="2800" dirty="0"/>
              <a:t>health promotion &amp; early intervention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492896"/>
            <a:ext cx="1944216" cy="1222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0" y="2274838"/>
            <a:ext cx="4572000" cy="3416320"/>
          </a:xfrm>
          <a:prstGeom prst="rect">
            <a:avLst/>
          </a:prstGeom>
        </p:spPr>
        <p:txBody>
          <a:bodyPr>
            <a:spAutoFit/>
          </a:bodyPr>
          <a:lstStyle/>
          <a:p>
            <a:endParaRPr lang="en-GB" dirty="0"/>
          </a:p>
          <a:p>
            <a:endParaRPr lang="en-GB" dirty="0"/>
          </a:p>
          <a:p>
            <a:endParaRPr lang="en-GB" dirty="0"/>
          </a:p>
          <a:p>
            <a:endParaRPr lang="en-GB" dirty="0"/>
          </a:p>
          <a:p>
            <a:endParaRPr lang="en-GB" dirty="0"/>
          </a:p>
          <a:p>
            <a:endParaRPr lang="en-GB" dirty="0"/>
          </a:p>
          <a:p>
            <a:pPr marL="285750" indent="-285750">
              <a:buFont typeface="Arial" pitchFamily="34" charset="0"/>
              <a:buChar char="•"/>
            </a:pPr>
            <a:r>
              <a:rPr lang="en-GB" dirty="0"/>
              <a:t>Providing schools with experienced health input to support decisions about help &amp; to determine needs</a:t>
            </a:r>
          </a:p>
          <a:p>
            <a:pPr marL="285750" indent="-285750">
              <a:buFont typeface="Arial" pitchFamily="34" charset="0"/>
              <a:buChar char="•"/>
            </a:pPr>
            <a:r>
              <a:rPr lang="en-GB" dirty="0"/>
              <a:t>PMHWs will ensure the coordination of care and early health assessments </a:t>
            </a:r>
          </a:p>
          <a:p>
            <a:pPr marL="285750" indent="-285750">
              <a:buFont typeface="Arial" pitchFamily="34" charset="0"/>
              <a:buChar char="•"/>
            </a:pPr>
            <a:r>
              <a:rPr lang="en-GB" dirty="0"/>
              <a:t>Awareness raising training </a:t>
            </a:r>
          </a:p>
        </p:txBody>
      </p:sp>
    </p:spTree>
    <p:extLst>
      <p:ext uri="{BB962C8B-B14F-4D97-AF65-F5344CB8AC3E}">
        <p14:creationId xmlns:p14="http://schemas.microsoft.com/office/powerpoint/2010/main" val="2101004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r>
              <a:rPr lang="en-GB" sz="1800" dirty="0"/>
              <a:t> </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700" dirty="0"/>
              <a:t>Improving accessibility through direct referrals from </a:t>
            </a:r>
          </a:p>
          <a:p>
            <a:r>
              <a:rPr lang="en-GB" sz="1700" dirty="0"/>
              <a:t>      schools </a:t>
            </a:r>
          </a:p>
          <a:p>
            <a:endParaRPr lang="en-GB" sz="1700" dirty="0"/>
          </a:p>
          <a:p>
            <a:pPr marL="342900" indent="-342900">
              <a:buFont typeface="Arial" panose="020B0604020202020204" pitchFamily="34" charset="0"/>
              <a:buChar char="•"/>
            </a:pPr>
            <a:r>
              <a:rPr lang="en-GB" sz="1700" dirty="0"/>
              <a:t>Targeted interventions : consultation &amp; direct work </a:t>
            </a:r>
          </a:p>
          <a:p>
            <a:endParaRPr lang="en-GB" sz="1700" dirty="0"/>
          </a:p>
          <a:p>
            <a:pPr marL="342900" indent="-342900">
              <a:buFont typeface="Arial" panose="020B0604020202020204" pitchFamily="34" charset="0"/>
              <a:buChar char="•"/>
            </a:pPr>
            <a:r>
              <a:rPr lang="en-GB" sz="1700" dirty="0"/>
              <a:t>Development of a single point of contact to mental health providers </a:t>
            </a:r>
          </a:p>
          <a:p>
            <a:r>
              <a:rPr lang="en-GB" sz="1700" dirty="0"/>
              <a:t> </a:t>
            </a:r>
          </a:p>
          <a:p>
            <a:pPr marL="342900" indent="-342900">
              <a:buFont typeface="Arial" panose="020B0604020202020204" pitchFamily="34" charset="0"/>
              <a:buChar char="•"/>
            </a:pPr>
            <a:r>
              <a:rPr lang="en-GB" sz="1700" dirty="0"/>
              <a:t>Attendance on locality teams / hubs</a:t>
            </a:r>
          </a:p>
          <a:p>
            <a:endParaRPr lang="en-GB" sz="1700" dirty="0"/>
          </a:p>
          <a:p>
            <a:pPr marL="342900" indent="-342900">
              <a:buFont typeface="Arial" panose="020B0604020202020204" pitchFamily="34" charset="0"/>
              <a:buChar char="•"/>
            </a:pPr>
            <a:r>
              <a:rPr lang="en-GB" sz="1700" dirty="0"/>
              <a:t>Awareness will be promoted to ensure early intervention is offered </a:t>
            </a:r>
          </a:p>
          <a:p>
            <a:endParaRPr lang="en-GB" dirty="0"/>
          </a:p>
        </p:txBody>
      </p:sp>
      <p:sp>
        <p:nvSpPr>
          <p:cNvPr id="3" name="Title 2"/>
          <p:cNvSpPr>
            <a:spLocks noGrp="1"/>
          </p:cNvSpPr>
          <p:nvPr>
            <p:ph type="title"/>
          </p:nvPr>
        </p:nvSpPr>
        <p:spPr/>
        <p:txBody>
          <a:bodyPr/>
          <a:lstStyle/>
          <a:p>
            <a:pPr algn="ctr"/>
            <a:r>
              <a:rPr lang="en-GB" sz="2800" dirty="0"/>
              <a:t>Getting help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060848"/>
            <a:ext cx="194421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291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sz="1800" dirty="0"/>
              <a:t>Multi disciplinary team</a:t>
            </a:r>
          </a:p>
          <a:p>
            <a:r>
              <a:rPr lang="en-GB" sz="1800" dirty="0"/>
              <a:t>Professional backgrounds (social work , mental health nursing , Occupational Therapy, Paediatric Nursing)</a:t>
            </a:r>
          </a:p>
          <a:p>
            <a:r>
              <a:rPr lang="en-GB" sz="1800" dirty="0"/>
              <a:t>Extensive CAMHS /Post qualifying experience </a:t>
            </a:r>
          </a:p>
          <a:p>
            <a:r>
              <a:rPr lang="en-GB" sz="1800" dirty="0"/>
              <a:t>Designated locality posts across 4 areas</a:t>
            </a:r>
          </a:p>
          <a:p>
            <a:endParaRPr lang="en-GB" sz="1800" dirty="0"/>
          </a:p>
          <a:p>
            <a:r>
              <a:rPr lang="en-GB" sz="1800" dirty="0"/>
              <a:t>1 FT band 7 PMHW Lead</a:t>
            </a:r>
          </a:p>
          <a:p>
            <a:r>
              <a:rPr lang="en-GB" sz="1800" dirty="0"/>
              <a:t>4 FT band 6 PMHWs</a:t>
            </a:r>
          </a:p>
          <a:p>
            <a:r>
              <a:rPr lang="en-GB" sz="1800" dirty="0"/>
              <a:t>2 PT administrators </a:t>
            </a:r>
          </a:p>
          <a:p>
            <a:r>
              <a:rPr lang="en-GB" sz="1800" dirty="0"/>
              <a:t>1 PT &amp; 1 FT PMHW appointed </a:t>
            </a:r>
          </a:p>
          <a:p>
            <a:endParaRPr lang="en-GB" sz="1800" dirty="0"/>
          </a:p>
          <a:p>
            <a:r>
              <a:rPr lang="en-GB" sz="1800" dirty="0"/>
              <a:t>Recruitment plans – 2 further FT PMHW posts </a:t>
            </a:r>
          </a:p>
          <a:p>
            <a:endParaRPr lang="en-GB" sz="1800" dirty="0"/>
          </a:p>
        </p:txBody>
      </p:sp>
      <p:sp>
        <p:nvSpPr>
          <p:cNvPr id="3" name="Title 2"/>
          <p:cNvSpPr>
            <a:spLocks noGrp="1"/>
          </p:cNvSpPr>
          <p:nvPr>
            <p:ph type="title"/>
          </p:nvPr>
        </p:nvSpPr>
        <p:spPr/>
        <p:txBody>
          <a:bodyPr/>
          <a:lstStyle/>
          <a:p>
            <a:r>
              <a:rPr lang="en-GB" sz="2800" dirty="0"/>
              <a:t>The Northumberland PMHW team </a:t>
            </a:r>
          </a:p>
        </p:txBody>
      </p:sp>
    </p:spTree>
    <p:extLst>
      <p:ext uri="{BB962C8B-B14F-4D97-AF65-F5344CB8AC3E}">
        <p14:creationId xmlns:p14="http://schemas.microsoft.com/office/powerpoint/2010/main" val="3183007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1484784"/>
            <a:ext cx="8642350" cy="4320480"/>
          </a:xfrm>
        </p:spPr>
        <p:txBody>
          <a:bodyPr>
            <a:normAutofit/>
          </a:bodyPr>
          <a:lstStyle/>
          <a:p>
            <a:pPr marL="457200" indent="-457200">
              <a:buFontTx/>
              <a:buChar char="-"/>
            </a:pPr>
            <a:endParaRPr lang="en-GB" sz="2000" dirty="0"/>
          </a:p>
          <a:p>
            <a:pPr marL="457200" indent="-457200">
              <a:buFontTx/>
              <a:buChar char="-"/>
            </a:pPr>
            <a:endParaRPr lang="en-GB" sz="1600" dirty="0"/>
          </a:p>
          <a:p>
            <a:pPr marL="457200" indent="-457200">
              <a:buFontTx/>
              <a:buChar char="-"/>
            </a:pPr>
            <a:endParaRPr lang="en-GB" sz="1600" dirty="0"/>
          </a:p>
          <a:p>
            <a:pPr marL="457200" indent="-457200">
              <a:buFontTx/>
              <a:buChar char="-"/>
            </a:pPr>
            <a:r>
              <a:rPr lang="en-GB" sz="1600" dirty="0"/>
              <a:t>To provide an over view of the Emotional Health &amp; Well Being  Transformation plans across Northumbria Health Care Trust </a:t>
            </a:r>
          </a:p>
          <a:p>
            <a:pPr marL="457200" indent="-457200">
              <a:buFontTx/>
              <a:buChar char="-"/>
            </a:pPr>
            <a:endParaRPr lang="en-GB" sz="1600" dirty="0"/>
          </a:p>
          <a:p>
            <a:pPr marL="457200" indent="-457200">
              <a:buFontTx/>
              <a:buChar char="-"/>
            </a:pPr>
            <a:r>
              <a:rPr lang="en-GB" sz="1600" dirty="0"/>
              <a:t>To explain the PMHW role in supporting schools in this agenda </a:t>
            </a:r>
          </a:p>
          <a:p>
            <a:endParaRPr lang="en-GB" sz="1600" dirty="0"/>
          </a:p>
          <a:p>
            <a:pPr marL="457200" indent="-457200">
              <a:buFontTx/>
              <a:buChar char="-"/>
            </a:pPr>
            <a:r>
              <a:rPr lang="en-GB" sz="1600" dirty="0"/>
              <a:t>To provide a summary of the Northumbria PMHW core offers </a:t>
            </a:r>
          </a:p>
          <a:p>
            <a:endParaRPr lang="en-GB" sz="1600" dirty="0"/>
          </a:p>
          <a:p>
            <a:pPr marL="457200" indent="-457200">
              <a:buFontTx/>
              <a:buChar char="-"/>
            </a:pPr>
            <a:r>
              <a:rPr lang="en-GB" sz="1600" dirty="0"/>
              <a:t>To discuss the teams acceptance criteria &amp; referral pathways</a:t>
            </a:r>
          </a:p>
          <a:p>
            <a:pPr marL="457200" indent="-457200">
              <a:buFontTx/>
              <a:buChar char="-"/>
            </a:pPr>
            <a:endParaRPr lang="en-GB" sz="1600" dirty="0"/>
          </a:p>
          <a:p>
            <a:pPr marL="457200" indent="-457200">
              <a:buFontTx/>
              <a:buChar char="-"/>
            </a:pPr>
            <a:endParaRPr lang="en-GB" sz="1600" dirty="0"/>
          </a:p>
          <a:p>
            <a:pPr marL="457200" indent="-457200">
              <a:buFontTx/>
              <a:buChar char="-"/>
            </a:pPr>
            <a:endParaRPr lang="en-GB" sz="1800" dirty="0"/>
          </a:p>
        </p:txBody>
      </p:sp>
      <p:sp>
        <p:nvSpPr>
          <p:cNvPr id="3" name="Title 2"/>
          <p:cNvSpPr>
            <a:spLocks noGrp="1"/>
          </p:cNvSpPr>
          <p:nvPr>
            <p:ph type="title"/>
          </p:nvPr>
        </p:nvSpPr>
        <p:spPr>
          <a:xfrm>
            <a:off x="251520" y="836712"/>
            <a:ext cx="5904656" cy="1080120"/>
          </a:xfrm>
        </p:spPr>
        <p:txBody>
          <a:bodyPr/>
          <a:lstStyle/>
          <a:p>
            <a:pPr algn="ctr"/>
            <a:r>
              <a:rPr lang="en-GB" sz="2800" dirty="0"/>
              <a:t/>
            </a:r>
            <a:br>
              <a:rPr lang="en-GB" sz="2800" dirty="0"/>
            </a:br>
            <a:r>
              <a:rPr lang="en-GB" sz="2800" dirty="0"/>
              <a:t/>
            </a:r>
            <a:br>
              <a:rPr lang="en-GB" sz="2800" dirty="0"/>
            </a:br>
            <a:r>
              <a:rPr lang="en-GB" sz="2800" dirty="0"/>
              <a:t>                      Aims of presentation</a:t>
            </a:r>
            <a:br>
              <a:rPr lang="en-GB" sz="2800" dirty="0"/>
            </a:br>
            <a:r>
              <a:rPr lang="en-GB" sz="2800" dirty="0"/>
              <a:t> </a:t>
            </a:r>
            <a:r>
              <a:rPr lang="en-GB" dirty="0"/>
              <a:t>	</a:t>
            </a:r>
          </a:p>
        </p:txBody>
      </p:sp>
    </p:spTree>
    <p:extLst>
      <p:ext uri="{BB962C8B-B14F-4D97-AF65-F5344CB8AC3E}">
        <p14:creationId xmlns:p14="http://schemas.microsoft.com/office/powerpoint/2010/main" val="494982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sz="2000" dirty="0"/>
              <a:t>Multi disciplinary team</a:t>
            </a:r>
          </a:p>
          <a:p>
            <a:r>
              <a:rPr lang="en-GB" sz="2000" dirty="0"/>
              <a:t>Professional backgrounds (social work , mental health nursing , Paediatric Nursing)</a:t>
            </a:r>
          </a:p>
          <a:p>
            <a:r>
              <a:rPr lang="en-GB" sz="2000" dirty="0"/>
              <a:t>Extensive CAMHS /Post qualifying experience </a:t>
            </a:r>
          </a:p>
          <a:p>
            <a:r>
              <a:rPr lang="en-GB" sz="2000" dirty="0"/>
              <a:t>1 </a:t>
            </a:r>
            <a:r>
              <a:rPr lang="en-GB" sz="2000" dirty="0" err="1"/>
              <a:t>ft</a:t>
            </a:r>
            <a:r>
              <a:rPr lang="en-GB" sz="2000" dirty="0"/>
              <a:t> band 7 lead </a:t>
            </a:r>
          </a:p>
          <a:p>
            <a:r>
              <a:rPr lang="en-GB" sz="2000" dirty="0"/>
              <a:t>1 </a:t>
            </a:r>
            <a:r>
              <a:rPr lang="en-GB" sz="2000" dirty="0" err="1"/>
              <a:t>ft</a:t>
            </a:r>
            <a:r>
              <a:rPr lang="en-GB" sz="2000" dirty="0"/>
              <a:t> band 6 PMHW</a:t>
            </a:r>
          </a:p>
          <a:p>
            <a:r>
              <a:rPr lang="en-GB" sz="2000" dirty="0"/>
              <a:t>2 </a:t>
            </a:r>
            <a:r>
              <a:rPr lang="en-GB" sz="2000" dirty="0" err="1"/>
              <a:t>pt</a:t>
            </a:r>
            <a:r>
              <a:rPr lang="en-GB" sz="2000" dirty="0"/>
              <a:t> band 6 PMHWs</a:t>
            </a:r>
          </a:p>
          <a:p>
            <a:r>
              <a:rPr lang="en-GB" sz="2000" dirty="0"/>
              <a:t>Recruitment plans for 1 vacant post </a:t>
            </a:r>
          </a:p>
        </p:txBody>
      </p:sp>
      <p:sp>
        <p:nvSpPr>
          <p:cNvPr id="3" name="Title 2"/>
          <p:cNvSpPr>
            <a:spLocks noGrp="1"/>
          </p:cNvSpPr>
          <p:nvPr>
            <p:ph type="title"/>
          </p:nvPr>
        </p:nvSpPr>
        <p:spPr/>
        <p:txBody>
          <a:bodyPr/>
          <a:lstStyle/>
          <a:p>
            <a:pPr algn="ctr"/>
            <a:r>
              <a:rPr lang="en-GB" sz="2800" dirty="0"/>
              <a:t>The North Tyneside PMHW team </a:t>
            </a:r>
          </a:p>
        </p:txBody>
      </p:sp>
    </p:spTree>
    <p:extLst>
      <p:ext uri="{BB962C8B-B14F-4D97-AF65-F5344CB8AC3E}">
        <p14:creationId xmlns:p14="http://schemas.microsoft.com/office/powerpoint/2010/main" val="3674471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800" dirty="0"/>
              <a:t>Acceptance Criteria in Northumberland</a:t>
            </a:r>
          </a:p>
        </p:txBody>
      </p:sp>
      <p:sp>
        <p:nvSpPr>
          <p:cNvPr id="4" name="TextBox 3"/>
          <p:cNvSpPr txBox="1"/>
          <p:nvPr/>
        </p:nvSpPr>
        <p:spPr>
          <a:xfrm>
            <a:off x="251520" y="1196752"/>
            <a:ext cx="8424936" cy="4278094"/>
          </a:xfrm>
          <a:prstGeom prst="rect">
            <a:avLst/>
          </a:prstGeom>
          <a:noFill/>
        </p:spPr>
        <p:txBody>
          <a:bodyPr wrap="square" rtlCol="0">
            <a:spAutoFit/>
          </a:bodyPr>
          <a:lstStyle/>
          <a:p>
            <a:r>
              <a:rPr lang="en-GB" sz="1600" dirty="0"/>
              <a:t>Our remit -</a:t>
            </a:r>
            <a:r>
              <a:rPr lang="en-GB" sz="1600" b="1" dirty="0"/>
              <a:t>mild to moderate emotional wellbeing and mental health problems </a:t>
            </a:r>
          </a:p>
          <a:p>
            <a:endParaRPr lang="en-GB" sz="1600" dirty="0"/>
          </a:p>
          <a:p>
            <a:endParaRPr lang="en-GB" sz="1600" dirty="0"/>
          </a:p>
          <a:p>
            <a:r>
              <a:rPr lang="en-GB" sz="1600" dirty="0"/>
              <a:t>The following presentations would be eligible for input from the Service:</a:t>
            </a:r>
          </a:p>
          <a:p>
            <a:r>
              <a:rPr lang="en-GB" sz="1600" dirty="0"/>
              <a:t> </a:t>
            </a:r>
          </a:p>
          <a:p>
            <a:pPr marL="285750" lvl="0" indent="-285750">
              <a:buFontTx/>
              <a:buChar char="-"/>
            </a:pPr>
            <a:r>
              <a:rPr lang="en-GB" sz="1600" dirty="0"/>
              <a:t>Anxiety, depression, stress and or other mood disorders, e.g. low self-esteem </a:t>
            </a:r>
          </a:p>
          <a:p>
            <a:pPr marL="285750" lvl="0" indent="-285750">
              <a:buFontTx/>
              <a:buChar char="-"/>
            </a:pPr>
            <a:r>
              <a:rPr lang="en-GB" sz="1600" dirty="0"/>
              <a:t>Simple Phobias</a:t>
            </a:r>
          </a:p>
          <a:p>
            <a:pPr marL="285750" lvl="0" indent="-285750">
              <a:buFontTx/>
              <a:buChar char="-"/>
            </a:pPr>
            <a:r>
              <a:rPr lang="en-GB" sz="1600" dirty="0"/>
              <a:t>Self harm – where this is mild to moderate </a:t>
            </a:r>
          </a:p>
          <a:p>
            <a:pPr marL="285750" lvl="0" indent="-285750">
              <a:buFontTx/>
              <a:buChar char="-"/>
            </a:pPr>
            <a:r>
              <a:rPr lang="en-GB" sz="1600" dirty="0"/>
              <a:t>Adjustment reactions </a:t>
            </a:r>
          </a:p>
          <a:p>
            <a:pPr marL="285750" lvl="0" indent="-285750">
              <a:buFontTx/>
              <a:buChar char="-"/>
            </a:pPr>
            <a:r>
              <a:rPr lang="en-GB" sz="1600" dirty="0"/>
              <a:t>Mild to moderate emotional / behavioural disorders (impacting across all areas of child's life) </a:t>
            </a:r>
          </a:p>
          <a:p>
            <a:pPr marL="285750" lvl="0" indent="-285750">
              <a:buFontTx/>
              <a:buChar char="-"/>
            </a:pPr>
            <a:endParaRPr lang="en-GB" sz="1600" dirty="0"/>
          </a:p>
          <a:p>
            <a:endParaRPr lang="en-GB" sz="1600" dirty="0"/>
          </a:p>
          <a:p>
            <a:r>
              <a:rPr lang="en-GB" sz="1600" dirty="0"/>
              <a:t>Referrals will be accepted when:</a:t>
            </a:r>
            <a:r>
              <a:rPr lang="en-GB" sz="1600" b="1" dirty="0"/>
              <a:t> </a:t>
            </a:r>
            <a:endParaRPr lang="en-GB" sz="1600" dirty="0"/>
          </a:p>
          <a:p>
            <a:pPr marL="285750" indent="-285750">
              <a:buFontTx/>
              <a:buChar char="-"/>
            </a:pPr>
            <a:r>
              <a:rPr lang="en-GB" sz="1600" dirty="0"/>
              <a:t>The issues are resolving despite first level interventions from universal services </a:t>
            </a:r>
          </a:p>
          <a:p>
            <a:pPr marL="285750" indent="-285750">
              <a:buFontTx/>
              <a:buChar char="-"/>
            </a:pPr>
            <a:r>
              <a:rPr lang="en-GB" sz="1600" dirty="0"/>
              <a:t>The problem is mental health focussed </a:t>
            </a:r>
          </a:p>
          <a:p>
            <a:pPr marL="285750" indent="-285750">
              <a:buFontTx/>
              <a:buChar char="-"/>
            </a:pPr>
            <a:r>
              <a:rPr lang="en-GB" sz="1600" dirty="0"/>
              <a:t>It is having a significant impact on the child’s general functioning</a:t>
            </a:r>
          </a:p>
          <a:p>
            <a:r>
              <a:rPr lang="en-GB" sz="1600" dirty="0"/>
              <a:t>-    The difficulties are present across different settings</a:t>
            </a:r>
          </a:p>
        </p:txBody>
      </p:sp>
    </p:spTree>
    <p:extLst>
      <p:ext uri="{BB962C8B-B14F-4D97-AF65-F5344CB8AC3E}">
        <p14:creationId xmlns:p14="http://schemas.microsoft.com/office/powerpoint/2010/main" val="619169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1700808"/>
            <a:ext cx="8641655" cy="4680521"/>
          </a:xfrm>
        </p:spPr>
        <p:txBody>
          <a:bodyPr/>
          <a:lstStyle/>
          <a:p>
            <a:endParaRPr lang="en-GB" dirty="0"/>
          </a:p>
        </p:txBody>
      </p:sp>
      <p:sp>
        <p:nvSpPr>
          <p:cNvPr id="3" name="Title 2"/>
          <p:cNvSpPr>
            <a:spLocks noGrp="1"/>
          </p:cNvSpPr>
          <p:nvPr>
            <p:ph type="title"/>
          </p:nvPr>
        </p:nvSpPr>
        <p:spPr/>
        <p:txBody>
          <a:bodyPr/>
          <a:lstStyle/>
          <a:p>
            <a:pPr algn="ctr"/>
            <a:r>
              <a:rPr lang="en-GB" sz="2800" dirty="0"/>
              <a:t>Acceptance Criteria in North Tyneside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526" y="1772816"/>
            <a:ext cx="707278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050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dirty="0"/>
          </a:p>
        </p:txBody>
      </p:sp>
      <p:sp>
        <p:nvSpPr>
          <p:cNvPr id="3" name="Title 2"/>
          <p:cNvSpPr>
            <a:spLocks noGrp="1"/>
          </p:cNvSpPr>
          <p:nvPr>
            <p:ph type="title"/>
          </p:nvPr>
        </p:nvSpPr>
        <p:spPr/>
        <p:txBody>
          <a:bodyPr/>
          <a:lstStyle/>
          <a:p>
            <a:pPr algn="ctr"/>
            <a:r>
              <a:rPr lang="en-GB" sz="2800" dirty="0"/>
              <a:t>Acceptance Criteria in North Tyneside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132856"/>
            <a:ext cx="3706813" cy="4284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5193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800" dirty="0"/>
              <a:t>Referral Pathways </a:t>
            </a:r>
          </a:p>
        </p:txBody>
      </p:sp>
      <p:sp>
        <p:nvSpPr>
          <p:cNvPr id="4" name="TextBox 3"/>
          <p:cNvSpPr txBox="1"/>
          <p:nvPr/>
        </p:nvSpPr>
        <p:spPr>
          <a:xfrm>
            <a:off x="251520" y="1340768"/>
            <a:ext cx="8424936" cy="5478423"/>
          </a:xfrm>
          <a:prstGeom prst="rect">
            <a:avLst/>
          </a:prstGeom>
          <a:noFill/>
        </p:spPr>
        <p:txBody>
          <a:bodyPr wrap="square" rtlCol="0">
            <a:spAutoFit/>
          </a:bodyPr>
          <a:lstStyle/>
          <a:p>
            <a:endParaRPr lang="en-GB" sz="1600" b="1" dirty="0"/>
          </a:p>
          <a:p>
            <a:endParaRPr lang="en-GB" b="1" dirty="0"/>
          </a:p>
          <a:p>
            <a:r>
              <a:rPr lang="en-GB" sz="1600" b="1" dirty="0"/>
              <a:t>Who can refer:</a:t>
            </a:r>
          </a:p>
          <a:p>
            <a:r>
              <a:rPr lang="en-GB" dirty="0"/>
              <a:t>GPs, PHSNs, Health visitors, Schools (Head teachers /SENCOs) , Educational Psychologists, Paediatricians, Social Workers, Early Help workers, Family Support workers, Voluntary organisations in Northumberland only </a:t>
            </a:r>
          </a:p>
          <a:p>
            <a:endParaRPr lang="en-GB" sz="1600" b="1" dirty="0"/>
          </a:p>
          <a:p>
            <a:r>
              <a:rPr lang="en-GB" sz="1600" b="1" dirty="0"/>
              <a:t>Refer to us direct: </a:t>
            </a:r>
          </a:p>
          <a:p>
            <a:r>
              <a:rPr lang="en-GB" sz="1600" dirty="0"/>
              <a:t>Referrals are accepted from professionals currently working with young children and adolescents Service referral form to be completed by the referrer </a:t>
            </a:r>
          </a:p>
          <a:p>
            <a:endParaRPr lang="en-GB" sz="1600" dirty="0"/>
          </a:p>
          <a:p>
            <a:r>
              <a:rPr lang="en-GB" sz="1600" b="1" dirty="0"/>
              <a:t>Via multi-health agency referrals meeting:</a:t>
            </a:r>
          </a:p>
          <a:p>
            <a:r>
              <a:rPr lang="en-GB" sz="1600" dirty="0"/>
              <a:t>In North Tyneside daily referrals meetings</a:t>
            </a:r>
          </a:p>
          <a:p>
            <a:r>
              <a:rPr lang="en-GB" sz="1600" dirty="0"/>
              <a:t>In Northumberland weekly with team &amp;  School Nursing Service &amp; CYPS </a:t>
            </a:r>
          </a:p>
          <a:p>
            <a:endParaRPr lang="en-GB" sz="1600" dirty="0"/>
          </a:p>
          <a:p>
            <a:r>
              <a:rPr lang="en-GB" sz="1600" b="1" dirty="0"/>
              <a:t>Via the Hub:</a:t>
            </a:r>
          </a:p>
          <a:p>
            <a:r>
              <a:rPr lang="en-GB" sz="1600" dirty="0"/>
              <a:t>A member of the PMHW team attend the Hub Meetings and the Hub Triage Meetings and accept referrals that are appropriate to a targeted mental health service</a:t>
            </a:r>
          </a:p>
          <a:p>
            <a:r>
              <a:rPr lang="en-GB" b="1" dirty="0"/>
              <a:t> </a:t>
            </a:r>
          </a:p>
          <a:p>
            <a:r>
              <a:rPr lang="en-GB" dirty="0"/>
              <a:t> </a:t>
            </a:r>
          </a:p>
          <a:p>
            <a:endParaRPr lang="en-GB" dirty="0"/>
          </a:p>
        </p:txBody>
      </p:sp>
    </p:spTree>
    <p:extLst>
      <p:ext uri="{BB962C8B-B14F-4D97-AF65-F5344CB8AC3E}">
        <p14:creationId xmlns:p14="http://schemas.microsoft.com/office/powerpoint/2010/main" val="2295202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800" dirty="0"/>
              <a:t>The aims of consultation </a:t>
            </a:r>
          </a:p>
        </p:txBody>
      </p:sp>
      <p:sp>
        <p:nvSpPr>
          <p:cNvPr id="4" name="Rectangle 3"/>
          <p:cNvSpPr/>
          <p:nvPr/>
        </p:nvSpPr>
        <p:spPr>
          <a:xfrm>
            <a:off x="323528" y="1028343"/>
            <a:ext cx="6534472" cy="5078313"/>
          </a:xfrm>
          <a:prstGeom prst="rect">
            <a:avLst/>
          </a:prstGeom>
        </p:spPr>
        <p:txBody>
          <a:bodyPr wrap="square">
            <a:spAutoFit/>
          </a:bodyPr>
          <a:lstStyle/>
          <a:p>
            <a:endParaRPr lang="en-GB" dirty="0"/>
          </a:p>
          <a:p>
            <a:endParaRPr lang="en-GB" dirty="0"/>
          </a:p>
          <a:p>
            <a:pPr marL="285750" indent="-285750">
              <a:buFont typeface="Arial" panose="020B0604020202020204" pitchFamily="34" charset="0"/>
              <a:buChar char="•"/>
            </a:pPr>
            <a:r>
              <a:rPr lang="en-GB" dirty="0"/>
              <a:t>A dedicated named contact point for every school , primary &amp; social care provider </a:t>
            </a:r>
          </a:p>
          <a:p>
            <a:pPr marL="285750" indent="-285750">
              <a:buFont typeface="Arial" panose="020B0604020202020204" pitchFamily="34" charset="0"/>
              <a:buChar char="•"/>
            </a:pPr>
            <a:r>
              <a:rPr lang="en-GB" dirty="0"/>
              <a:t>To improve understanding of children &amp; young peoples mental health needs by  promoting the use of positive mental heath strategies</a:t>
            </a:r>
          </a:p>
          <a:p>
            <a:pPr marL="285750" indent="-285750">
              <a:buFont typeface="Arial" panose="020B0604020202020204" pitchFamily="34" charset="0"/>
              <a:buChar char="•"/>
            </a:pPr>
            <a:r>
              <a:rPr lang="en-GB" dirty="0"/>
              <a:t>To support our partners to identify appropriate pathways of  care to meet the mental health needs of a child/young person</a:t>
            </a:r>
          </a:p>
          <a:p>
            <a:pPr marL="285750" indent="-285750">
              <a:buFont typeface="Arial" panose="020B0604020202020204" pitchFamily="34" charset="0"/>
              <a:buChar char="•"/>
            </a:pPr>
            <a:r>
              <a:rPr lang="en-GB" dirty="0"/>
              <a:t>To discuss &amp; provide timely advice on the management of cases, including consultation, co-working or liaison</a:t>
            </a:r>
          </a:p>
          <a:p>
            <a:pPr marL="285750" indent="-285750">
              <a:buFont typeface="Arial" panose="020B0604020202020204" pitchFamily="34" charset="0"/>
              <a:buChar char="•"/>
            </a:pPr>
            <a:endParaRPr lang="en-GB" dirty="0"/>
          </a:p>
          <a:p>
            <a:r>
              <a:rPr lang="en-GB" b="1" dirty="0"/>
              <a:t>School development plans –</a:t>
            </a:r>
          </a:p>
          <a:p>
            <a:r>
              <a:rPr lang="en-GB" dirty="0"/>
              <a:t>The role of  the mental health in schools champion –</a:t>
            </a:r>
          </a:p>
          <a:p>
            <a:endParaRPr lang="en-GB" dirty="0"/>
          </a:p>
          <a:p>
            <a:pPr marL="285750" indent="-285750">
              <a:buFont typeface="Arial" panose="020B0604020202020204" pitchFamily="34" charset="0"/>
              <a:buChar char="•"/>
            </a:pPr>
            <a:r>
              <a:rPr lang="en-GB" dirty="0"/>
              <a:t>A specific individual responsible for mental health in schools </a:t>
            </a:r>
          </a:p>
          <a:p>
            <a:pPr marL="285750" indent="-285750">
              <a:buFont typeface="Arial" panose="020B0604020202020204" pitchFamily="34" charset="0"/>
              <a:buChar char="•"/>
            </a:pPr>
            <a:r>
              <a:rPr lang="en-GB" dirty="0"/>
              <a:t>to provide a link to expertise and support to discuss concerns</a:t>
            </a:r>
          </a:p>
          <a:p>
            <a:pPr marL="285750" indent="-285750">
              <a:buFont typeface="Arial" panose="020B0604020202020204" pitchFamily="34" charset="0"/>
              <a:buChar char="•"/>
            </a:pPr>
            <a:r>
              <a:rPr lang="en-GB" dirty="0"/>
              <a:t>To identify issues &amp; make effective referrals</a:t>
            </a:r>
          </a:p>
        </p:txBody>
      </p:sp>
    </p:spTree>
    <p:extLst>
      <p:ext uri="{BB962C8B-B14F-4D97-AF65-F5344CB8AC3E}">
        <p14:creationId xmlns:p14="http://schemas.microsoft.com/office/powerpoint/2010/main" val="4007037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800" dirty="0"/>
              <a:t>Consultation Role</a:t>
            </a:r>
          </a:p>
        </p:txBody>
      </p:sp>
      <p:sp>
        <p:nvSpPr>
          <p:cNvPr id="4" name="TextBox 3"/>
          <p:cNvSpPr txBox="1"/>
          <p:nvPr/>
        </p:nvSpPr>
        <p:spPr>
          <a:xfrm>
            <a:off x="382976" y="1484784"/>
            <a:ext cx="8136904" cy="5509200"/>
          </a:xfrm>
          <a:prstGeom prst="rect">
            <a:avLst/>
          </a:prstGeom>
          <a:noFill/>
        </p:spPr>
        <p:txBody>
          <a:bodyPr wrap="square" rtlCol="0">
            <a:spAutoFit/>
          </a:bodyPr>
          <a:lstStyle/>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Northumbria Trust have complied service consultation arrangements agreed at Child Health Board &amp; CAMHS Operational board North Tyneside</a:t>
            </a:r>
          </a:p>
          <a:p>
            <a:pPr marL="285750" indent="-285750">
              <a:buFont typeface="Arial" panose="020B0604020202020204" pitchFamily="34" charset="0"/>
              <a:buChar char="•"/>
            </a:pPr>
            <a:r>
              <a:rPr lang="en-GB" sz="1600" dirty="0"/>
              <a:t>Benefits, definition, responsibilities, when to consult, booking in systems, who can access, expectations of all parties. </a:t>
            </a:r>
          </a:p>
          <a:p>
            <a:pPr marL="285750" indent="-285750">
              <a:buFont typeface="Arial" panose="020B0604020202020204" pitchFamily="34" charset="0"/>
              <a:buChar char="•"/>
            </a:pPr>
            <a:r>
              <a:rPr lang="en-GB" sz="1600" dirty="0"/>
              <a:t>An agreed pre-consultation preparation tool for consultees</a:t>
            </a:r>
          </a:p>
          <a:p>
            <a:pPr marL="285750" indent="-285750">
              <a:buFont typeface="Arial" panose="020B0604020202020204" pitchFamily="34" charset="0"/>
              <a:buChar char="•"/>
            </a:pPr>
            <a:r>
              <a:rPr lang="en-GB" sz="1600" dirty="0"/>
              <a:t>Agreed recording  &amp; data collection systems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b="1" dirty="0"/>
              <a:t>In North Tyneside  –</a:t>
            </a:r>
          </a:p>
          <a:p>
            <a:pPr marL="285750" indent="-285750">
              <a:buFont typeface="Arial" panose="020B0604020202020204" pitchFamily="34" charset="0"/>
              <a:buChar char="•"/>
            </a:pPr>
            <a:r>
              <a:rPr lang="en-GB" sz="1600" dirty="0"/>
              <a:t>Daily telephone consultation </a:t>
            </a:r>
          </a:p>
          <a:p>
            <a:pPr marL="285750" indent="-285750">
              <a:buFont typeface="Arial" panose="020B0604020202020204" pitchFamily="34" charset="0"/>
              <a:buChar char="•"/>
            </a:pPr>
            <a:r>
              <a:rPr lang="en-GB" sz="1600" dirty="0"/>
              <a:t>Face to face with professionals based in clinics &amp; locality hubs</a:t>
            </a:r>
          </a:p>
          <a:p>
            <a:pPr marL="285750" indent="-285750">
              <a:buFont typeface="Arial" panose="020B0604020202020204" pitchFamily="34" charset="0"/>
              <a:buChar char="•"/>
            </a:pPr>
            <a:r>
              <a:rPr lang="en-GB" sz="1600" dirty="0"/>
              <a:t>Advance face to face with professionals , child &amp; family if required (joint appointments) </a:t>
            </a:r>
          </a:p>
          <a:p>
            <a:endParaRPr lang="en-GB" sz="1600" dirty="0"/>
          </a:p>
          <a:p>
            <a:r>
              <a:rPr lang="en-GB" sz="1600" b="1" dirty="0"/>
              <a:t>In Northumberland - </a:t>
            </a:r>
          </a:p>
          <a:p>
            <a:pPr marL="285750" indent="-285750">
              <a:buFont typeface="Arial" panose="020B0604020202020204" pitchFamily="34" charset="0"/>
              <a:buChar char="•"/>
            </a:pPr>
            <a:r>
              <a:rPr lang="en-GB" sz="1600" dirty="0"/>
              <a:t>Weekly telephone consultations </a:t>
            </a:r>
          </a:p>
          <a:p>
            <a:pPr marL="285750" indent="-285750">
              <a:buFont typeface="Arial" panose="020B0604020202020204" pitchFamily="34" charset="0"/>
              <a:buChar char="•"/>
            </a:pPr>
            <a:r>
              <a:rPr lang="en-GB" sz="1600" dirty="0"/>
              <a:t>Future plans to develop the face to face roles as above </a:t>
            </a:r>
          </a:p>
          <a:p>
            <a:r>
              <a:rPr lang="en-GB" sz="1600" b="1" dirty="0"/>
              <a:t> </a:t>
            </a:r>
          </a:p>
          <a:p>
            <a:endParaRPr lang="en-GB" sz="1600" dirty="0"/>
          </a:p>
          <a:p>
            <a:endParaRPr lang="en-GB" sz="1600" dirty="0"/>
          </a:p>
          <a:p>
            <a:pPr marL="285750" indent="-285750">
              <a:buFont typeface="Arial" panose="020B0604020202020204" pitchFamily="34" charset="0"/>
              <a:buChar char="•"/>
            </a:pPr>
            <a:endParaRPr lang="en-GB" sz="1600" dirty="0"/>
          </a:p>
          <a:p>
            <a:endParaRPr lang="en-GB" sz="1600" dirty="0"/>
          </a:p>
        </p:txBody>
      </p:sp>
    </p:spTree>
    <p:extLst>
      <p:ext uri="{BB962C8B-B14F-4D97-AF65-F5344CB8AC3E}">
        <p14:creationId xmlns:p14="http://schemas.microsoft.com/office/powerpoint/2010/main" val="1804343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800" dirty="0"/>
              <a:t>Direct clinical role 	</a:t>
            </a:r>
          </a:p>
        </p:txBody>
      </p:sp>
      <p:sp>
        <p:nvSpPr>
          <p:cNvPr id="5" name="TextBox 4"/>
          <p:cNvSpPr txBox="1"/>
          <p:nvPr/>
        </p:nvSpPr>
        <p:spPr>
          <a:xfrm>
            <a:off x="467544" y="1268760"/>
            <a:ext cx="8280920" cy="3323987"/>
          </a:xfrm>
          <a:prstGeom prst="rect">
            <a:avLst/>
          </a:prstGeom>
          <a:noFill/>
        </p:spPr>
        <p:txBody>
          <a:bodyPr wrap="square" rtlCol="0">
            <a:spAutoFit/>
          </a:bodyPr>
          <a:lstStyle/>
          <a:p>
            <a:endParaRPr lang="en-GB" dirty="0"/>
          </a:p>
          <a:p>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Children and young people aged up to 18 years who fit our acceptance criteria</a:t>
            </a:r>
          </a:p>
          <a:p>
            <a:pPr marL="285750" indent="-285750">
              <a:buFont typeface="Arial" panose="020B0604020202020204" pitchFamily="34" charset="0"/>
              <a:buChar char="•"/>
            </a:pPr>
            <a:r>
              <a:rPr lang="en-GB" sz="1600" dirty="0"/>
              <a:t>Early intervention / prevention focus</a:t>
            </a:r>
          </a:p>
          <a:p>
            <a:pPr marL="285750" indent="-285750">
              <a:buFont typeface="Arial" panose="020B0604020202020204" pitchFamily="34" charset="0"/>
              <a:buChar char="•"/>
            </a:pPr>
            <a:r>
              <a:rPr lang="en-GB" sz="1600" dirty="0"/>
              <a:t>Delivered in a variety of community settings </a:t>
            </a:r>
          </a:p>
          <a:p>
            <a:pPr marL="285750" indent="-285750">
              <a:buFont typeface="Arial" panose="020B0604020202020204" pitchFamily="34" charset="0"/>
              <a:buChar char="•"/>
            </a:pPr>
            <a:r>
              <a:rPr lang="en-GB" sz="1600" dirty="0"/>
              <a:t>Duty system in North Tyneside </a:t>
            </a:r>
          </a:p>
          <a:p>
            <a:pPr marL="285750" indent="-285750">
              <a:buFont typeface="Arial" panose="020B0604020202020204" pitchFamily="34" charset="0"/>
              <a:buChar char="•"/>
            </a:pPr>
            <a:r>
              <a:rPr lang="en-GB" sz="1600" dirty="0"/>
              <a:t>Initial mental health assessments</a:t>
            </a:r>
          </a:p>
          <a:p>
            <a:pPr marL="285750" indent="-285750">
              <a:buFont typeface="Arial" panose="020B0604020202020204" pitchFamily="34" charset="0"/>
              <a:buChar char="•"/>
            </a:pPr>
            <a:r>
              <a:rPr lang="en-GB" sz="1600" dirty="0"/>
              <a:t>Brief Interventions based on best available evidence in Northumberland</a:t>
            </a:r>
          </a:p>
          <a:p>
            <a:pPr marL="285750" indent="-285750">
              <a:buFont typeface="Arial" panose="020B0604020202020204" pitchFamily="34" charset="0"/>
              <a:buChar char="•"/>
            </a:pPr>
            <a:r>
              <a:rPr lang="fr-FR" sz="1600" dirty="0" err="1"/>
              <a:t>Outcome</a:t>
            </a:r>
            <a:r>
              <a:rPr lang="fr-FR" sz="1600" dirty="0"/>
              <a:t> measures &amp; patients satisfaction questionnaires </a:t>
            </a:r>
            <a:endParaRPr lang="en-GB" sz="1600" dirty="0"/>
          </a:p>
          <a:p>
            <a:pPr marL="285750" indent="-285750">
              <a:buFont typeface="Arial" panose="020B0604020202020204" pitchFamily="34" charset="0"/>
              <a:buChar char="•"/>
            </a:pPr>
            <a:r>
              <a:rPr lang="en-GB" sz="1600" dirty="0"/>
              <a:t>Discharge or signpost to appropriate agency</a:t>
            </a:r>
          </a:p>
          <a:p>
            <a:endParaRPr lang="en-GB" sz="1600" dirty="0"/>
          </a:p>
          <a:p>
            <a:endParaRPr lang="en-GB" sz="1600" b="1" dirty="0"/>
          </a:p>
        </p:txBody>
      </p:sp>
    </p:spTree>
    <p:extLst>
      <p:ext uri="{BB962C8B-B14F-4D97-AF65-F5344CB8AC3E}">
        <p14:creationId xmlns:p14="http://schemas.microsoft.com/office/powerpoint/2010/main" val="1440140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25000" lnSpcReduction="20000"/>
          </a:bodyPr>
          <a:lstStyle/>
          <a:p>
            <a:endParaRPr lang="en-GB" sz="1600" dirty="0"/>
          </a:p>
          <a:p>
            <a:endParaRPr lang="en-GB" sz="1600" dirty="0"/>
          </a:p>
          <a:p>
            <a:r>
              <a:rPr lang="en-GB" sz="6400" b="1" dirty="0"/>
              <a:t>Aims –</a:t>
            </a:r>
          </a:p>
          <a:p>
            <a:endParaRPr lang="en-GB" sz="2500" dirty="0"/>
          </a:p>
          <a:p>
            <a:r>
              <a:rPr lang="en-GB" sz="5600" dirty="0"/>
              <a:t>To improve the skills , knowledge  &amp; skills of the universal workforce</a:t>
            </a:r>
          </a:p>
          <a:p>
            <a:r>
              <a:rPr lang="en-GB" sz="5600" dirty="0"/>
              <a:t>To help to identify problems early</a:t>
            </a:r>
          </a:p>
          <a:p>
            <a:r>
              <a:rPr lang="en-GB" sz="5600" dirty="0"/>
              <a:t>To be aware of how to help /intervene</a:t>
            </a:r>
          </a:p>
          <a:p>
            <a:r>
              <a:rPr lang="en-GB" sz="5600" dirty="0"/>
              <a:t>When to worry </a:t>
            </a:r>
          </a:p>
          <a:p>
            <a:r>
              <a:rPr lang="en-GB" sz="5600" dirty="0"/>
              <a:t>How to refer on to targeted &amp; specialist services</a:t>
            </a:r>
          </a:p>
          <a:p>
            <a:endParaRPr lang="en-GB" sz="4800" dirty="0"/>
          </a:p>
          <a:p>
            <a:endParaRPr lang="en-GB" sz="5600" dirty="0"/>
          </a:p>
          <a:p>
            <a:r>
              <a:rPr lang="en-GB" sz="6400" b="1" dirty="0"/>
              <a:t>Current sessions –</a:t>
            </a:r>
          </a:p>
          <a:p>
            <a:endParaRPr lang="en-GB" sz="4800" dirty="0"/>
          </a:p>
          <a:p>
            <a:pPr marL="285750" indent="-285750">
              <a:buFont typeface="Arial" pitchFamily="34" charset="0"/>
              <a:buChar char="•"/>
            </a:pPr>
            <a:r>
              <a:rPr lang="en-GB" sz="5600" dirty="0"/>
              <a:t>Mental Health Awareness </a:t>
            </a:r>
          </a:p>
          <a:p>
            <a:pPr marL="285750" indent="-285750">
              <a:buFont typeface="Arial" pitchFamily="34" charset="0"/>
              <a:buChar char="•"/>
            </a:pPr>
            <a:r>
              <a:rPr lang="en-GB" sz="5600" dirty="0"/>
              <a:t>Child and adolescent development (brain development)</a:t>
            </a:r>
          </a:p>
          <a:p>
            <a:pPr marL="285750" indent="-285750">
              <a:buFont typeface="Arial" pitchFamily="34" charset="0"/>
              <a:buChar char="•"/>
            </a:pPr>
            <a:r>
              <a:rPr lang="en-GB" sz="5600" dirty="0"/>
              <a:t>Child and adolescent mental health and wellbeing</a:t>
            </a:r>
          </a:p>
          <a:p>
            <a:pPr marL="285750" indent="-285750">
              <a:buFont typeface="Arial" pitchFamily="34" charset="0"/>
              <a:buChar char="•"/>
            </a:pPr>
            <a:r>
              <a:rPr lang="en-GB" sz="5600" dirty="0"/>
              <a:t>Attachment –healthy relationships </a:t>
            </a:r>
          </a:p>
          <a:p>
            <a:pPr marL="285750" indent="-285750">
              <a:buFont typeface="Arial" pitchFamily="34" charset="0"/>
              <a:buChar char="•"/>
            </a:pPr>
            <a:r>
              <a:rPr lang="en-GB" sz="5600" dirty="0"/>
              <a:t>Exam stress </a:t>
            </a:r>
          </a:p>
          <a:p>
            <a:pPr marL="285750" indent="-285750">
              <a:buFont typeface="Arial" pitchFamily="34" charset="0"/>
              <a:buChar char="•"/>
            </a:pPr>
            <a:r>
              <a:rPr lang="en-GB" sz="5600" dirty="0"/>
              <a:t>Worries &amp; anxiety </a:t>
            </a:r>
          </a:p>
          <a:p>
            <a:pPr marL="285750" indent="-285750">
              <a:buFont typeface="Arial" pitchFamily="34" charset="0"/>
              <a:buChar char="•"/>
            </a:pPr>
            <a:r>
              <a:rPr lang="en-GB" sz="5600" dirty="0"/>
              <a:t>Low mood &amp; Depression </a:t>
            </a:r>
          </a:p>
          <a:p>
            <a:pPr marL="285750" indent="-285750">
              <a:buFont typeface="Arial" pitchFamily="34" charset="0"/>
              <a:buChar char="•"/>
            </a:pPr>
            <a:r>
              <a:rPr lang="en-GB" sz="4800" dirty="0"/>
              <a:t>Self harm </a:t>
            </a:r>
          </a:p>
          <a:p>
            <a:endParaRPr lang="en-GB" sz="4400" b="1" dirty="0"/>
          </a:p>
          <a:p>
            <a:endParaRPr lang="en-GB" sz="4800" b="1" dirty="0"/>
          </a:p>
          <a:p>
            <a:pPr marL="457200" indent="-457200">
              <a:buFont typeface="Arial" panose="020B0604020202020204" pitchFamily="34" charset="0"/>
              <a:buChar char="•"/>
            </a:pPr>
            <a:endParaRPr lang="en-GB" sz="1400" dirty="0"/>
          </a:p>
          <a:p>
            <a:endParaRPr lang="en-GB" sz="1400" dirty="0"/>
          </a:p>
          <a:p>
            <a:r>
              <a:rPr lang="en-GB" sz="1600" dirty="0"/>
              <a:t> </a:t>
            </a:r>
          </a:p>
          <a:p>
            <a:endParaRPr lang="en-GB" dirty="0"/>
          </a:p>
        </p:txBody>
      </p:sp>
      <p:sp>
        <p:nvSpPr>
          <p:cNvPr id="3" name="Title 2"/>
          <p:cNvSpPr>
            <a:spLocks noGrp="1"/>
          </p:cNvSpPr>
          <p:nvPr>
            <p:ph type="title"/>
          </p:nvPr>
        </p:nvSpPr>
        <p:spPr/>
        <p:txBody>
          <a:bodyPr/>
          <a:lstStyle/>
          <a:p>
            <a:pPr algn="ctr"/>
            <a:r>
              <a:rPr lang="en-GB" sz="2800" dirty="0"/>
              <a:t>Teaching &amp; Training</a:t>
            </a:r>
          </a:p>
        </p:txBody>
      </p:sp>
    </p:spTree>
    <p:extLst>
      <p:ext uri="{BB962C8B-B14F-4D97-AF65-F5344CB8AC3E}">
        <p14:creationId xmlns:p14="http://schemas.microsoft.com/office/powerpoint/2010/main" val="37976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marL="457200" indent="-457200">
              <a:buFont typeface="Arial" panose="020B0604020202020204" pitchFamily="34" charset="0"/>
              <a:buChar char="•"/>
            </a:pPr>
            <a:endParaRPr lang="en-GB" sz="1600" b="1" dirty="0"/>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PMHWs attend multi agency Locality Hub meetings </a:t>
            </a:r>
          </a:p>
          <a:p>
            <a:pPr marL="457200" indent="-457200">
              <a:buFont typeface="Arial" panose="020B0604020202020204" pitchFamily="34" charset="0"/>
              <a:buChar char="•"/>
            </a:pPr>
            <a:r>
              <a:rPr lang="en-GB" sz="1600" dirty="0"/>
              <a:t>Supporting schools to develop a  whole –system approach to resilience </a:t>
            </a:r>
          </a:p>
          <a:p>
            <a:pPr marL="457200" indent="-457200">
              <a:buFont typeface="Arial" panose="020B0604020202020204" pitchFamily="34" charset="0"/>
              <a:buChar char="•"/>
            </a:pPr>
            <a:r>
              <a:rPr lang="en-GB" sz="1600" dirty="0"/>
              <a:t>Support with the development of the Mental Health Champions </a:t>
            </a:r>
          </a:p>
          <a:p>
            <a:pPr marL="457200" indent="-457200">
              <a:buFont typeface="Arial" panose="020B0604020202020204" pitchFamily="34" charset="0"/>
              <a:buChar char="•"/>
            </a:pPr>
            <a:r>
              <a:rPr lang="en-GB" sz="1600" dirty="0"/>
              <a:t>Ensuring awareness of early intervention services available</a:t>
            </a:r>
          </a:p>
          <a:p>
            <a:pPr marL="457200" indent="-457200">
              <a:buFont typeface="Arial" panose="020B0604020202020204" pitchFamily="34" charset="0"/>
              <a:buChar char="•"/>
            </a:pPr>
            <a:r>
              <a:rPr lang="en-GB" sz="1600" dirty="0"/>
              <a:t>Presence on Early Help /TAF /Core group Meetings </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endParaRPr lang="en-GB" sz="1600" dirty="0"/>
          </a:p>
          <a:p>
            <a:endParaRPr lang="en-GB" sz="1600" dirty="0"/>
          </a:p>
          <a:p>
            <a:endParaRPr lang="en-GB" sz="1600" dirty="0"/>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endParaRPr lang="en-GB" sz="1600" dirty="0"/>
          </a:p>
        </p:txBody>
      </p:sp>
      <p:sp>
        <p:nvSpPr>
          <p:cNvPr id="3" name="Title 2"/>
          <p:cNvSpPr>
            <a:spLocks noGrp="1"/>
          </p:cNvSpPr>
          <p:nvPr>
            <p:ph type="title"/>
          </p:nvPr>
        </p:nvSpPr>
        <p:spPr/>
        <p:txBody>
          <a:bodyPr/>
          <a:lstStyle/>
          <a:p>
            <a:pPr algn="ctr"/>
            <a:r>
              <a:rPr lang="en-GB" sz="2800" dirty="0"/>
              <a:t>Liaison Role</a:t>
            </a:r>
          </a:p>
        </p:txBody>
      </p:sp>
    </p:spTree>
    <p:extLst>
      <p:ext uri="{BB962C8B-B14F-4D97-AF65-F5344CB8AC3E}">
        <p14:creationId xmlns:p14="http://schemas.microsoft.com/office/powerpoint/2010/main" val="362646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marL="342900" indent="-342900">
              <a:buFont typeface="Arial" panose="020B0604020202020204" pitchFamily="34" charset="0"/>
              <a:buChar char="•"/>
            </a:pPr>
            <a:r>
              <a:rPr lang="en-GB" sz="1600" dirty="0"/>
              <a:t>Lack of information </a:t>
            </a:r>
          </a:p>
          <a:p>
            <a:pPr marL="342900" indent="-342900">
              <a:buFont typeface="Arial" panose="020B0604020202020204" pitchFamily="34" charset="0"/>
              <a:buChar char="•"/>
            </a:pPr>
            <a:r>
              <a:rPr lang="en-GB" sz="1600" dirty="0"/>
              <a:t>Complex referral systems </a:t>
            </a:r>
          </a:p>
          <a:p>
            <a:pPr marL="342900" indent="-342900">
              <a:buFont typeface="Arial" panose="020B0604020202020204" pitchFamily="34" charset="0"/>
              <a:buChar char="•"/>
            </a:pPr>
            <a:r>
              <a:rPr lang="en-GB" sz="1600" dirty="0"/>
              <a:t>Increasing demands </a:t>
            </a:r>
          </a:p>
          <a:p>
            <a:pPr marL="342900" indent="-342900">
              <a:buFont typeface="Arial" panose="020B0604020202020204" pitchFamily="34" charset="0"/>
              <a:buChar char="•"/>
            </a:pPr>
            <a:r>
              <a:rPr lang="en-GB" sz="1600" dirty="0"/>
              <a:t>Escalating waiting times </a:t>
            </a:r>
          </a:p>
          <a:p>
            <a:pPr marL="342900" indent="-342900">
              <a:buFont typeface="Arial" panose="020B0604020202020204" pitchFamily="34" charset="0"/>
              <a:buChar char="•"/>
            </a:pPr>
            <a:r>
              <a:rPr lang="en-GB" sz="1600" dirty="0"/>
              <a:t>Inequalities according to need &amp; post code </a:t>
            </a:r>
          </a:p>
          <a:p>
            <a:pPr marL="342900" indent="-342900">
              <a:buFont typeface="Arial" panose="020B0604020202020204" pitchFamily="34" charset="0"/>
              <a:buChar char="•"/>
            </a:pPr>
            <a:r>
              <a:rPr lang="en-GB" sz="1600" dirty="0"/>
              <a:t>Lack of information on numbers of children seen, costs and outcomes </a:t>
            </a:r>
          </a:p>
          <a:p>
            <a:pPr marL="342900" indent="-342900">
              <a:buFont typeface="Arial" panose="020B0604020202020204" pitchFamily="34" charset="0"/>
              <a:buChar char="•"/>
            </a:pPr>
            <a:r>
              <a:rPr lang="en-GB" sz="1600" dirty="0"/>
              <a:t>Children falling through the net </a:t>
            </a:r>
          </a:p>
          <a:p>
            <a:pPr marL="342900" indent="-342900">
              <a:buFont typeface="Arial" panose="020B0604020202020204" pitchFamily="34" charset="0"/>
              <a:buChar char="•"/>
            </a:pPr>
            <a:r>
              <a:rPr lang="en-GB" sz="1600" dirty="0"/>
              <a:t>Duplication of provision </a:t>
            </a:r>
          </a:p>
          <a:p>
            <a:pPr marL="342900" indent="-342900">
              <a:buFont typeface="Arial" panose="020B0604020202020204" pitchFamily="34" charset="0"/>
              <a:buChar char="•"/>
            </a:pPr>
            <a:r>
              <a:rPr lang="en-GB" sz="1600" dirty="0"/>
              <a:t>Large ‘hidden demand’</a:t>
            </a:r>
          </a:p>
          <a:p>
            <a:pPr marL="342900" indent="-342900">
              <a:buFont typeface="Arial" panose="020B0604020202020204" pitchFamily="34" charset="0"/>
              <a:buChar char="•"/>
            </a:pPr>
            <a:r>
              <a:rPr lang="en-GB" sz="1600" dirty="0"/>
              <a:t>Investment focussed on specialist services </a:t>
            </a:r>
          </a:p>
          <a:p>
            <a:pPr marL="342900" indent="-342900">
              <a:buFont typeface="Arial" panose="020B0604020202020204" pitchFamily="34" charset="0"/>
              <a:buChar char="•"/>
            </a:pPr>
            <a:r>
              <a:rPr lang="en-GB" sz="1600" dirty="0"/>
              <a:t>Services chronically underfunded &amp; under resourced</a:t>
            </a:r>
          </a:p>
          <a:p>
            <a:endParaRPr lang="en-GB" sz="1800" dirty="0"/>
          </a:p>
        </p:txBody>
      </p:sp>
      <p:sp>
        <p:nvSpPr>
          <p:cNvPr id="3" name="Title 2"/>
          <p:cNvSpPr>
            <a:spLocks noGrp="1"/>
          </p:cNvSpPr>
          <p:nvPr>
            <p:ph type="title"/>
          </p:nvPr>
        </p:nvSpPr>
        <p:spPr/>
        <p:txBody>
          <a:bodyPr/>
          <a:lstStyle/>
          <a:p>
            <a:pPr algn="ctr"/>
            <a:r>
              <a:rPr lang="en-GB" sz="2800" dirty="0"/>
              <a:t>National challenges for schools </a:t>
            </a:r>
          </a:p>
        </p:txBody>
      </p:sp>
    </p:spTree>
    <p:extLst>
      <p:ext uri="{BB962C8B-B14F-4D97-AF65-F5344CB8AC3E}">
        <p14:creationId xmlns:p14="http://schemas.microsoft.com/office/powerpoint/2010/main" val="3929091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25000" lnSpcReduction="20000"/>
          </a:bodyPr>
          <a:lstStyle/>
          <a:p>
            <a:r>
              <a:rPr lang="en-GB" dirty="0"/>
              <a:t> </a:t>
            </a:r>
          </a:p>
          <a:p>
            <a:r>
              <a:rPr lang="en-GB" sz="4000" dirty="0"/>
              <a:t>www.youngminds.org.uk.</a:t>
            </a:r>
          </a:p>
          <a:p>
            <a:endParaRPr lang="en-GB" sz="4000" dirty="0"/>
          </a:p>
          <a:p>
            <a:r>
              <a:rPr lang="en-GB" sz="4000" dirty="0"/>
              <a:t>www.moodjuice.scot.nhs.uk/ </a:t>
            </a:r>
          </a:p>
          <a:p>
            <a:endParaRPr lang="en-GB" sz="4000" dirty="0"/>
          </a:p>
          <a:p>
            <a:r>
              <a:rPr lang="en-GB" sz="4000" dirty="0"/>
              <a:t> https://www.minded.org/</a:t>
            </a:r>
          </a:p>
          <a:p>
            <a:endParaRPr lang="en-GB" sz="4000" dirty="0"/>
          </a:p>
          <a:p>
            <a:r>
              <a:rPr lang="en-GB" sz="4000" dirty="0"/>
              <a:t>www.minded.e-lfh.org.uk/families/ </a:t>
            </a:r>
          </a:p>
          <a:p>
            <a:r>
              <a:rPr lang="en-GB" sz="4000" dirty="0"/>
              <a:t> </a:t>
            </a:r>
          </a:p>
          <a:p>
            <a:r>
              <a:rPr lang="en-GB" sz="4000" dirty="0"/>
              <a:t> www.rcpsych.ac.uk </a:t>
            </a:r>
          </a:p>
          <a:p>
            <a:endParaRPr lang="en-GB" sz="4000" dirty="0"/>
          </a:p>
          <a:p>
            <a:r>
              <a:rPr lang="en-GB" sz="4000" dirty="0"/>
              <a:t>  Family lives.org.uk </a:t>
            </a:r>
          </a:p>
          <a:p>
            <a:endParaRPr lang="en-GB" sz="4000" dirty="0"/>
          </a:p>
          <a:p>
            <a:r>
              <a:rPr lang="en-GB" sz="4000" dirty="0"/>
              <a:t>www.fivewaysofwellbeing.org </a:t>
            </a:r>
          </a:p>
          <a:p>
            <a:endParaRPr lang="en-GB" sz="4000" dirty="0"/>
          </a:p>
          <a:p>
            <a:r>
              <a:rPr lang="en-GB" sz="4000" dirty="0"/>
              <a:t>www.epicfriends.org.uk </a:t>
            </a:r>
          </a:p>
          <a:p>
            <a:endParaRPr lang="en-GB" sz="4000" dirty="0"/>
          </a:p>
          <a:p>
            <a:r>
              <a:rPr lang="en-GB" sz="4000" dirty="0"/>
              <a:t>www.moodcafe.co.uk </a:t>
            </a:r>
          </a:p>
          <a:p>
            <a:endParaRPr lang="en-GB" sz="4000" dirty="0"/>
          </a:p>
          <a:p>
            <a:r>
              <a:rPr lang="en-GB" sz="4000" dirty="0">
                <a:hlinkClick r:id="rId2"/>
              </a:rPr>
              <a:t>https://www.youtube.com/watch?v=aaTDNYjk-Gw</a:t>
            </a:r>
            <a:r>
              <a:rPr lang="en-GB" sz="4000" dirty="0"/>
              <a:t>  </a:t>
            </a:r>
          </a:p>
          <a:p>
            <a:endParaRPr lang="en-GB" sz="4000" dirty="0"/>
          </a:p>
          <a:p>
            <a:r>
              <a:rPr lang="en-GB" sz="4000" dirty="0">
                <a:hlinkClick r:id="rId3"/>
              </a:rPr>
              <a:t>https://www.youtube.com/watch?v=UPQak4vxoRE</a:t>
            </a:r>
            <a:endParaRPr lang="en-GB" sz="4000" dirty="0"/>
          </a:p>
          <a:p>
            <a:endParaRPr lang="en-GB" sz="4000" dirty="0"/>
          </a:p>
          <a:p>
            <a:r>
              <a:rPr lang="en-GB" sz="4000" dirty="0"/>
              <a:t> </a:t>
            </a:r>
            <a:r>
              <a:rPr lang="en-GB" sz="4000" dirty="0">
                <a:hlinkClick r:id="rId4"/>
              </a:rPr>
              <a:t>www.mental.health.org.uk</a:t>
            </a:r>
            <a:endParaRPr lang="en-GB" sz="4000" dirty="0"/>
          </a:p>
          <a:p>
            <a:endParaRPr lang="en-GB" sz="4000" dirty="0"/>
          </a:p>
          <a:p>
            <a:r>
              <a:rPr lang="en-GB" sz="4000" dirty="0">
                <a:hlinkClick r:id="rId5"/>
              </a:rPr>
              <a:t>www.mind.org.uk</a:t>
            </a:r>
            <a:endParaRPr lang="en-GB" sz="4000" dirty="0"/>
          </a:p>
          <a:p>
            <a:endParaRPr lang="en-GB" sz="4000" dirty="0"/>
          </a:p>
          <a:p>
            <a:r>
              <a:rPr lang="en-GB" sz="4000" dirty="0"/>
              <a:t>www.time-to-change.org.uk</a:t>
            </a:r>
          </a:p>
          <a:p>
            <a:endParaRPr lang="en-GB" dirty="0"/>
          </a:p>
          <a:p>
            <a:endParaRPr lang="en-GB" dirty="0"/>
          </a:p>
        </p:txBody>
      </p:sp>
      <p:sp>
        <p:nvSpPr>
          <p:cNvPr id="3" name="Title 2"/>
          <p:cNvSpPr>
            <a:spLocks noGrp="1"/>
          </p:cNvSpPr>
          <p:nvPr>
            <p:ph type="title"/>
          </p:nvPr>
        </p:nvSpPr>
        <p:spPr/>
        <p:txBody>
          <a:bodyPr/>
          <a:lstStyle/>
          <a:p>
            <a:pPr algn="ctr"/>
            <a:r>
              <a:rPr lang="en-GB" sz="2800" dirty="0"/>
              <a:t>Resources for schools </a:t>
            </a:r>
          </a:p>
        </p:txBody>
      </p:sp>
    </p:spTree>
    <p:extLst>
      <p:ext uri="{BB962C8B-B14F-4D97-AF65-F5344CB8AC3E}">
        <p14:creationId xmlns:p14="http://schemas.microsoft.com/office/powerpoint/2010/main" val="1159667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Thank you for your time – any questions?</a:t>
            </a:r>
          </a:p>
        </p:txBody>
      </p:sp>
    </p:spTree>
    <p:extLst>
      <p:ext uri="{BB962C8B-B14F-4D97-AF65-F5344CB8AC3E}">
        <p14:creationId xmlns:p14="http://schemas.microsoft.com/office/powerpoint/2010/main" val="1125885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endParaRPr lang="en-GB" dirty="0"/>
          </a:p>
          <a:p>
            <a:pPr marL="457200" indent="-457200">
              <a:buFont typeface="Arial" pitchFamily="34" charset="0"/>
              <a:buChar char="•"/>
            </a:pPr>
            <a:r>
              <a:rPr lang="en-GB" sz="1800" dirty="0"/>
              <a:t>To be able to turn to those adults they know for help</a:t>
            </a:r>
          </a:p>
          <a:p>
            <a:pPr marL="457200" indent="-457200">
              <a:buFont typeface="Arial" pitchFamily="34" charset="0"/>
              <a:buChar char="•"/>
            </a:pPr>
            <a:r>
              <a:rPr lang="en-GB" sz="1800" dirty="0"/>
              <a:t>Some  lack confidence or skills </a:t>
            </a:r>
          </a:p>
          <a:p>
            <a:pPr marL="457200" indent="-457200">
              <a:buFont typeface="Arial" pitchFamily="34" charset="0"/>
              <a:buChar char="•"/>
            </a:pPr>
            <a:r>
              <a:rPr lang="en-GB" sz="1800" dirty="0"/>
              <a:t>More preventative &amp;  lower level support before the crisis </a:t>
            </a:r>
          </a:p>
          <a:p>
            <a:pPr marL="457200" indent="-457200">
              <a:buFont typeface="Arial" pitchFamily="34" charset="0"/>
              <a:buChar char="•"/>
            </a:pPr>
            <a:r>
              <a:rPr lang="en-GB" sz="1800" dirty="0"/>
              <a:t>Reduced waiting times</a:t>
            </a:r>
          </a:p>
          <a:p>
            <a:pPr marL="457200" indent="-457200">
              <a:buFont typeface="Arial" pitchFamily="34" charset="0"/>
              <a:buChar char="•"/>
            </a:pPr>
            <a:r>
              <a:rPr lang="en-GB" sz="1800" dirty="0"/>
              <a:t>Less travel to support </a:t>
            </a:r>
          </a:p>
          <a:p>
            <a:pPr marL="457200" indent="-457200">
              <a:buFont typeface="Arial" pitchFamily="34" charset="0"/>
              <a:buChar char="•"/>
            </a:pPr>
            <a:r>
              <a:rPr lang="en-GB" sz="1800" dirty="0"/>
              <a:t>More anonymity</a:t>
            </a:r>
          </a:p>
          <a:p>
            <a:pPr marL="457200" indent="-457200">
              <a:buFont typeface="Arial" pitchFamily="34" charset="0"/>
              <a:buChar char="•"/>
            </a:pPr>
            <a:r>
              <a:rPr lang="en-GB" sz="1800" dirty="0"/>
              <a:t>GPs don’t understand or take them seriously</a:t>
            </a:r>
          </a:p>
          <a:p>
            <a:pPr marL="457200" indent="-457200">
              <a:buFont typeface="Arial" pitchFamily="34" charset="0"/>
              <a:buChar char="•"/>
            </a:pPr>
            <a:r>
              <a:rPr lang="en-GB" sz="1800" dirty="0"/>
              <a:t>Don’t want to tell their story more than once</a:t>
            </a:r>
          </a:p>
          <a:p>
            <a:pPr marL="457200" indent="-457200">
              <a:buFont typeface="Arial" pitchFamily="34" charset="0"/>
              <a:buChar char="•"/>
            </a:pPr>
            <a:r>
              <a:rPr lang="en-GB" sz="1800" dirty="0"/>
              <a:t>Want easy access to advice , guidance &amp; support </a:t>
            </a:r>
          </a:p>
          <a:p>
            <a:endParaRPr lang="en-GB" dirty="0"/>
          </a:p>
          <a:p>
            <a:endParaRPr lang="en-GB" dirty="0"/>
          </a:p>
          <a:p>
            <a:endParaRPr lang="en-GB" dirty="0"/>
          </a:p>
        </p:txBody>
      </p:sp>
      <p:sp>
        <p:nvSpPr>
          <p:cNvPr id="3" name="Title 2"/>
          <p:cNvSpPr>
            <a:spLocks noGrp="1"/>
          </p:cNvSpPr>
          <p:nvPr>
            <p:ph type="title"/>
          </p:nvPr>
        </p:nvSpPr>
        <p:spPr/>
        <p:txBody>
          <a:bodyPr/>
          <a:lstStyle/>
          <a:p>
            <a:r>
              <a:rPr lang="en-GB" sz="2800" dirty="0"/>
              <a:t>What are children &amp; young people saying.... </a:t>
            </a:r>
          </a:p>
        </p:txBody>
      </p:sp>
    </p:spTree>
    <p:extLst>
      <p:ext uri="{BB962C8B-B14F-4D97-AF65-F5344CB8AC3E}">
        <p14:creationId xmlns:p14="http://schemas.microsoft.com/office/powerpoint/2010/main" val="3625531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endParaRPr lang="en-GB" sz="1800" dirty="0"/>
          </a:p>
          <a:p>
            <a:pPr marL="285750" indent="-285750">
              <a:buFont typeface="Arial" panose="020B0604020202020204" pitchFamily="34" charset="0"/>
              <a:buChar char="•"/>
            </a:pPr>
            <a:r>
              <a:rPr lang="en-GB" sz="1800" dirty="0"/>
              <a:t>Lack of information and understanding </a:t>
            </a:r>
          </a:p>
          <a:p>
            <a:pPr marL="285750" indent="-285750">
              <a:buFont typeface="Arial" panose="020B0604020202020204" pitchFamily="34" charset="0"/>
              <a:buChar char="•"/>
            </a:pPr>
            <a:r>
              <a:rPr lang="en-GB" sz="1800" dirty="0"/>
              <a:t>Recognition of help needed or what’s available                  </a:t>
            </a:r>
          </a:p>
          <a:p>
            <a:pPr marL="285750" indent="-285750">
              <a:buFont typeface="Arial" panose="020B0604020202020204" pitchFamily="34" charset="0"/>
              <a:buChar char="•"/>
            </a:pPr>
            <a:r>
              <a:rPr lang="en-GB" sz="1800" dirty="0"/>
              <a:t>Professional help not consistently available        </a:t>
            </a:r>
          </a:p>
          <a:p>
            <a:pPr marL="285750" indent="-285750">
              <a:buFont typeface="Arial" panose="020B0604020202020204" pitchFamily="34" charset="0"/>
              <a:buChar char="•"/>
            </a:pPr>
            <a:r>
              <a:rPr lang="en-GB" sz="1800" dirty="0"/>
              <a:t>Experiences of stigma &amp; shame </a:t>
            </a:r>
          </a:p>
          <a:p>
            <a:pPr marL="285750" indent="-285750">
              <a:buFont typeface="Arial" panose="020B0604020202020204" pitchFamily="34" charset="0"/>
              <a:buChar char="•"/>
            </a:pPr>
            <a:r>
              <a:rPr lang="en-GB" sz="1800" dirty="0"/>
              <a:t>Isolation </a:t>
            </a:r>
          </a:p>
          <a:p>
            <a:pPr marL="285750" indent="-285750">
              <a:buFont typeface="Arial" panose="020B0604020202020204" pitchFamily="34" charset="0"/>
              <a:buChar char="•"/>
            </a:pPr>
            <a:r>
              <a:rPr lang="en-GB" sz="1800" dirty="0"/>
              <a:t>Worry about future impact e.g. employment/university</a:t>
            </a:r>
          </a:p>
          <a:p>
            <a:pPr marL="285750" indent="-285750">
              <a:buFont typeface="Arial" panose="020B0604020202020204" pitchFamily="34" charset="0"/>
              <a:buChar char="•"/>
            </a:pPr>
            <a:r>
              <a:rPr lang="en-GB" sz="1800" dirty="0"/>
              <a:t>Negative impact of parents exclusion from assessment and treatments</a:t>
            </a:r>
          </a:p>
          <a:p>
            <a:pPr marL="285750" indent="-285750">
              <a:buFont typeface="Arial" panose="020B0604020202020204" pitchFamily="34" charset="0"/>
              <a:buChar char="•"/>
            </a:pPr>
            <a:r>
              <a:rPr lang="en-GB" sz="1800" dirty="0"/>
              <a:t>Stigmatising venues </a:t>
            </a:r>
          </a:p>
          <a:p>
            <a:endParaRPr lang="en-GB" dirty="0"/>
          </a:p>
        </p:txBody>
      </p:sp>
      <p:sp>
        <p:nvSpPr>
          <p:cNvPr id="3" name="Title 2"/>
          <p:cNvSpPr>
            <a:spLocks noGrp="1"/>
          </p:cNvSpPr>
          <p:nvPr>
            <p:ph type="title"/>
          </p:nvPr>
        </p:nvSpPr>
        <p:spPr/>
        <p:txBody>
          <a:bodyPr/>
          <a:lstStyle/>
          <a:p>
            <a:pPr algn="ctr"/>
            <a:r>
              <a:rPr lang="en-GB" sz="2800" dirty="0"/>
              <a:t>Key messages from parents /carers </a:t>
            </a:r>
          </a:p>
        </p:txBody>
      </p:sp>
    </p:spTree>
    <p:extLst>
      <p:ext uri="{BB962C8B-B14F-4D97-AF65-F5344CB8AC3E}">
        <p14:creationId xmlns:p14="http://schemas.microsoft.com/office/powerpoint/2010/main" val="594109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GB" sz="2000" b="1" dirty="0"/>
              <a:t>Northumberland-</a:t>
            </a:r>
          </a:p>
          <a:p>
            <a:pPr marL="342900" indent="-342900">
              <a:buFont typeface="Arial" panose="020B0604020202020204" pitchFamily="34" charset="0"/>
              <a:buChar char="•"/>
            </a:pPr>
            <a:r>
              <a:rPr lang="en-GB" sz="1900" dirty="0"/>
              <a:t>significant resources invested into more specialist  services</a:t>
            </a:r>
          </a:p>
          <a:p>
            <a:pPr marL="342900" indent="-342900">
              <a:buFont typeface="Arial" panose="020B0604020202020204" pitchFamily="34" charset="0"/>
              <a:buChar char="•"/>
            </a:pPr>
            <a:r>
              <a:rPr lang="en-GB" sz="1900" dirty="0"/>
              <a:t>fewer resources in universal and preventative services</a:t>
            </a:r>
          </a:p>
          <a:p>
            <a:pPr marL="342900" indent="-342900">
              <a:buFont typeface="Arial" panose="020B0604020202020204" pitchFamily="34" charset="0"/>
              <a:buChar char="•"/>
            </a:pPr>
            <a:r>
              <a:rPr lang="en-GB" sz="1900" dirty="0"/>
              <a:t>access to the specialist services was poor</a:t>
            </a:r>
          </a:p>
          <a:p>
            <a:pPr marL="342900" indent="-342900">
              <a:buFont typeface="Arial" panose="020B0604020202020204" pitchFamily="34" charset="0"/>
              <a:buChar char="•"/>
            </a:pPr>
            <a:r>
              <a:rPr lang="en-GB" sz="1900" dirty="0"/>
              <a:t>children waiting for long periods </a:t>
            </a:r>
          </a:p>
          <a:p>
            <a:pPr marL="342900" indent="-342900">
              <a:buFont typeface="Arial" panose="020B0604020202020204" pitchFamily="34" charset="0"/>
              <a:buChar char="•"/>
            </a:pPr>
            <a:r>
              <a:rPr lang="en-GB" sz="1900" dirty="0"/>
              <a:t>fragmentation of services</a:t>
            </a:r>
          </a:p>
          <a:p>
            <a:endParaRPr lang="en-GB" sz="2000" dirty="0"/>
          </a:p>
          <a:p>
            <a:r>
              <a:rPr lang="en-GB" sz="2000" b="1" dirty="0"/>
              <a:t>North Tyneside </a:t>
            </a:r>
            <a:r>
              <a:rPr lang="en-GB" sz="2000" dirty="0"/>
              <a:t>–</a:t>
            </a:r>
          </a:p>
          <a:p>
            <a:pPr marL="342900" indent="-342900">
              <a:buFont typeface="Arial" pitchFamily="34" charset="0"/>
              <a:buChar char="•"/>
            </a:pPr>
            <a:r>
              <a:rPr lang="en-GB" sz="1900" dirty="0"/>
              <a:t>gaps identified in universal services</a:t>
            </a:r>
          </a:p>
          <a:p>
            <a:pPr marL="342900" indent="-342900">
              <a:buFont typeface="Arial" pitchFamily="34" charset="0"/>
              <a:buChar char="•"/>
            </a:pPr>
            <a:r>
              <a:rPr lang="en-GB" sz="1900" dirty="0" err="1"/>
              <a:t>pressue</a:t>
            </a:r>
            <a:r>
              <a:rPr lang="en-GB" sz="1900" dirty="0"/>
              <a:t> identified on specialist CAMHS</a:t>
            </a:r>
          </a:p>
          <a:p>
            <a:pPr marL="342900" indent="-342900">
              <a:buFont typeface="Arial" pitchFamily="34" charset="0"/>
              <a:buChar char="•"/>
            </a:pPr>
            <a:r>
              <a:rPr lang="en-GB" sz="1900" dirty="0"/>
              <a:t>needs could be more appropriately managed in universal  </a:t>
            </a:r>
          </a:p>
          <a:p>
            <a:pPr marL="342900" indent="-342900">
              <a:buFont typeface="Arial" pitchFamily="34" charset="0"/>
              <a:buChar char="•"/>
            </a:pPr>
            <a:r>
              <a:rPr lang="en-GB" sz="1900" dirty="0"/>
              <a:t>access to CAMHS service identified as an issue (NT Youth Council) </a:t>
            </a:r>
          </a:p>
          <a:p>
            <a:pPr marL="342900" indent="-342900">
              <a:buFont typeface="Arial" pitchFamily="34" charset="0"/>
              <a:buChar char="•"/>
            </a:pPr>
            <a:r>
              <a:rPr lang="en-GB" sz="1900" dirty="0"/>
              <a:t>a recognition of need to reduce waiting times from 12 weeks to 6</a:t>
            </a:r>
          </a:p>
          <a:p>
            <a:endParaRPr lang="en-GB" sz="2000" dirty="0"/>
          </a:p>
          <a:p>
            <a:endParaRPr lang="en-GB" dirty="0"/>
          </a:p>
        </p:txBody>
      </p:sp>
      <p:sp>
        <p:nvSpPr>
          <p:cNvPr id="3" name="Title 2"/>
          <p:cNvSpPr>
            <a:spLocks noGrp="1"/>
          </p:cNvSpPr>
          <p:nvPr>
            <p:ph type="title"/>
          </p:nvPr>
        </p:nvSpPr>
        <p:spPr/>
        <p:txBody>
          <a:bodyPr/>
          <a:lstStyle/>
          <a:p>
            <a:pPr algn="ctr"/>
            <a:r>
              <a:rPr lang="en-GB" sz="2800" dirty="0"/>
              <a:t>Local challenges in Northumberland &amp; North Tyneside </a:t>
            </a:r>
          </a:p>
        </p:txBody>
      </p:sp>
    </p:spTree>
    <p:extLst>
      <p:ext uri="{BB962C8B-B14F-4D97-AF65-F5344CB8AC3E}">
        <p14:creationId xmlns:p14="http://schemas.microsoft.com/office/powerpoint/2010/main" val="3997172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marL="342900" indent="-342900">
              <a:buFont typeface="Arial" panose="020B0604020202020204" pitchFamily="34" charset="0"/>
              <a:buChar char="•"/>
            </a:pPr>
            <a:r>
              <a:rPr lang="en-GB" sz="1800" dirty="0"/>
              <a:t>Resource is currently limited</a:t>
            </a:r>
          </a:p>
          <a:p>
            <a:endParaRPr lang="en-GB" sz="1800" dirty="0"/>
          </a:p>
          <a:p>
            <a:pPr marL="342900" indent="-342900">
              <a:buFont typeface="Arial" panose="020B0604020202020204" pitchFamily="34" charset="0"/>
              <a:buChar char="•"/>
            </a:pPr>
            <a:r>
              <a:rPr lang="en-GB" sz="1800" dirty="0"/>
              <a:t>Reduce demand on current systems</a:t>
            </a:r>
          </a:p>
          <a:p>
            <a:endParaRPr lang="en-GB" sz="1800" dirty="0"/>
          </a:p>
          <a:p>
            <a:pPr marL="342900" indent="-342900">
              <a:buFont typeface="Arial" panose="020B0604020202020204" pitchFamily="34" charset="0"/>
              <a:buChar char="•"/>
            </a:pPr>
            <a:r>
              <a:rPr lang="en-GB" sz="1800" dirty="0"/>
              <a:t>To reduce the burden of mental and physical ill health</a:t>
            </a:r>
          </a:p>
          <a:p>
            <a:endParaRPr lang="en-GB" sz="1800" dirty="0"/>
          </a:p>
          <a:p>
            <a:pPr marL="342900" indent="-342900">
              <a:buFont typeface="Arial" panose="020B0604020202020204" pitchFamily="34" charset="0"/>
              <a:buChar char="•"/>
            </a:pPr>
            <a:r>
              <a:rPr lang="en-GB" sz="1800" dirty="0"/>
              <a:t>Need for effective planning, development &amp; monitoring across sectors</a:t>
            </a:r>
          </a:p>
          <a:p>
            <a:endParaRPr lang="en-GB" sz="1800" dirty="0"/>
          </a:p>
          <a:p>
            <a:pPr marL="342900" indent="-342900">
              <a:buFont typeface="Arial" panose="020B0604020202020204" pitchFamily="34" charset="0"/>
              <a:buChar char="•"/>
            </a:pPr>
            <a:r>
              <a:rPr lang="en-GB" sz="1800" dirty="0"/>
              <a:t>Increase capacity in the system</a:t>
            </a:r>
          </a:p>
          <a:p>
            <a:endParaRPr lang="en-GB" sz="1800" dirty="0"/>
          </a:p>
          <a:p>
            <a:pPr marL="342900" indent="-342900">
              <a:buFont typeface="Arial" panose="020B0604020202020204" pitchFamily="34" charset="0"/>
              <a:buChar char="•"/>
            </a:pPr>
            <a:r>
              <a:rPr lang="en-GB" sz="1800" dirty="0"/>
              <a:t>Recognising ‘untapped potential’ : parents, schools , youth </a:t>
            </a:r>
          </a:p>
          <a:p>
            <a:r>
              <a:rPr lang="en-GB" sz="1800" dirty="0"/>
              <a:t>      workers, residential staff</a:t>
            </a:r>
          </a:p>
          <a:p>
            <a:endParaRPr lang="en-GB" dirty="0"/>
          </a:p>
        </p:txBody>
      </p:sp>
      <p:sp>
        <p:nvSpPr>
          <p:cNvPr id="3" name="Title 2"/>
          <p:cNvSpPr>
            <a:spLocks noGrp="1"/>
          </p:cNvSpPr>
          <p:nvPr>
            <p:ph type="title"/>
          </p:nvPr>
        </p:nvSpPr>
        <p:spPr/>
        <p:txBody>
          <a:bodyPr/>
          <a:lstStyle/>
          <a:p>
            <a:pPr algn="ctr"/>
            <a:r>
              <a:rPr lang="en-GB" sz="2800" dirty="0"/>
              <a:t>Developing a national sustainable model</a:t>
            </a:r>
          </a:p>
        </p:txBody>
      </p:sp>
    </p:spTree>
    <p:extLst>
      <p:ext uri="{BB962C8B-B14F-4D97-AF65-F5344CB8AC3E}">
        <p14:creationId xmlns:p14="http://schemas.microsoft.com/office/powerpoint/2010/main" val="1981544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marL="342900" indent="-342900">
              <a:buFont typeface="Arial" panose="020B0604020202020204" pitchFamily="34" charset="0"/>
              <a:buChar char="•"/>
            </a:pPr>
            <a:r>
              <a:rPr lang="en-GB" sz="2000" dirty="0"/>
              <a:t>Promoting healthy lifestyles for C&amp;YP </a:t>
            </a:r>
          </a:p>
          <a:p>
            <a:endParaRPr lang="en-GB" sz="2000" dirty="0"/>
          </a:p>
          <a:p>
            <a:pPr marL="342900" indent="-342900">
              <a:buFont typeface="Arial" panose="020B0604020202020204" pitchFamily="34" charset="0"/>
              <a:buChar char="•"/>
            </a:pPr>
            <a:r>
              <a:rPr lang="en-GB" sz="2000" dirty="0"/>
              <a:t>CYP need to be kept healthy </a:t>
            </a:r>
          </a:p>
          <a:p>
            <a:endParaRPr lang="en-GB" sz="2000" dirty="0"/>
          </a:p>
          <a:p>
            <a:pPr marL="342900" indent="-342900">
              <a:buFont typeface="Arial" panose="020B0604020202020204" pitchFamily="34" charset="0"/>
              <a:buChar char="•"/>
            </a:pPr>
            <a:r>
              <a:rPr lang="en-GB" sz="2000" dirty="0"/>
              <a:t>Tackling risk factors that lead to problems </a:t>
            </a:r>
          </a:p>
          <a:p>
            <a:endParaRPr lang="en-GB" sz="2000" dirty="0"/>
          </a:p>
          <a:p>
            <a:pPr marL="342900" indent="-342900">
              <a:buFont typeface="Arial" panose="020B0604020202020204" pitchFamily="34" charset="0"/>
              <a:buChar char="•"/>
            </a:pPr>
            <a:r>
              <a:rPr lang="en-GB" sz="2000" dirty="0"/>
              <a:t>Investment  in primary prevention</a:t>
            </a:r>
          </a:p>
          <a:p>
            <a:endParaRPr lang="en-GB" sz="2000" dirty="0"/>
          </a:p>
          <a:p>
            <a:pPr marL="342900" indent="-342900">
              <a:buFont typeface="Arial" panose="020B0604020202020204" pitchFamily="34" charset="0"/>
              <a:buChar char="•"/>
            </a:pPr>
            <a:r>
              <a:rPr lang="en-GB" sz="2000" dirty="0"/>
              <a:t>Community psychology </a:t>
            </a:r>
          </a:p>
          <a:p>
            <a:endParaRPr lang="en-GB" dirty="0"/>
          </a:p>
        </p:txBody>
      </p:sp>
      <p:sp>
        <p:nvSpPr>
          <p:cNvPr id="3" name="Title 2"/>
          <p:cNvSpPr>
            <a:spLocks noGrp="1"/>
          </p:cNvSpPr>
          <p:nvPr>
            <p:ph type="title"/>
          </p:nvPr>
        </p:nvSpPr>
        <p:spPr/>
        <p:txBody>
          <a:bodyPr/>
          <a:lstStyle/>
          <a:p>
            <a:pPr algn="ctr"/>
            <a:r>
              <a:rPr lang="en-GB" sz="2800" dirty="0"/>
              <a:t>Resilience, prevention and early intervention</a:t>
            </a:r>
          </a:p>
        </p:txBody>
      </p:sp>
    </p:spTree>
    <p:extLst>
      <p:ext uri="{BB962C8B-B14F-4D97-AF65-F5344CB8AC3E}">
        <p14:creationId xmlns:p14="http://schemas.microsoft.com/office/powerpoint/2010/main" val="3066517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25000" lnSpcReduction="20000"/>
          </a:bodyPr>
          <a:lstStyle/>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6400" dirty="0"/>
              <a:t>An integrated whole system</a:t>
            </a:r>
          </a:p>
          <a:p>
            <a:pPr marL="457200" indent="-457200">
              <a:buFont typeface="Arial" panose="020B0604020202020204" pitchFamily="34" charset="0"/>
              <a:buChar char="•"/>
            </a:pPr>
            <a:endParaRPr lang="en-GB" sz="6400" dirty="0"/>
          </a:p>
          <a:p>
            <a:pPr marL="457200" indent="-457200">
              <a:buFont typeface="Arial" panose="020B0604020202020204" pitchFamily="34" charset="0"/>
              <a:buChar char="•"/>
            </a:pPr>
            <a:r>
              <a:rPr lang="en-GB" sz="6400" dirty="0"/>
              <a:t>Promoting resilience,  good mental health and wellbeing</a:t>
            </a:r>
          </a:p>
          <a:p>
            <a:pPr marL="457200" indent="-457200">
              <a:buFont typeface="Arial" panose="020B0604020202020204" pitchFamily="34" charset="0"/>
              <a:buChar char="•"/>
            </a:pPr>
            <a:endParaRPr lang="en-GB" sz="6400" dirty="0"/>
          </a:p>
          <a:p>
            <a:pPr marL="457200" indent="-457200">
              <a:buFont typeface="Arial" panose="020B0604020202020204" pitchFamily="34" charset="0"/>
              <a:buChar char="•"/>
            </a:pPr>
            <a:r>
              <a:rPr lang="en-GB" sz="6400" dirty="0"/>
              <a:t>Prevention and early intervention</a:t>
            </a:r>
          </a:p>
          <a:p>
            <a:endParaRPr lang="en-GB" sz="6400" dirty="0"/>
          </a:p>
          <a:p>
            <a:pPr marL="457200" indent="-457200">
              <a:buFont typeface="Arial" panose="020B0604020202020204" pitchFamily="34" charset="0"/>
              <a:buChar char="•"/>
            </a:pPr>
            <a:r>
              <a:rPr lang="en-GB" sz="6400" dirty="0"/>
              <a:t>Improving access  to effective support –a system without tiers</a:t>
            </a:r>
          </a:p>
          <a:p>
            <a:pPr marL="457200" indent="-457200">
              <a:buFont typeface="Arial" panose="020B0604020202020204" pitchFamily="34" charset="0"/>
              <a:buChar char="•"/>
            </a:pPr>
            <a:endParaRPr lang="en-GB" sz="6400" dirty="0"/>
          </a:p>
          <a:p>
            <a:pPr marL="457200" indent="-457200">
              <a:buFont typeface="Arial" panose="020B0604020202020204" pitchFamily="34" charset="0"/>
              <a:buChar char="•"/>
            </a:pPr>
            <a:r>
              <a:rPr lang="en-GB" sz="6400" dirty="0"/>
              <a:t>Care for the most vulnerable </a:t>
            </a:r>
          </a:p>
          <a:p>
            <a:endParaRPr lang="en-GB" sz="6400" dirty="0"/>
          </a:p>
          <a:p>
            <a:pPr marL="342900" indent="-342900">
              <a:buFont typeface="Arial" panose="020B0604020202020204" pitchFamily="34" charset="0"/>
              <a:buChar char="•"/>
            </a:pPr>
            <a:r>
              <a:rPr lang="en-GB" sz="6400" dirty="0"/>
              <a:t>   Joined up with clear pathways of care </a:t>
            </a:r>
          </a:p>
          <a:p>
            <a:endParaRPr lang="en-GB" sz="6400" dirty="0"/>
          </a:p>
          <a:p>
            <a:r>
              <a:rPr lang="en-GB" sz="6400" dirty="0"/>
              <a:t>•        Development of the workforce - skills, competencies and experience</a:t>
            </a:r>
          </a:p>
          <a:p>
            <a:endParaRPr lang="en-GB" sz="6400" dirty="0"/>
          </a:p>
          <a:p>
            <a:pPr marL="342900" indent="-342900">
              <a:buFont typeface="Arial" panose="020B0604020202020204" pitchFamily="34" charset="0"/>
              <a:buChar char="•"/>
            </a:pPr>
            <a:r>
              <a:rPr lang="en-GB" sz="6400" dirty="0"/>
              <a:t>   Transparency and accountability of resources </a:t>
            </a:r>
          </a:p>
          <a:p>
            <a:pPr marL="342900" indent="-342900">
              <a:buFont typeface="Arial" panose="020B0604020202020204" pitchFamily="34" charset="0"/>
              <a:buChar char="•"/>
            </a:pPr>
            <a:endParaRPr lang="en-GB" sz="6400" dirty="0"/>
          </a:p>
          <a:p>
            <a:endParaRPr lang="en-GB" sz="1600" dirty="0"/>
          </a:p>
          <a:p>
            <a:endParaRPr lang="en-GB" sz="1600" dirty="0"/>
          </a:p>
          <a:p>
            <a:endParaRPr lang="en-GB" sz="1600" dirty="0"/>
          </a:p>
          <a:p>
            <a:endParaRPr lang="en-GB" sz="1600" dirty="0"/>
          </a:p>
        </p:txBody>
      </p:sp>
      <p:sp>
        <p:nvSpPr>
          <p:cNvPr id="3" name="Title 2"/>
          <p:cNvSpPr>
            <a:spLocks noGrp="1"/>
          </p:cNvSpPr>
          <p:nvPr>
            <p:ph type="title"/>
          </p:nvPr>
        </p:nvSpPr>
        <p:spPr/>
        <p:txBody>
          <a:bodyPr/>
          <a:lstStyle/>
          <a:p>
            <a:pPr algn="ctr"/>
            <a:r>
              <a:rPr lang="en-GB" sz="2800" dirty="0"/>
              <a:t/>
            </a:r>
            <a:br>
              <a:rPr lang="en-GB" sz="2800" dirty="0"/>
            </a:br>
            <a:r>
              <a:rPr lang="en-GB" sz="2800" dirty="0"/>
              <a:t>A way forward : Future in Mind (2015)</a:t>
            </a:r>
            <a:br>
              <a:rPr lang="en-GB" sz="2800" dirty="0"/>
            </a:br>
            <a:endParaRPr lang="en-GB" sz="2800" dirty="0"/>
          </a:p>
        </p:txBody>
      </p:sp>
    </p:spTree>
    <p:extLst>
      <p:ext uri="{BB962C8B-B14F-4D97-AF65-F5344CB8AC3E}">
        <p14:creationId xmlns:p14="http://schemas.microsoft.com/office/powerpoint/2010/main" val="1850712271"/>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Slide (Text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icture Slide 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icture Slide 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End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88812</TotalTime>
  <Words>2531</Words>
  <Application>Microsoft Office PowerPoint</Application>
  <PresentationFormat>On-screen Show (4:3)</PresentationFormat>
  <Paragraphs>430</Paragraphs>
  <Slides>31</Slides>
  <Notes>14</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31</vt:i4>
      </vt:variant>
    </vt:vector>
  </HeadingPairs>
  <TitlesOfParts>
    <vt:vector size="39" baseType="lpstr">
      <vt:lpstr>Arial</vt:lpstr>
      <vt:lpstr>Calibri</vt:lpstr>
      <vt:lpstr>Title Slide</vt:lpstr>
      <vt:lpstr>Divider Slide (Text Only)</vt:lpstr>
      <vt:lpstr>Text Slide</vt:lpstr>
      <vt:lpstr>Picture Slide 01</vt:lpstr>
      <vt:lpstr>Picture Slide 02</vt:lpstr>
      <vt:lpstr>End Slide</vt:lpstr>
      <vt:lpstr>Northumbria Primary Mental Health Worker Team presentation  Newcastle &amp; Durham Diocese of schools Mental Health in Schools Conference  5.7.17  </vt:lpstr>
      <vt:lpstr>                        Aims of presentation   </vt:lpstr>
      <vt:lpstr>National challenges for schools </vt:lpstr>
      <vt:lpstr>What are children &amp; young people saying.... </vt:lpstr>
      <vt:lpstr>Key messages from parents /carers </vt:lpstr>
      <vt:lpstr>Local challenges in Northumberland &amp; North Tyneside </vt:lpstr>
      <vt:lpstr>Developing a national sustainable model</vt:lpstr>
      <vt:lpstr>Resilience, prevention and early intervention</vt:lpstr>
      <vt:lpstr> A way forward : Future in Mind (2015) </vt:lpstr>
      <vt:lpstr>The Thrive Model </vt:lpstr>
      <vt:lpstr>Links with other statutory guidance for schools </vt:lpstr>
      <vt:lpstr>SEND Code of Practice: 0 to 25 years</vt:lpstr>
      <vt:lpstr>A vision for services Northumberland &amp; North Tyneside  Emotional Health &amp; Well Being Strategy </vt:lpstr>
      <vt:lpstr>Current Mental Health service configurations</vt:lpstr>
      <vt:lpstr> The PMHW role in the Transformation plans   </vt:lpstr>
      <vt:lpstr>The role of schools in the Transformation plan </vt:lpstr>
      <vt:lpstr>Coping  health promotion &amp; early intervention</vt:lpstr>
      <vt:lpstr>Getting help  </vt:lpstr>
      <vt:lpstr>The Northumberland PMHW team </vt:lpstr>
      <vt:lpstr>The North Tyneside PMHW team </vt:lpstr>
      <vt:lpstr>Acceptance Criteria in Northumberland</vt:lpstr>
      <vt:lpstr>Acceptance Criteria in North Tyneside</vt:lpstr>
      <vt:lpstr>Acceptance Criteria in North Tyneside</vt:lpstr>
      <vt:lpstr>Referral Pathways </vt:lpstr>
      <vt:lpstr>The aims of consultation </vt:lpstr>
      <vt:lpstr>Consultation Role</vt:lpstr>
      <vt:lpstr>Direct clinical role  </vt:lpstr>
      <vt:lpstr>Teaching &amp; Training</vt:lpstr>
      <vt:lpstr>Liaison Role</vt:lpstr>
      <vt:lpstr>Resources for schools </vt:lpstr>
      <vt:lpstr>Thank you for your time – any questions?</vt:lpstr>
    </vt:vector>
  </TitlesOfParts>
  <Company>Lenovo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elizabeth.hair</dc:creator>
  <cp:lastModifiedBy>Susie Taylor</cp:lastModifiedBy>
  <cp:revision>104</cp:revision>
  <cp:lastPrinted>2017-06-29T08:40:19Z</cp:lastPrinted>
  <dcterms:created xsi:type="dcterms:W3CDTF">2012-09-10T09:24:15Z</dcterms:created>
  <dcterms:modified xsi:type="dcterms:W3CDTF">2017-06-29T08:40:27Z</dcterms:modified>
</cp:coreProperties>
</file>