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59" r:id="rId3"/>
    <p:sldId id="260" r:id="rId4"/>
    <p:sldId id="261" r:id="rId5"/>
    <p:sldId id="262" r:id="rId6"/>
    <p:sldId id="270" r:id="rId7"/>
    <p:sldId id="264" r:id="rId8"/>
    <p:sldId id="265" r:id="rId9"/>
    <p:sldId id="266" r:id="rId10"/>
    <p:sldId id="267" r:id="rId11"/>
    <p:sldId id="268" r:id="rId12"/>
    <p:sldId id="269" r:id="rId13"/>
    <p:sldId id="258" r:id="rId14"/>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4" d="100"/>
          <a:sy n="84"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7D2E2C2F-7FBC-42C2-B9B3-17F0DA2A9449}" type="datetimeFigureOut">
              <a:rPr lang="en-GB" smtClean="0"/>
              <a:t>29/06/2017</a:t>
            </a:fld>
            <a:endParaRPr lang="en-GB"/>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DBA6A48D-FA9A-43E1-998C-53645C8C60B4}" type="slidenum">
              <a:rPr lang="en-GB" smtClean="0"/>
              <a:t>‹#›</a:t>
            </a:fld>
            <a:endParaRPr lang="en-GB"/>
          </a:p>
        </p:txBody>
      </p:sp>
    </p:spTree>
    <p:extLst>
      <p:ext uri="{BB962C8B-B14F-4D97-AF65-F5344CB8AC3E}">
        <p14:creationId xmlns:p14="http://schemas.microsoft.com/office/powerpoint/2010/main" val="267853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940BAFAF-0400-43F4-A37B-FE970255D731}" type="datetimeFigureOut">
              <a:rPr lang="en-GB" smtClean="0"/>
              <a:t>29/06/2017</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66ECA07C-42F9-43A7-AE10-CDF15F437A77}" type="slidenum">
              <a:rPr lang="en-GB" smtClean="0"/>
              <a:t>‹#›</a:t>
            </a:fld>
            <a:endParaRPr lang="en-GB"/>
          </a:p>
        </p:txBody>
      </p:sp>
    </p:spTree>
    <p:extLst>
      <p:ext uri="{BB962C8B-B14F-4D97-AF65-F5344CB8AC3E}">
        <p14:creationId xmlns:p14="http://schemas.microsoft.com/office/powerpoint/2010/main" val="1143201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When you explain step by step, how it works and how it effects your brain, and give people a chance to experience it, even the most cynical, anti-self-awareness agitator can't help but see that they will be better off practicing this skill. </a:t>
            </a:r>
            <a:endParaRPr lang="en-GB" dirty="0"/>
          </a:p>
        </p:txBody>
      </p:sp>
      <p:sp>
        <p:nvSpPr>
          <p:cNvPr id="4" name="Slide Number Placeholder 3"/>
          <p:cNvSpPr>
            <a:spLocks noGrp="1"/>
          </p:cNvSpPr>
          <p:nvPr>
            <p:ph type="sldNum" sz="quarter" idx="10"/>
          </p:nvPr>
        </p:nvSpPr>
        <p:spPr/>
        <p:txBody>
          <a:bodyPr/>
          <a:lstStyle/>
          <a:p>
            <a:fld id="{66ECA07C-42F9-43A7-AE10-CDF15F437A77}" type="slidenum">
              <a:rPr lang="en-GB" smtClean="0"/>
              <a:t>1</a:t>
            </a:fld>
            <a:endParaRPr lang="en-GB"/>
          </a:p>
        </p:txBody>
      </p:sp>
    </p:spTree>
    <p:extLst>
      <p:ext uri="{BB962C8B-B14F-4D97-AF65-F5344CB8AC3E}">
        <p14:creationId xmlns:p14="http://schemas.microsoft.com/office/powerpoint/2010/main" val="403362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It is the network we use most of the time – cool breeze – take you to winter and skiing. Nothing wrong, but not good to be your only </a:t>
            </a:r>
            <a:r>
              <a:rPr lang="en-GB" sz="1200" dirty="0" err="1"/>
              <a:t>setting.</a:t>
            </a:r>
            <a:r>
              <a:rPr lang="en-GB" dirty="0" err="1"/>
              <a:t>This</a:t>
            </a:r>
            <a:r>
              <a:rPr lang="en-GB" dirty="0"/>
              <a:t> is when we start default thinking about what we are making for dinner – nobody will like it, one child </a:t>
            </a:r>
            <a:r>
              <a:rPr lang="en-GB" dirty="0" err="1"/>
              <a:t>vege</a:t>
            </a:r>
            <a:r>
              <a:rPr lang="en-GB" dirty="0"/>
              <a:t>. </a:t>
            </a:r>
          </a:p>
        </p:txBody>
      </p:sp>
      <p:sp>
        <p:nvSpPr>
          <p:cNvPr id="4" name="Slide Number Placeholder 3"/>
          <p:cNvSpPr>
            <a:spLocks noGrp="1"/>
          </p:cNvSpPr>
          <p:nvPr>
            <p:ph type="sldNum" sz="quarter" idx="10"/>
          </p:nvPr>
        </p:nvSpPr>
        <p:spPr/>
        <p:txBody>
          <a:bodyPr/>
          <a:lstStyle/>
          <a:p>
            <a:fld id="{2D12B741-DCDE-46E4-B78F-6F2BDF76B89E}" type="slidenum">
              <a:rPr lang="en-GB" smtClean="0"/>
              <a:t>2</a:t>
            </a:fld>
            <a:endParaRPr lang="en-GB"/>
          </a:p>
        </p:txBody>
      </p:sp>
    </p:spTree>
    <p:extLst>
      <p:ext uri="{BB962C8B-B14F-4D97-AF65-F5344CB8AC3E}">
        <p14:creationId xmlns:p14="http://schemas.microsoft.com/office/powerpoint/2010/main" val="71103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 this state your mind and body experience so much more, you are feeling the cool breeze, the warmth of the sun on your skin, the glass of cold wine has more taste. </a:t>
            </a:r>
          </a:p>
          <a:p>
            <a:endParaRPr lang="en-GB" dirty="0"/>
          </a:p>
        </p:txBody>
      </p:sp>
      <p:sp>
        <p:nvSpPr>
          <p:cNvPr id="4" name="Slide Number Placeholder 3"/>
          <p:cNvSpPr>
            <a:spLocks noGrp="1"/>
          </p:cNvSpPr>
          <p:nvPr>
            <p:ph type="sldNum" sz="quarter" idx="10"/>
          </p:nvPr>
        </p:nvSpPr>
        <p:spPr/>
        <p:txBody>
          <a:bodyPr/>
          <a:lstStyle/>
          <a:p>
            <a:fld id="{66ECA07C-42F9-43A7-AE10-CDF15F437A77}" type="slidenum">
              <a:rPr lang="en-GB" smtClean="0"/>
              <a:t>4</a:t>
            </a:fld>
            <a:endParaRPr lang="en-GB"/>
          </a:p>
        </p:txBody>
      </p:sp>
    </p:spTree>
    <p:extLst>
      <p:ext uri="{BB962C8B-B14F-4D97-AF65-F5344CB8AC3E}">
        <p14:creationId xmlns:p14="http://schemas.microsoft.com/office/powerpoint/2010/main" val="3147361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 other words, if you think about an upcoming meeting while you wash dishes, you are more likely to overlook a broken glass and cut your hand, because the brain map involved in visual perception is less active when the narrative map is activated.</a:t>
            </a:r>
          </a:p>
          <a:p>
            <a:endParaRPr lang="en-GB" dirty="0"/>
          </a:p>
        </p:txBody>
      </p:sp>
      <p:sp>
        <p:nvSpPr>
          <p:cNvPr id="4" name="Slide Number Placeholder 3"/>
          <p:cNvSpPr>
            <a:spLocks noGrp="1"/>
          </p:cNvSpPr>
          <p:nvPr>
            <p:ph type="sldNum" sz="quarter" idx="10"/>
          </p:nvPr>
        </p:nvSpPr>
        <p:spPr/>
        <p:txBody>
          <a:bodyPr/>
          <a:lstStyle/>
          <a:p>
            <a:fld id="{66ECA07C-42F9-43A7-AE10-CDF15F437A77}" type="slidenum">
              <a:rPr lang="en-GB" smtClean="0"/>
              <a:t>5</a:t>
            </a:fld>
            <a:endParaRPr lang="en-GB"/>
          </a:p>
        </p:txBody>
      </p:sp>
    </p:spTree>
    <p:extLst>
      <p:ext uri="{BB962C8B-B14F-4D97-AF65-F5344CB8AC3E}">
        <p14:creationId xmlns:p14="http://schemas.microsoft.com/office/powerpoint/2010/main" val="2758180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GB" sz="1200" dirty="0"/>
              <a:t>The narrative circuitry is used for planning, goal setting, and strategizing. </a:t>
            </a:r>
          </a:p>
          <a:p>
            <a:pPr marL="342900" indent="-342900">
              <a:buFont typeface="Arial" panose="020B0604020202020204" pitchFamily="34" charset="0"/>
              <a:buChar char="•"/>
            </a:pPr>
            <a:r>
              <a:rPr lang="en-GB" sz="1200" dirty="0"/>
              <a:t>Direct experience helps you see the world more directly, which enables more sensory information to be perceived.  Helps you get closer to the reality of an event. You perceive more information, as well as more accurate information about these events. Noticing more real-time information makes you more flexible in how you respond to the world. You also become less imprisoned by the past, your habits, expectations or assumptions, and more able to respond to events as they unfold.</a:t>
            </a:r>
          </a:p>
          <a:p>
            <a:endParaRPr lang="en-GB" dirty="0"/>
          </a:p>
        </p:txBody>
      </p:sp>
      <p:sp>
        <p:nvSpPr>
          <p:cNvPr id="4" name="Slide Number Placeholder 3"/>
          <p:cNvSpPr>
            <a:spLocks noGrp="1"/>
          </p:cNvSpPr>
          <p:nvPr>
            <p:ph type="sldNum" sz="quarter" idx="10"/>
          </p:nvPr>
        </p:nvSpPr>
        <p:spPr/>
        <p:txBody>
          <a:bodyPr/>
          <a:lstStyle/>
          <a:p>
            <a:fld id="{66ECA07C-42F9-43A7-AE10-CDF15F437A77}" type="slidenum">
              <a:rPr lang="en-GB" smtClean="0"/>
              <a:t>7</a:t>
            </a:fld>
            <a:endParaRPr lang="en-GB"/>
          </a:p>
        </p:txBody>
      </p:sp>
    </p:spTree>
    <p:extLst>
      <p:ext uri="{BB962C8B-B14F-4D97-AF65-F5344CB8AC3E}">
        <p14:creationId xmlns:p14="http://schemas.microsoft.com/office/powerpoint/2010/main" val="500247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11C024-531A-4F54-B57B-BB5001F00A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ECB2A79F-D2D0-4704-805F-CEC4AB60E4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A3F9DAEE-D784-4B5A-93EF-67018F0C5972}"/>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5" name="Footer Placeholder 4">
            <a:extLst>
              <a:ext uri="{FF2B5EF4-FFF2-40B4-BE49-F238E27FC236}">
                <a16:creationId xmlns:a16="http://schemas.microsoft.com/office/drawing/2014/main" xmlns="" id="{CF1B5B74-5549-495B-B06D-743DFEBBF8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230BFC7-CDCF-4A3C-A76A-8020C5408321}"/>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2524884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FCDA78-6515-4F4E-A022-6202B317D91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96E6831-C5A2-4037-9BF3-24B6FF99969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D41424A-7CFB-4CB7-8243-18CB26AE58CD}"/>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5" name="Footer Placeholder 4">
            <a:extLst>
              <a:ext uri="{FF2B5EF4-FFF2-40B4-BE49-F238E27FC236}">
                <a16:creationId xmlns:a16="http://schemas.microsoft.com/office/drawing/2014/main" xmlns="" id="{186F317C-9896-4DF1-800B-A196FCF653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CD6C38D-5C49-4951-A394-E8E7130726B7}"/>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100088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33AFBF0-31AA-4D58-93E8-6CBEBB752A2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03C7F0D-56EB-4DFC-80C0-95DF939A98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8A3D801-0BD2-4EF6-8227-9A8CCAA90CB4}"/>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5" name="Footer Placeholder 4">
            <a:extLst>
              <a:ext uri="{FF2B5EF4-FFF2-40B4-BE49-F238E27FC236}">
                <a16:creationId xmlns:a16="http://schemas.microsoft.com/office/drawing/2014/main" xmlns="" id="{5CECD967-A3F7-4FE4-B83E-BC677B3832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21CD540-A7A9-4081-A2AC-6FD9ADB4AB1E}"/>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1775802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132AE7-6401-4F8B-83C6-B711EC3532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398813CB-6161-4878-AEB4-BFF8A1DC6F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186EDEA-409E-42F2-B786-7CBD00D8F6BD}"/>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5" name="Footer Placeholder 4">
            <a:extLst>
              <a:ext uri="{FF2B5EF4-FFF2-40B4-BE49-F238E27FC236}">
                <a16:creationId xmlns:a16="http://schemas.microsoft.com/office/drawing/2014/main" xmlns="" id="{ECBB666A-8837-4978-90ED-E807B05933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738EAC8-CE63-4DF1-BAF5-9255E30494DA}"/>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33801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5A3FE8-D131-4F54-96BF-9A4D638C0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8124135-CE4A-493F-9F66-D61A0BE569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D768BC7C-8ADB-4921-9E62-8A34F6B70D97}"/>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5" name="Footer Placeholder 4">
            <a:extLst>
              <a:ext uri="{FF2B5EF4-FFF2-40B4-BE49-F238E27FC236}">
                <a16:creationId xmlns:a16="http://schemas.microsoft.com/office/drawing/2014/main" xmlns="" id="{961BCE40-BD66-4121-97D7-DE7C47BA91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2A8CD65-112C-41C4-8A31-7A6C0EFB2017}"/>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2559658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0EBFBA-4B5F-4CD2-8034-7B0AFF3F9D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612FEBC-8EAC-44DB-9EE4-392C0B43E4E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DDE5922-C63B-4B27-A81B-7F60CC7626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F3186686-1406-4874-B68E-46FAFC002913}"/>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6" name="Footer Placeholder 5">
            <a:extLst>
              <a:ext uri="{FF2B5EF4-FFF2-40B4-BE49-F238E27FC236}">
                <a16:creationId xmlns:a16="http://schemas.microsoft.com/office/drawing/2014/main" xmlns="" id="{80340185-7D8D-4461-8841-4607B12018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2989A81-7870-4007-9EF9-D1C60234CCB1}"/>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268454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CB9FC9-CBBF-4FD2-AC61-AD78DAFD7E7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7DC8830-35B9-402E-B185-16DDAA02EF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1F0D80A-FB83-4DC7-B2C5-DD316CADC4A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229F4695-4FEF-458E-A8B1-8686A5003D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62F95B1-DBE6-45F4-82E0-40B0FE3997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AB2ECE4F-57F0-45C4-B09D-CEED1A1306EB}"/>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8" name="Footer Placeholder 7">
            <a:extLst>
              <a:ext uri="{FF2B5EF4-FFF2-40B4-BE49-F238E27FC236}">
                <a16:creationId xmlns:a16="http://schemas.microsoft.com/office/drawing/2014/main" xmlns="" id="{EFCCF130-6F68-47A1-99C1-BA12BDB3A5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51F8953D-9AC0-4C32-B8DA-8B09C72B36EE}"/>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355659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ECB751-8010-438F-9D51-A449FBC0FFA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E74C786A-E86E-43BC-9981-44FDA3EADD4E}"/>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4" name="Footer Placeholder 3">
            <a:extLst>
              <a:ext uri="{FF2B5EF4-FFF2-40B4-BE49-F238E27FC236}">
                <a16:creationId xmlns:a16="http://schemas.microsoft.com/office/drawing/2014/main" xmlns="" id="{EED9E339-8764-4E2E-9AF6-6F67EA2707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FFDA449E-9FB9-4F80-8A56-77F1E9EF49BD}"/>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2527377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95AA9CB-F791-411D-AC99-043F23013E44}"/>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3" name="Footer Placeholder 2">
            <a:extLst>
              <a:ext uri="{FF2B5EF4-FFF2-40B4-BE49-F238E27FC236}">
                <a16:creationId xmlns:a16="http://schemas.microsoft.com/office/drawing/2014/main" xmlns="" id="{1F4013DA-B763-4BA9-81E9-AF33CEBA5D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463F48DD-47FB-48FE-8996-1E14B558447C}"/>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2364924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19B32-3ABA-47AB-99AA-8DCA009D98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E2D963E-D9A8-4FD0-8D14-39770663B7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B10E7CBD-E56E-455E-967A-E65B876DCA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B8B46E4-2505-41BD-8F21-9E6BF9B032B1}"/>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6" name="Footer Placeholder 5">
            <a:extLst>
              <a:ext uri="{FF2B5EF4-FFF2-40B4-BE49-F238E27FC236}">
                <a16:creationId xmlns:a16="http://schemas.microsoft.com/office/drawing/2014/main" xmlns="" id="{DD25ED17-BBAF-4B47-AD07-D855F79034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47242DCF-A418-44F3-AF91-CFB2D8C949B2}"/>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328735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4D5025-51F0-437B-B617-D127F9CB4C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FE9DC637-6259-4BB8-9E26-60F1AC6C9C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5BFC89F4-579A-4AC2-A1A1-3119EE749F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60711B7E-A9CE-49BA-9CDA-C5A9EACAF7B7}"/>
              </a:ext>
            </a:extLst>
          </p:cNvPr>
          <p:cNvSpPr>
            <a:spLocks noGrp="1"/>
          </p:cNvSpPr>
          <p:nvPr>
            <p:ph type="dt" sz="half" idx="10"/>
          </p:nvPr>
        </p:nvSpPr>
        <p:spPr/>
        <p:txBody>
          <a:bodyPr/>
          <a:lstStyle/>
          <a:p>
            <a:fld id="{66565D77-3C91-480C-935E-B69A8CE00FFD}" type="datetimeFigureOut">
              <a:rPr lang="en-GB" smtClean="0"/>
              <a:t>29/06/2017</a:t>
            </a:fld>
            <a:endParaRPr lang="en-GB"/>
          </a:p>
        </p:txBody>
      </p:sp>
      <p:sp>
        <p:nvSpPr>
          <p:cNvPr id="6" name="Footer Placeholder 5">
            <a:extLst>
              <a:ext uri="{FF2B5EF4-FFF2-40B4-BE49-F238E27FC236}">
                <a16:creationId xmlns:a16="http://schemas.microsoft.com/office/drawing/2014/main" xmlns="" id="{C2699550-3AE4-47A4-BB1E-1876F5DECA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5908ED2-A289-4B2B-9062-C1E7AD744F0F}"/>
              </a:ext>
            </a:extLst>
          </p:cNvPr>
          <p:cNvSpPr>
            <a:spLocks noGrp="1"/>
          </p:cNvSpPr>
          <p:nvPr>
            <p:ph type="sldNum" sz="quarter" idx="12"/>
          </p:nvPr>
        </p:nvSpPr>
        <p:spPr/>
        <p:txBody>
          <a:bodyPr/>
          <a:lstStyle/>
          <a:p>
            <a:fld id="{5C535DF5-3679-4DA5-9B52-7F5DC7F96E12}" type="slidenum">
              <a:rPr lang="en-GB" smtClean="0"/>
              <a:t>‹#›</a:t>
            </a:fld>
            <a:endParaRPr lang="en-GB"/>
          </a:p>
        </p:txBody>
      </p:sp>
    </p:spTree>
    <p:extLst>
      <p:ext uri="{BB962C8B-B14F-4D97-AF65-F5344CB8AC3E}">
        <p14:creationId xmlns:p14="http://schemas.microsoft.com/office/powerpoint/2010/main" val="3214458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EAD27C-2459-46B4-8F18-3ADC3250EF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2213CAB-AFF3-4C92-8B35-83969461C5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3A877E1-2EE7-48E9-A87B-CECCD04D56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65D77-3C91-480C-935E-B69A8CE00FFD}" type="datetimeFigureOut">
              <a:rPr lang="en-GB" smtClean="0"/>
              <a:t>29/06/2017</a:t>
            </a:fld>
            <a:endParaRPr lang="en-GB"/>
          </a:p>
        </p:txBody>
      </p:sp>
      <p:sp>
        <p:nvSpPr>
          <p:cNvPr id="5" name="Footer Placeholder 4">
            <a:extLst>
              <a:ext uri="{FF2B5EF4-FFF2-40B4-BE49-F238E27FC236}">
                <a16:creationId xmlns:a16="http://schemas.microsoft.com/office/drawing/2014/main" xmlns="" id="{A074DA24-E6B8-43F4-9F86-740833785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E1743AB4-7A34-42FA-94FB-6B140D650A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35DF5-3679-4DA5-9B52-7F5DC7F96E12}" type="slidenum">
              <a:rPr lang="en-GB" smtClean="0"/>
              <a:t>‹#›</a:t>
            </a:fld>
            <a:endParaRPr lang="en-GB"/>
          </a:p>
        </p:txBody>
      </p:sp>
    </p:spTree>
    <p:extLst>
      <p:ext uri="{BB962C8B-B14F-4D97-AF65-F5344CB8AC3E}">
        <p14:creationId xmlns:p14="http://schemas.microsoft.com/office/powerpoint/2010/main" val="2975419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sychologytoday.com/basics/neuroscienc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psychologytoday.com/basics/memor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xmlns="" id="{A16190C0-F07A-4C90-B20D-BC88067CAF73}"/>
              </a:ext>
            </a:extLst>
          </p:cNvPr>
          <p:cNvPicPr>
            <a:picLocks noChangeAspect="1"/>
          </p:cNvPicPr>
          <p:nvPr/>
        </p:nvPicPr>
        <p:blipFill rotWithShape="1">
          <a:blip r:embed="rId3">
            <a:extLst>
              <a:ext uri="{28A0092B-C50C-407E-A947-70E740481C1C}">
                <a14:useLocalDpi xmlns:a14="http://schemas.microsoft.com/office/drawing/2010/main" val="0"/>
              </a:ext>
            </a:extLst>
          </a:blip>
          <a:srcRect r="6268" b="-1"/>
          <a:stretch/>
        </p:blipFill>
        <p:spPr>
          <a:xfrm>
            <a:off x="5120640" y="1904281"/>
            <a:ext cx="6233160" cy="4272681"/>
          </a:xfrm>
          <a:prstGeom prst="rect">
            <a:avLst/>
          </a:prstGeom>
        </p:spPr>
      </p:pic>
      <p:sp>
        <p:nvSpPr>
          <p:cNvPr id="2" name="Title 1">
            <a:extLst>
              <a:ext uri="{FF2B5EF4-FFF2-40B4-BE49-F238E27FC236}">
                <a16:creationId xmlns:a16="http://schemas.microsoft.com/office/drawing/2014/main" xmlns="" id="{D59E2607-77C8-4CA6-80A7-C69E2B6E9C72}"/>
              </a:ext>
            </a:extLst>
          </p:cNvPr>
          <p:cNvSpPr>
            <a:spLocks noGrp="1"/>
          </p:cNvSpPr>
          <p:nvPr>
            <p:ph type="title"/>
          </p:nvPr>
        </p:nvSpPr>
        <p:spPr/>
        <p:txBody>
          <a:bodyPr>
            <a:normAutofit/>
          </a:bodyPr>
          <a:lstStyle/>
          <a:p>
            <a:r>
              <a:rPr lang="en-GB" dirty="0"/>
              <a:t>MINDFULNESS</a:t>
            </a:r>
          </a:p>
        </p:txBody>
      </p:sp>
      <p:sp>
        <p:nvSpPr>
          <p:cNvPr id="3" name="Content Placeholder 2">
            <a:extLst>
              <a:ext uri="{FF2B5EF4-FFF2-40B4-BE49-F238E27FC236}">
                <a16:creationId xmlns:a16="http://schemas.microsoft.com/office/drawing/2014/main" xmlns="" id="{4789A50F-C76B-41EC-B68A-31F3320BFDFE}"/>
              </a:ext>
            </a:extLst>
          </p:cNvPr>
          <p:cNvSpPr>
            <a:spLocks noGrp="1"/>
          </p:cNvSpPr>
          <p:nvPr>
            <p:ph idx="1"/>
          </p:nvPr>
        </p:nvSpPr>
        <p:spPr>
          <a:xfrm>
            <a:off x="838200" y="1825625"/>
            <a:ext cx="3797807" cy="4351338"/>
          </a:xfrm>
        </p:spPr>
        <p:txBody>
          <a:bodyPr>
            <a:normAutofit/>
          </a:bodyPr>
          <a:lstStyle/>
          <a:p>
            <a:r>
              <a:rPr lang="en-GB" sz="3200" dirty="0"/>
              <a:t>Most impact</a:t>
            </a:r>
          </a:p>
          <a:p>
            <a:r>
              <a:rPr lang="en-GB" sz="3200" dirty="0"/>
              <a:t>Least resources</a:t>
            </a:r>
          </a:p>
          <a:p>
            <a:r>
              <a:rPr lang="en-GB" sz="3200" dirty="0"/>
              <a:t>The key is to be able to explain the actual </a:t>
            </a:r>
            <a:r>
              <a:rPr lang="en-GB" sz="3200" dirty="0">
                <a:hlinkClick r:id="rId4" tooltip="Psychology Today looks at neuroscience"/>
              </a:rPr>
              <a:t>neuroscience</a:t>
            </a:r>
            <a:r>
              <a:rPr lang="en-GB" sz="3200" dirty="0"/>
              <a:t> involved. </a:t>
            </a:r>
          </a:p>
        </p:txBody>
      </p:sp>
    </p:spTree>
    <p:extLst>
      <p:ext uri="{BB962C8B-B14F-4D97-AF65-F5344CB8AC3E}">
        <p14:creationId xmlns:p14="http://schemas.microsoft.com/office/powerpoint/2010/main" val="2146283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3" y="321176"/>
            <a:ext cx="717424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people sitting at a table&#10;&#10;Description generated with very high confidence">
            <a:extLst>
              <a:ext uri="{FF2B5EF4-FFF2-40B4-BE49-F238E27FC236}">
                <a16:creationId xmlns:a16="http://schemas.microsoft.com/office/drawing/2014/main" xmlns="" id="{37495161-8849-4746-8A4E-180B8E3978EE}"/>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7829551" y="3296979"/>
            <a:ext cx="4042410" cy="2273855"/>
          </a:xfrm>
          <a:prstGeom prst="rect">
            <a:avLst/>
          </a:prstGeom>
        </p:spPr>
      </p:pic>
      <p:pic>
        <p:nvPicPr>
          <p:cNvPr id="6" name="Picture 5" descr="A close up of text on a whiteboard&#10;&#10;Description generated with high confidence">
            <a:extLst>
              <a:ext uri="{FF2B5EF4-FFF2-40B4-BE49-F238E27FC236}">
                <a16:creationId xmlns:a16="http://schemas.microsoft.com/office/drawing/2014/main" xmlns="" id="{0FE8602C-CFC2-4EF1-BD9B-A0207DB2B9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2288" y="306908"/>
            <a:ext cx="1595296" cy="2204555"/>
          </a:xfrm>
          <a:prstGeom prst="rect">
            <a:avLst/>
          </a:prstGeom>
        </p:spPr>
      </p:pic>
      <p:pic>
        <p:nvPicPr>
          <p:cNvPr id="8" name="Picture 7" descr="A picture containing text&#10;&#10;Description generated with high confidence">
            <a:extLst>
              <a:ext uri="{FF2B5EF4-FFF2-40B4-BE49-F238E27FC236}">
                <a16:creationId xmlns:a16="http://schemas.microsoft.com/office/drawing/2014/main" xmlns="" id="{2AF74C67-19E8-433B-B952-CD195CD038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25681" y="321733"/>
            <a:ext cx="1751784" cy="2189730"/>
          </a:xfrm>
          <a:prstGeom prst="rect">
            <a:avLst/>
          </a:prstGeom>
        </p:spPr>
      </p:pic>
      <p:sp>
        <p:nvSpPr>
          <p:cNvPr id="2" name="Title 1">
            <a:extLst>
              <a:ext uri="{FF2B5EF4-FFF2-40B4-BE49-F238E27FC236}">
                <a16:creationId xmlns:a16="http://schemas.microsoft.com/office/drawing/2014/main" xmlns="" id="{421442F2-34B0-4640-922B-93CB8915AC4E}"/>
              </a:ext>
            </a:extLst>
          </p:cNvPr>
          <p:cNvSpPr>
            <a:spLocks noGrp="1"/>
          </p:cNvSpPr>
          <p:nvPr>
            <p:ph type="title"/>
          </p:nvPr>
        </p:nvSpPr>
        <p:spPr>
          <a:xfrm>
            <a:off x="821516" y="640263"/>
            <a:ext cx="6204984" cy="1344975"/>
          </a:xfrm>
        </p:spPr>
        <p:txBody>
          <a:bodyPr>
            <a:normAutofit/>
          </a:bodyPr>
          <a:lstStyle/>
          <a:p>
            <a:r>
              <a:rPr lang="en-GB" sz="4000" dirty="0"/>
              <a:t>Classroom</a:t>
            </a:r>
          </a:p>
        </p:txBody>
      </p:sp>
      <p:sp>
        <p:nvSpPr>
          <p:cNvPr id="3" name="Content Placeholder 2">
            <a:extLst>
              <a:ext uri="{FF2B5EF4-FFF2-40B4-BE49-F238E27FC236}">
                <a16:creationId xmlns:a16="http://schemas.microsoft.com/office/drawing/2014/main" xmlns="" id="{614506D0-43D7-4569-912B-54BB9E3F2A0E}"/>
              </a:ext>
            </a:extLst>
          </p:cNvPr>
          <p:cNvSpPr>
            <a:spLocks noGrp="1"/>
          </p:cNvSpPr>
          <p:nvPr>
            <p:ph idx="1"/>
          </p:nvPr>
        </p:nvSpPr>
        <p:spPr>
          <a:xfrm>
            <a:off x="821515" y="2121762"/>
            <a:ext cx="6204984" cy="3626917"/>
          </a:xfrm>
        </p:spPr>
        <p:txBody>
          <a:bodyPr>
            <a:normAutofit/>
          </a:bodyPr>
          <a:lstStyle/>
          <a:p>
            <a:r>
              <a:rPr lang="en-GB" sz="2400"/>
              <a:t>Not easy when your thought patterns are cemented, habit for us older ones.</a:t>
            </a:r>
          </a:p>
          <a:p>
            <a:r>
              <a:rPr lang="en-GB" sz="2400"/>
              <a:t>Children have much </a:t>
            </a:r>
            <a:r>
              <a:rPr lang="en-GB" sz="2400" b="1"/>
              <a:t>better</a:t>
            </a:r>
            <a:r>
              <a:rPr lang="en-GB" sz="2400"/>
              <a:t> chance of making the two pathways more equal.</a:t>
            </a:r>
          </a:p>
          <a:p>
            <a:r>
              <a:rPr lang="en-GB" sz="2400"/>
              <a:t>Practice every day in the classroom for a short time – many online short breathing exercises. </a:t>
            </a:r>
          </a:p>
          <a:p>
            <a:r>
              <a:rPr lang="en-GB" sz="2400"/>
              <a:t>Secondary – part of every day lessons. Explanation of why it is good for them.</a:t>
            </a:r>
          </a:p>
          <a:p>
            <a:pPr marL="0" indent="0">
              <a:buNone/>
            </a:pPr>
            <a:endParaRPr lang="en-GB" sz="2400"/>
          </a:p>
        </p:txBody>
      </p:sp>
    </p:spTree>
    <p:extLst>
      <p:ext uri="{BB962C8B-B14F-4D97-AF65-F5344CB8AC3E}">
        <p14:creationId xmlns:p14="http://schemas.microsoft.com/office/powerpoint/2010/main" val="3705149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essert on a plate&#10;&#10;Description generated with very high confidence">
            <a:extLst>
              <a:ext uri="{FF2B5EF4-FFF2-40B4-BE49-F238E27FC236}">
                <a16:creationId xmlns:a16="http://schemas.microsoft.com/office/drawing/2014/main" xmlns="" id="{C4122F00-0E40-41F8-B03A-2990B5F6E476}"/>
              </a:ext>
            </a:extLst>
          </p:cNvPr>
          <p:cNvPicPr>
            <a:picLocks noChangeAspect="1"/>
          </p:cNvPicPr>
          <p:nvPr/>
        </p:nvPicPr>
        <p:blipFill rotWithShape="1">
          <a:blip r:embed="rId2">
            <a:extLst>
              <a:ext uri="{28A0092B-C50C-407E-A947-70E740481C1C}">
                <a14:useLocalDpi xmlns:a14="http://schemas.microsoft.com/office/drawing/2010/main" val="0"/>
              </a:ext>
            </a:extLst>
          </a:blip>
          <a:srcRect r="1593" b="3"/>
          <a:stretch/>
        </p:blipFill>
        <p:spPr>
          <a:xfrm>
            <a:off x="6090613" y="640082"/>
            <a:ext cx="5461724" cy="5577837"/>
          </a:xfrm>
          <a:prstGeom prst="rect">
            <a:avLst/>
          </a:prstGeom>
          <a:effectLst/>
        </p:spPr>
      </p:pic>
      <p:sp>
        <p:nvSpPr>
          <p:cNvPr id="2" name="Title 1">
            <a:extLst>
              <a:ext uri="{FF2B5EF4-FFF2-40B4-BE49-F238E27FC236}">
                <a16:creationId xmlns:a16="http://schemas.microsoft.com/office/drawing/2014/main" xmlns="" id="{2354D358-9E9F-407D-9905-3D425220EAAB}"/>
              </a:ext>
            </a:extLst>
          </p:cNvPr>
          <p:cNvSpPr>
            <a:spLocks noGrp="1"/>
          </p:cNvSpPr>
          <p:nvPr>
            <p:ph type="title"/>
          </p:nvPr>
        </p:nvSpPr>
        <p:spPr>
          <a:xfrm>
            <a:off x="648929" y="629266"/>
            <a:ext cx="5127031" cy="1676603"/>
          </a:xfrm>
        </p:spPr>
        <p:txBody>
          <a:bodyPr>
            <a:normAutofit/>
          </a:bodyPr>
          <a:lstStyle/>
          <a:p>
            <a:r>
              <a:rPr lang="en-GB" dirty="0"/>
              <a:t>Chocolate or Strawberry</a:t>
            </a:r>
          </a:p>
        </p:txBody>
      </p:sp>
      <p:sp>
        <p:nvSpPr>
          <p:cNvPr id="3" name="Content Placeholder 2">
            <a:extLst>
              <a:ext uri="{FF2B5EF4-FFF2-40B4-BE49-F238E27FC236}">
                <a16:creationId xmlns:a16="http://schemas.microsoft.com/office/drawing/2014/main" xmlns="" id="{5368A6AB-4B71-4842-B4D5-A61C486378B0}"/>
              </a:ext>
            </a:extLst>
          </p:cNvPr>
          <p:cNvSpPr>
            <a:spLocks noGrp="1"/>
          </p:cNvSpPr>
          <p:nvPr>
            <p:ph idx="1"/>
          </p:nvPr>
        </p:nvSpPr>
        <p:spPr>
          <a:xfrm>
            <a:off x="648930" y="2438400"/>
            <a:ext cx="5127029" cy="3785419"/>
          </a:xfrm>
        </p:spPr>
        <p:txBody>
          <a:bodyPr>
            <a:normAutofit/>
          </a:bodyPr>
          <a:lstStyle/>
          <a:p>
            <a:pPr marL="0" indent="0">
              <a:buNone/>
            </a:pPr>
            <a:r>
              <a:rPr lang="en-GB" dirty="0"/>
              <a:t>Look at your chocolate or strawberry – look at the wrapper/skin, beautiful shiny paper, bright colour, smell listen to the wrapper as you unwrap it. Or listen as you bite into your juicy strawberry. Take a nibble, swish around your mouth, feel the texture in your mouth. </a:t>
            </a:r>
          </a:p>
        </p:txBody>
      </p:sp>
    </p:spTree>
    <p:extLst>
      <p:ext uri="{BB962C8B-B14F-4D97-AF65-F5344CB8AC3E}">
        <p14:creationId xmlns:p14="http://schemas.microsoft.com/office/powerpoint/2010/main" val="1085264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erson, indoor, bed, laying&#10;&#10;Description generated with very high confidence">
            <a:extLst>
              <a:ext uri="{FF2B5EF4-FFF2-40B4-BE49-F238E27FC236}">
                <a16:creationId xmlns:a16="http://schemas.microsoft.com/office/drawing/2014/main" xmlns="" id="{BD715AD4-65C4-440D-AAB6-85C041F06750}"/>
              </a:ext>
            </a:extLst>
          </p:cNvPr>
          <p:cNvPicPr>
            <a:picLocks noChangeAspect="1"/>
          </p:cNvPicPr>
          <p:nvPr/>
        </p:nvPicPr>
        <p:blipFill rotWithShape="1">
          <a:blip r:embed="rId2">
            <a:extLst>
              <a:ext uri="{28A0092B-C50C-407E-A947-70E740481C1C}">
                <a14:useLocalDpi xmlns:a14="http://schemas.microsoft.com/office/drawing/2010/main" val="0"/>
              </a:ext>
            </a:extLst>
          </a:blip>
          <a:srcRect r="8316" b="2"/>
          <a:stretch/>
        </p:blipFill>
        <p:spPr>
          <a:xfrm>
            <a:off x="4639056" y="10"/>
            <a:ext cx="7552944" cy="6857990"/>
          </a:xfrm>
          <a:prstGeom prst="rect">
            <a:avLst/>
          </a:prstGeom>
          <a:effectLst/>
        </p:spPr>
      </p:pic>
      <p:sp>
        <p:nvSpPr>
          <p:cNvPr id="2" name="Title 1">
            <a:extLst>
              <a:ext uri="{FF2B5EF4-FFF2-40B4-BE49-F238E27FC236}">
                <a16:creationId xmlns:a16="http://schemas.microsoft.com/office/drawing/2014/main" xmlns="" id="{B82CC18E-52E1-4612-BD70-A8C00D1600B8}"/>
              </a:ext>
            </a:extLst>
          </p:cNvPr>
          <p:cNvSpPr>
            <a:spLocks noGrp="1"/>
          </p:cNvSpPr>
          <p:nvPr>
            <p:ph type="title"/>
          </p:nvPr>
        </p:nvSpPr>
        <p:spPr>
          <a:xfrm>
            <a:off x="648929" y="629266"/>
            <a:ext cx="3651467" cy="1676603"/>
          </a:xfrm>
        </p:spPr>
        <p:txBody>
          <a:bodyPr>
            <a:normAutofit/>
          </a:bodyPr>
          <a:lstStyle/>
          <a:p>
            <a:r>
              <a:rPr lang="en-GB" sz="4100"/>
              <a:t>Neuro Linguistic Therapist</a:t>
            </a:r>
          </a:p>
        </p:txBody>
      </p:sp>
      <p:sp>
        <p:nvSpPr>
          <p:cNvPr id="3" name="Content Placeholder 2">
            <a:extLst>
              <a:ext uri="{FF2B5EF4-FFF2-40B4-BE49-F238E27FC236}">
                <a16:creationId xmlns:a16="http://schemas.microsoft.com/office/drawing/2014/main" xmlns="" id="{4A9CB2E0-F037-40A2-AFF2-FAA271C69801}"/>
              </a:ext>
            </a:extLst>
          </p:cNvPr>
          <p:cNvSpPr>
            <a:spLocks noGrp="1"/>
          </p:cNvSpPr>
          <p:nvPr>
            <p:ph idx="1"/>
          </p:nvPr>
        </p:nvSpPr>
        <p:spPr>
          <a:xfrm>
            <a:off x="648931" y="2438400"/>
            <a:ext cx="3651466" cy="3785419"/>
          </a:xfrm>
        </p:spPr>
        <p:txBody>
          <a:bodyPr>
            <a:normAutofit/>
          </a:bodyPr>
          <a:lstStyle/>
          <a:p>
            <a:r>
              <a:rPr lang="en-GB" sz="4800" dirty="0"/>
              <a:t>To get you to sleep</a:t>
            </a:r>
          </a:p>
          <a:p>
            <a:r>
              <a:rPr lang="en-GB" sz="4800" dirty="0"/>
              <a:t>Two surfaces</a:t>
            </a:r>
          </a:p>
        </p:txBody>
      </p:sp>
    </p:spTree>
    <p:extLst>
      <p:ext uri="{BB962C8B-B14F-4D97-AF65-F5344CB8AC3E}">
        <p14:creationId xmlns:p14="http://schemas.microsoft.com/office/powerpoint/2010/main" val="3450270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3644E-E1DD-4995-8B25-318B45C2EE2D}"/>
              </a:ext>
            </a:extLst>
          </p:cNvPr>
          <p:cNvSpPr>
            <a:spLocks noGrp="1"/>
          </p:cNvSpPr>
          <p:nvPr>
            <p:ph type="title"/>
          </p:nvPr>
        </p:nvSpPr>
        <p:spPr>
          <a:xfrm>
            <a:off x="838200" y="631825"/>
            <a:ext cx="10515600" cy="1325563"/>
          </a:xfrm>
        </p:spPr>
        <p:txBody>
          <a:bodyPr>
            <a:normAutofit/>
          </a:bodyPr>
          <a:lstStyle/>
          <a:p>
            <a:r>
              <a:rPr lang="en-GB" dirty="0"/>
              <a:t>Mindfulness</a:t>
            </a:r>
          </a:p>
        </p:txBody>
      </p:sp>
      <p:sp>
        <p:nvSpPr>
          <p:cNvPr id="3" name="Content Placeholder 2">
            <a:extLst>
              <a:ext uri="{FF2B5EF4-FFF2-40B4-BE49-F238E27FC236}">
                <a16:creationId xmlns:a16="http://schemas.microsoft.com/office/drawing/2014/main" xmlns="" id="{0AB15B82-F68A-4948-B833-A2F9FB283870}"/>
              </a:ext>
            </a:extLst>
          </p:cNvPr>
          <p:cNvSpPr>
            <a:spLocks noGrp="1"/>
          </p:cNvSpPr>
          <p:nvPr>
            <p:ph idx="1"/>
          </p:nvPr>
        </p:nvSpPr>
        <p:spPr>
          <a:xfrm>
            <a:off x="838200" y="2057400"/>
            <a:ext cx="10515600" cy="3871762"/>
          </a:xfrm>
        </p:spPr>
        <p:txBody>
          <a:bodyPr>
            <a:normAutofit/>
          </a:bodyPr>
          <a:lstStyle/>
          <a:p>
            <a:r>
              <a:rPr lang="en-GB" sz="2400" dirty="0"/>
              <a:t>Paying more attention to the present moment – to your own thoughts and feelings, and to the world around you – can improve your mental wellbeing.</a:t>
            </a:r>
          </a:p>
          <a:p>
            <a:r>
              <a:rPr lang="en-GB" sz="2400" dirty="0"/>
              <a:t>"Mindfulness also allows us to become more aware of the stream of thoughts and feelings that we experience, "and to see how we can become entangled in that stream in ways that are not helpful.</a:t>
            </a:r>
          </a:p>
          <a:p>
            <a:r>
              <a:rPr lang="en-GB" sz="2400" dirty="0"/>
              <a:t>This lets us stand back from our thoughts and start to see their patterns. Gradually, we can train ourselves to notice when our thoughts are taking over and realise that thoughts are simply 'mental events' that do not have to control us. </a:t>
            </a:r>
          </a:p>
        </p:txBody>
      </p:sp>
    </p:spTree>
    <p:extLst>
      <p:ext uri="{BB962C8B-B14F-4D97-AF65-F5344CB8AC3E}">
        <p14:creationId xmlns:p14="http://schemas.microsoft.com/office/powerpoint/2010/main" val="177871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in front of a body of water&#10;&#10;Description generated with very high confidence">
            <a:extLst>
              <a:ext uri="{FF2B5EF4-FFF2-40B4-BE49-F238E27FC236}">
                <a16:creationId xmlns:a16="http://schemas.microsoft.com/office/drawing/2014/main" xmlns="" id="{53181627-C390-474E-A699-B74C8E928DAD}"/>
              </a:ext>
            </a:extLst>
          </p:cNvPr>
          <p:cNvPicPr>
            <a:picLocks noChangeAspect="1"/>
          </p:cNvPicPr>
          <p:nvPr/>
        </p:nvPicPr>
        <p:blipFill rotWithShape="1">
          <a:blip r:embed="rId3">
            <a:extLst>
              <a:ext uri="{28A0092B-C50C-407E-A947-70E740481C1C}">
                <a14:useLocalDpi xmlns:a14="http://schemas.microsoft.com/office/drawing/2010/main" val="0"/>
              </a:ext>
            </a:extLst>
          </a:blip>
          <a:srcRect r="2989" b="2"/>
          <a:stretch/>
        </p:blipFill>
        <p:spPr>
          <a:xfrm>
            <a:off x="5120640" y="1904281"/>
            <a:ext cx="6233160" cy="4272681"/>
          </a:xfrm>
          <a:prstGeom prst="rect">
            <a:avLst/>
          </a:prstGeom>
        </p:spPr>
      </p:pic>
      <p:sp>
        <p:nvSpPr>
          <p:cNvPr id="2" name="Title 1">
            <a:extLst>
              <a:ext uri="{FF2B5EF4-FFF2-40B4-BE49-F238E27FC236}">
                <a16:creationId xmlns:a16="http://schemas.microsoft.com/office/drawing/2014/main" xmlns="" id="{FA8763B0-04E2-4C72-AAFB-C8F9E6D0FCEC}"/>
              </a:ext>
            </a:extLst>
          </p:cNvPr>
          <p:cNvSpPr>
            <a:spLocks noGrp="1"/>
          </p:cNvSpPr>
          <p:nvPr>
            <p:ph type="title"/>
          </p:nvPr>
        </p:nvSpPr>
        <p:spPr>
          <a:xfrm>
            <a:off x="838200" y="355186"/>
            <a:ext cx="10515600" cy="1325563"/>
          </a:xfrm>
        </p:spPr>
        <p:txBody>
          <a:bodyPr>
            <a:normAutofit/>
          </a:bodyPr>
          <a:lstStyle/>
          <a:p>
            <a:r>
              <a:rPr lang="en-GB" dirty="0"/>
              <a:t>The Brain</a:t>
            </a:r>
          </a:p>
        </p:txBody>
      </p:sp>
      <p:sp>
        <p:nvSpPr>
          <p:cNvPr id="3" name="Content Placeholder 2">
            <a:extLst>
              <a:ext uri="{FF2B5EF4-FFF2-40B4-BE49-F238E27FC236}">
                <a16:creationId xmlns:a16="http://schemas.microsoft.com/office/drawing/2014/main" xmlns="" id="{8B2151C1-A0F9-4A6C-824F-7E0A5132715D}"/>
              </a:ext>
            </a:extLst>
          </p:cNvPr>
          <p:cNvSpPr>
            <a:spLocks noGrp="1"/>
          </p:cNvSpPr>
          <p:nvPr>
            <p:ph idx="1"/>
          </p:nvPr>
        </p:nvSpPr>
        <p:spPr>
          <a:xfrm>
            <a:off x="838200" y="1341783"/>
            <a:ext cx="4151243" cy="4845119"/>
          </a:xfrm>
        </p:spPr>
        <p:txBody>
          <a:bodyPr>
            <a:noAutofit/>
          </a:bodyPr>
          <a:lstStyle/>
          <a:p>
            <a:r>
              <a:rPr lang="en-GB" dirty="0"/>
              <a:t>Major breakthrough 2007 neuroscientists</a:t>
            </a:r>
          </a:p>
          <a:p>
            <a:r>
              <a:rPr lang="en-GB" dirty="0"/>
              <a:t>Two distinct networks</a:t>
            </a:r>
          </a:p>
          <a:p>
            <a:pPr marL="514350" indent="-514350">
              <a:buFont typeface="+mj-lt"/>
              <a:buAutoNum type="arabicPeriod"/>
            </a:pPr>
            <a:r>
              <a:rPr lang="en-GB" dirty="0"/>
              <a:t>Default network or Narrative circuit </a:t>
            </a:r>
          </a:p>
          <a:p>
            <a:r>
              <a:rPr lang="en-GB" dirty="0"/>
              <a:t>planning, worrying, ruminating. </a:t>
            </a:r>
          </a:p>
          <a:p>
            <a:r>
              <a:rPr lang="en-GB" dirty="0"/>
              <a:t>Thinking about yourself and others, your history, past, future an intricate web a giant tapestry. </a:t>
            </a:r>
          </a:p>
        </p:txBody>
      </p:sp>
      <p:sp>
        <p:nvSpPr>
          <p:cNvPr id="6" name="TextBox 5">
            <a:extLst>
              <a:ext uri="{FF2B5EF4-FFF2-40B4-BE49-F238E27FC236}">
                <a16:creationId xmlns:a16="http://schemas.microsoft.com/office/drawing/2014/main" xmlns="" id="{1C5ED88F-BA31-4E27-9E42-C33D7B7D4018}"/>
              </a:ext>
            </a:extLst>
          </p:cNvPr>
          <p:cNvSpPr txBox="1"/>
          <p:nvPr/>
        </p:nvSpPr>
        <p:spPr>
          <a:xfrm>
            <a:off x="7243196" y="236993"/>
            <a:ext cx="3235960" cy="2246769"/>
          </a:xfrm>
          <a:prstGeom prst="rect">
            <a:avLst/>
          </a:prstGeom>
          <a:noFill/>
        </p:spPr>
        <p:txBody>
          <a:bodyPr wrap="square" rtlCol="0">
            <a:spAutoFit/>
          </a:bodyPr>
          <a:lstStyle/>
          <a:p>
            <a:r>
              <a:rPr lang="en-GB" sz="2800" dirty="0">
                <a:solidFill>
                  <a:srgbClr val="002060"/>
                </a:solidFill>
              </a:rPr>
              <a:t>The medial prefrontal cortex, along with </a:t>
            </a:r>
            <a:r>
              <a:rPr lang="en-GB" sz="2800" dirty="0">
                <a:solidFill>
                  <a:srgbClr val="002060"/>
                </a:solidFill>
                <a:hlinkClick r:id="rId4" tooltip="Psychology Today looks at memory"/>
              </a:rPr>
              <a:t>memory</a:t>
            </a:r>
            <a:r>
              <a:rPr lang="en-GB" sz="2800" dirty="0">
                <a:solidFill>
                  <a:srgbClr val="002060"/>
                </a:solidFill>
              </a:rPr>
              <a:t> regions such as the hippocampus.</a:t>
            </a:r>
          </a:p>
        </p:txBody>
      </p:sp>
    </p:spTree>
    <p:extLst>
      <p:ext uri="{BB962C8B-B14F-4D97-AF65-F5344CB8AC3E}">
        <p14:creationId xmlns:p14="http://schemas.microsoft.com/office/powerpoint/2010/main" val="136271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sky, outdoor, clock, tower&#10;&#10;Description generated with very high confidence">
            <a:extLst>
              <a:ext uri="{FF2B5EF4-FFF2-40B4-BE49-F238E27FC236}">
                <a16:creationId xmlns:a16="http://schemas.microsoft.com/office/drawing/2014/main" xmlns="" id="{99ABBC50-D57B-4206-A502-847C1691F6E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8593" b="-1"/>
          <a:stretch/>
        </p:blipFill>
        <p:spPr>
          <a:xfrm>
            <a:off x="8020569" y="1904284"/>
            <a:ext cx="3152439" cy="3448850"/>
          </a:xfrm>
          <a:prstGeom prst="rect">
            <a:avLst/>
          </a:prstGeom>
        </p:spPr>
      </p:pic>
      <p:sp>
        <p:nvSpPr>
          <p:cNvPr id="2" name="Title 1">
            <a:extLst>
              <a:ext uri="{FF2B5EF4-FFF2-40B4-BE49-F238E27FC236}">
                <a16:creationId xmlns:a16="http://schemas.microsoft.com/office/drawing/2014/main" xmlns="" id="{516BBAB3-D2E3-427C-AEA1-873AC5850288}"/>
              </a:ext>
            </a:extLst>
          </p:cNvPr>
          <p:cNvSpPr>
            <a:spLocks noGrp="1"/>
          </p:cNvSpPr>
          <p:nvPr>
            <p:ph type="title"/>
          </p:nvPr>
        </p:nvSpPr>
        <p:spPr/>
        <p:txBody>
          <a:bodyPr>
            <a:normAutofit/>
          </a:bodyPr>
          <a:lstStyle/>
          <a:p>
            <a:r>
              <a:rPr lang="en-GB" dirty="0"/>
              <a:t>Activity</a:t>
            </a:r>
          </a:p>
        </p:txBody>
      </p:sp>
      <p:sp>
        <p:nvSpPr>
          <p:cNvPr id="3" name="Content Placeholder 2">
            <a:extLst>
              <a:ext uri="{FF2B5EF4-FFF2-40B4-BE49-F238E27FC236}">
                <a16:creationId xmlns:a16="http://schemas.microsoft.com/office/drawing/2014/main" xmlns="" id="{3CB74059-D0FF-417F-8616-9447153BC81B}"/>
              </a:ext>
            </a:extLst>
          </p:cNvPr>
          <p:cNvSpPr>
            <a:spLocks noGrp="1"/>
          </p:cNvSpPr>
          <p:nvPr>
            <p:ph idx="1"/>
          </p:nvPr>
        </p:nvSpPr>
        <p:spPr>
          <a:xfrm>
            <a:off x="838199" y="1331843"/>
            <a:ext cx="6714067" cy="4845120"/>
          </a:xfrm>
        </p:spPr>
        <p:txBody>
          <a:bodyPr>
            <a:normAutofit/>
          </a:bodyPr>
          <a:lstStyle/>
          <a:p>
            <a:pPr>
              <a:lnSpc>
                <a:spcPct val="80000"/>
              </a:lnSpc>
            </a:pPr>
            <a:r>
              <a:rPr lang="en-GB" dirty="0"/>
              <a:t>Think about your own Default network, narrative circuit.</a:t>
            </a:r>
          </a:p>
          <a:p>
            <a:pPr>
              <a:lnSpc>
                <a:spcPct val="80000"/>
              </a:lnSpc>
            </a:pPr>
            <a:r>
              <a:rPr lang="en-GB" dirty="0"/>
              <a:t>When you are travelling to work in a morning what setting are you using?</a:t>
            </a:r>
          </a:p>
          <a:p>
            <a:pPr>
              <a:lnSpc>
                <a:spcPct val="80000"/>
              </a:lnSpc>
            </a:pPr>
            <a:r>
              <a:rPr lang="en-GB" dirty="0"/>
              <a:t>When you go about your everyday life what setting do you use?</a:t>
            </a:r>
          </a:p>
          <a:p>
            <a:pPr>
              <a:lnSpc>
                <a:spcPct val="80000"/>
              </a:lnSpc>
            </a:pPr>
            <a:r>
              <a:rPr lang="en-GB" dirty="0"/>
              <a:t>Grade yourself 1-10</a:t>
            </a:r>
          </a:p>
          <a:p>
            <a:pPr>
              <a:lnSpc>
                <a:spcPct val="80000"/>
              </a:lnSpc>
            </a:pPr>
            <a:r>
              <a:rPr lang="en-GB" dirty="0"/>
              <a:t>10 being I am thinking, planning what I need to do all of the time.</a:t>
            </a:r>
          </a:p>
          <a:p>
            <a:pPr>
              <a:lnSpc>
                <a:spcPct val="80000"/>
              </a:lnSpc>
            </a:pPr>
            <a:r>
              <a:rPr lang="en-GB" dirty="0"/>
              <a:t>1 being I think and plan, create narratives hardly ever and my mind is in a restful state most of the time. </a:t>
            </a:r>
          </a:p>
        </p:txBody>
      </p:sp>
    </p:spTree>
    <p:extLst>
      <p:ext uri="{BB962C8B-B14F-4D97-AF65-F5344CB8AC3E}">
        <p14:creationId xmlns:p14="http://schemas.microsoft.com/office/powerpoint/2010/main" val="300761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erson wearing a suit and tie&#10;&#10;Description generated with very high confidence">
            <a:extLst>
              <a:ext uri="{FF2B5EF4-FFF2-40B4-BE49-F238E27FC236}">
                <a16:creationId xmlns:a16="http://schemas.microsoft.com/office/drawing/2014/main" xmlns="" id="{81812842-6A79-4650-B999-3655171027A0}"/>
              </a:ext>
            </a:extLst>
          </p:cNvPr>
          <p:cNvPicPr>
            <a:picLocks noChangeAspect="1"/>
          </p:cNvPicPr>
          <p:nvPr/>
        </p:nvPicPr>
        <p:blipFill rotWithShape="1">
          <a:blip r:embed="rId3">
            <a:extLst>
              <a:ext uri="{28A0092B-C50C-407E-A947-70E740481C1C}">
                <a14:useLocalDpi xmlns:a14="http://schemas.microsoft.com/office/drawing/2010/main" val="0"/>
              </a:ext>
            </a:extLst>
          </a:blip>
          <a:srcRect r="17940"/>
          <a:stretch/>
        </p:blipFill>
        <p:spPr>
          <a:xfrm>
            <a:off x="6264081" y="3189572"/>
            <a:ext cx="4805680" cy="3294178"/>
          </a:xfrm>
          <a:prstGeom prst="rect">
            <a:avLst/>
          </a:prstGeom>
        </p:spPr>
      </p:pic>
      <p:sp>
        <p:nvSpPr>
          <p:cNvPr id="2" name="Title 1">
            <a:extLst>
              <a:ext uri="{FF2B5EF4-FFF2-40B4-BE49-F238E27FC236}">
                <a16:creationId xmlns:a16="http://schemas.microsoft.com/office/drawing/2014/main" xmlns="" id="{759EBB8C-054C-4F17-998F-410F7B3ECB43}"/>
              </a:ext>
            </a:extLst>
          </p:cNvPr>
          <p:cNvSpPr>
            <a:spLocks noGrp="1"/>
          </p:cNvSpPr>
          <p:nvPr>
            <p:ph type="title"/>
          </p:nvPr>
        </p:nvSpPr>
        <p:spPr/>
        <p:txBody>
          <a:bodyPr>
            <a:normAutofit/>
          </a:bodyPr>
          <a:lstStyle/>
          <a:p>
            <a:r>
              <a:rPr lang="en-GB" dirty="0"/>
              <a:t>The Brain</a:t>
            </a:r>
          </a:p>
        </p:txBody>
      </p:sp>
      <p:sp>
        <p:nvSpPr>
          <p:cNvPr id="3" name="Content Placeholder 2">
            <a:extLst>
              <a:ext uri="{FF2B5EF4-FFF2-40B4-BE49-F238E27FC236}">
                <a16:creationId xmlns:a16="http://schemas.microsoft.com/office/drawing/2014/main" xmlns="" id="{750CFDE6-8B08-4529-99F9-9394CC86356D}"/>
              </a:ext>
            </a:extLst>
          </p:cNvPr>
          <p:cNvSpPr>
            <a:spLocks noGrp="1"/>
          </p:cNvSpPr>
          <p:nvPr>
            <p:ph idx="1"/>
          </p:nvPr>
        </p:nvSpPr>
        <p:spPr>
          <a:xfrm>
            <a:off x="838200" y="1825625"/>
            <a:ext cx="5328920" cy="4351338"/>
          </a:xfrm>
        </p:spPr>
        <p:txBody>
          <a:bodyPr>
            <a:normAutofit lnSpcReduction="10000"/>
          </a:bodyPr>
          <a:lstStyle/>
          <a:p>
            <a:pPr marL="0" indent="0">
              <a:lnSpc>
                <a:spcPct val="80000"/>
              </a:lnSpc>
              <a:buNone/>
            </a:pPr>
            <a:r>
              <a:rPr lang="en-GB" sz="4400" dirty="0"/>
              <a:t>2.  Direct Experience </a:t>
            </a:r>
            <a:endParaRPr lang="en-GB" sz="4400" b="1" dirty="0"/>
          </a:p>
          <a:p>
            <a:pPr>
              <a:lnSpc>
                <a:spcPct val="80000"/>
              </a:lnSpc>
            </a:pPr>
            <a:r>
              <a:rPr lang="en-GB" sz="4400" dirty="0"/>
              <a:t>Experiencing sensations coming into your body in ‘real time’ not thinking about the past or the future, yourself or others.</a:t>
            </a:r>
          </a:p>
          <a:p>
            <a:pPr marL="0" indent="0">
              <a:lnSpc>
                <a:spcPct val="80000"/>
              </a:lnSpc>
              <a:buNone/>
            </a:pPr>
            <a:endParaRPr lang="en-GB" sz="1700" dirty="0"/>
          </a:p>
        </p:txBody>
      </p:sp>
      <p:sp>
        <p:nvSpPr>
          <p:cNvPr id="4" name="TextBox 3">
            <a:extLst>
              <a:ext uri="{FF2B5EF4-FFF2-40B4-BE49-F238E27FC236}">
                <a16:creationId xmlns:a16="http://schemas.microsoft.com/office/drawing/2014/main" xmlns="" id="{0D712554-85F8-4136-9ACC-02EF225188E1}"/>
              </a:ext>
            </a:extLst>
          </p:cNvPr>
          <p:cNvSpPr txBox="1"/>
          <p:nvPr/>
        </p:nvSpPr>
        <p:spPr>
          <a:xfrm>
            <a:off x="6557396" y="1204159"/>
            <a:ext cx="4512365" cy="1754326"/>
          </a:xfrm>
          <a:prstGeom prst="rect">
            <a:avLst/>
          </a:prstGeom>
          <a:noFill/>
        </p:spPr>
        <p:txBody>
          <a:bodyPr wrap="square" rtlCol="0">
            <a:spAutoFit/>
          </a:bodyPr>
          <a:lstStyle/>
          <a:p>
            <a:r>
              <a:rPr lang="en-GB" sz="3600" dirty="0"/>
              <a:t>Activates Insular and anterior cingulate cortex</a:t>
            </a:r>
          </a:p>
        </p:txBody>
      </p:sp>
    </p:spTree>
    <p:extLst>
      <p:ext uri="{BB962C8B-B14F-4D97-AF65-F5344CB8AC3E}">
        <p14:creationId xmlns:p14="http://schemas.microsoft.com/office/powerpoint/2010/main" val="2568951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wearing a suit and tie&#10;&#10;Description generated with very high confidence">
            <a:extLst>
              <a:ext uri="{FF2B5EF4-FFF2-40B4-BE49-F238E27FC236}">
                <a16:creationId xmlns:a16="http://schemas.microsoft.com/office/drawing/2014/main" xmlns="" id="{8892FAC7-A36B-4401-8AB6-4F51205CB8AC}"/>
              </a:ext>
            </a:extLst>
          </p:cNvPr>
          <p:cNvPicPr>
            <a:picLocks noChangeAspect="1"/>
          </p:cNvPicPr>
          <p:nvPr/>
        </p:nvPicPr>
        <p:blipFill rotWithShape="1">
          <a:blip r:embed="rId3">
            <a:extLst>
              <a:ext uri="{28A0092B-C50C-407E-A947-70E740481C1C}">
                <a14:useLocalDpi xmlns:a14="http://schemas.microsoft.com/office/drawing/2010/main" val="0"/>
              </a:ext>
            </a:extLst>
          </a:blip>
          <a:srcRect r="17940"/>
          <a:stretch/>
        </p:blipFill>
        <p:spPr>
          <a:xfrm>
            <a:off x="5190214" y="2971800"/>
            <a:ext cx="5669346" cy="3886200"/>
          </a:xfrm>
          <a:prstGeom prst="rect">
            <a:avLst/>
          </a:prstGeom>
        </p:spPr>
      </p:pic>
      <p:sp>
        <p:nvSpPr>
          <p:cNvPr id="2" name="Title 1">
            <a:extLst>
              <a:ext uri="{FF2B5EF4-FFF2-40B4-BE49-F238E27FC236}">
                <a16:creationId xmlns:a16="http://schemas.microsoft.com/office/drawing/2014/main" xmlns="" id="{CE8F1135-4D3F-44A6-92F0-5A583CE619F7}"/>
              </a:ext>
            </a:extLst>
          </p:cNvPr>
          <p:cNvSpPr>
            <a:spLocks noGrp="1"/>
          </p:cNvSpPr>
          <p:nvPr>
            <p:ph type="title"/>
          </p:nvPr>
        </p:nvSpPr>
        <p:spPr>
          <a:xfrm>
            <a:off x="838200" y="365125"/>
            <a:ext cx="10515600" cy="1325563"/>
          </a:xfrm>
        </p:spPr>
        <p:txBody>
          <a:bodyPr>
            <a:normAutofit/>
          </a:bodyPr>
          <a:lstStyle/>
          <a:p>
            <a:r>
              <a:rPr lang="en-GB" dirty="0"/>
              <a:t>Inversely Correlated</a:t>
            </a:r>
          </a:p>
        </p:txBody>
      </p:sp>
      <p:sp>
        <p:nvSpPr>
          <p:cNvPr id="3" name="Content Placeholder 2">
            <a:extLst>
              <a:ext uri="{FF2B5EF4-FFF2-40B4-BE49-F238E27FC236}">
                <a16:creationId xmlns:a16="http://schemas.microsoft.com/office/drawing/2014/main" xmlns="" id="{A140C52B-4C7D-49D5-807C-D8BA568C2038}"/>
              </a:ext>
            </a:extLst>
          </p:cNvPr>
          <p:cNvSpPr>
            <a:spLocks noGrp="1"/>
          </p:cNvSpPr>
          <p:nvPr>
            <p:ph idx="1"/>
          </p:nvPr>
        </p:nvSpPr>
        <p:spPr>
          <a:xfrm>
            <a:off x="838200" y="1825625"/>
            <a:ext cx="3797807" cy="4351338"/>
          </a:xfrm>
        </p:spPr>
        <p:txBody>
          <a:bodyPr>
            <a:normAutofit/>
          </a:bodyPr>
          <a:lstStyle/>
          <a:p>
            <a:pPr marL="457200" indent="-457200">
              <a:buFont typeface="+mj-lt"/>
              <a:buAutoNum type="arabicPeriod"/>
            </a:pPr>
            <a:r>
              <a:rPr lang="en-GB" dirty="0"/>
              <a:t>Narrative and</a:t>
            </a:r>
          </a:p>
          <a:p>
            <a:pPr marL="457200" indent="-457200">
              <a:buFont typeface="+mj-lt"/>
              <a:buAutoNum type="arabicPeriod"/>
            </a:pPr>
            <a:r>
              <a:rPr lang="en-GB" dirty="0"/>
              <a:t>Direct experience, are inversely correlated.</a:t>
            </a:r>
          </a:p>
          <a:p>
            <a:r>
              <a:rPr lang="en-GB" dirty="0"/>
              <a:t>  That is you don't see as much (or hear as much, or feel as much, or sense anything as much) when you are lost in thought. </a:t>
            </a:r>
          </a:p>
        </p:txBody>
      </p:sp>
      <p:sp>
        <p:nvSpPr>
          <p:cNvPr id="4" name="TextBox 3">
            <a:extLst>
              <a:ext uri="{FF2B5EF4-FFF2-40B4-BE49-F238E27FC236}">
                <a16:creationId xmlns:a16="http://schemas.microsoft.com/office/drawing/2014/main" xmlns="" id="{E2491BAB-83EB-4C30-B824-518CF2ECBAC4}"/>
              </a:ext>
            </a:extLst>
          </p:cNvPr>
          <p:cNvSpPr txBox="1"/>
          <p:nvPr/>
        </p:nvSpPr>
        <p:spPr>
          <a:xfrm>
            <a:off x="7653130" y="785191"/>
            <a:ext cx="3700670" cy="2585323"/>
          </a:xfrm>
          <a:prstGeom prst="rect">
            <a:avLst/>
          </a:prstGeom>
          <a:noFill/>
        </p:spPr>
        <p:txBody>
          <a:bodyPr wrap="square" rtlCol="0">
            <a:spAutoFit/>
          </a:bodyPr>
          <a:lstStyle/>
          <a:p>
            <a:r>
              <a:rPr lang="en-GB" sz="3600" dirty="0"/>
              <a:t>Sadly, even a cold beer doesn't taste as good in this state.</a:t>
            </a:r>
          </a:p>
          <a:p>
            <a:endParaRPr lang="en-GB" dirty="0"/>
          </a:p>
        </p:txBody>
      </p:sp>
    </p:spTree>
    <p:extLst>
      <p:ext uri="{BB962C8B-B14F-4D97-AF65-F5344CB8AC3E}">
        <p14:creationId xmlns:p14="http://schemas.microsoft.com/office/powerpoint/2010/main" val="2537869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generated with high confidence">
            <a:extLst>
              <a:ext uri="{FF2B5EF4-FFF2-40B4-BE49-F238E27FC236}">
                <a16:creationId xmlns:a16="http://schemas.microsoft.com/office/drawing/2014/main" xmlns="" id="{C1F3F1AD-D24F-4EAA-B19A-BC5D46696D8E}"/>
              </a:ext>
            </a:extLst>
          </p:cNvPr>
          <p:cNvPicPr>
            <a:picLocks noChangeAspect="1"/>
          </p:cNvPicPr>
          <p:nvPr/>
        </p:nvPicPr>
        <p:blipFill rotWithShape="1">
          <a:blip r:embed="rId2">
            <a:extLst>
              <a:ext uri="{28A0092B-C50C-407E-A947-70E740481C1C}">
                <a14:useLocalDpi xmlns:a14="http://schemas.microsoft.com/office/drawing/2010/main" val="0"/>
              </a:ext>
            </a:extLst>
          </a:blip>
          <a:srcRect r="6268" b="-1"/>
          <a:stretch/>
        </p:blipFill>
        <p:spPr>
          <a:xfrm>
            <a:off x="5120640" y="1904281"/>
            <a:ext cx="6233160" cy="4272681"/>
          </a:xfrm>
          <a:prstGeom prst="rect">
            <a:avLst/>
          </a:prstGeom>
        </p:spPr>
      </p:pic>
      <p:sp>
        <p:nvSpPr>
          <p:cNvPr id="2" name="Title 1">
            <a:extLst>
              <a:ext uri="{FF2B5EF4-FFF2-40B4-BE49-F238E27FC236}">
                <a16:creationId xmlns:a16="http://schemas.microsoft.com/office/drawing/2014/main" xmlns="" id="{AE435F0E-31EC-4F39-BFA9-541A45DEEB7A}"/>
              </a:ext>
            </a:extLst>
          </p:cNvPr>
          <p:cNvSpPr>
            <a:spLocks noGrp="1"/>
          </p:cNvSpPr>
          <p:nvPr>
            <p:ph type="title"/>
          </p:nvPr>
        </p:nvSpPr>
        <p:spPr>
          <a:xfrm>
            <a:off x="838200" y="365125"/>
            <a:ext cx="10515600" cy="1325563"/>
          </a:xfrm>
        </p:spPr>
        <p:txBody>
          <a:bodyPr>
            <a:normAutofit/>
          </a:bodyPr>
          <a:lstStyle/>
          <a:p>
            <a:r>
              <a:rPr lang="en-GB" dirty="0"/>
              <a:t>Mindfulness</a:t>
            </a:r>
          </a:p>
        </p:txBody>
      </p:sp>
      <p:sp>
        <p:nvSpPr>
          <p:cNvPr id="3" name="Content Placeholder 2">
            <a:extLst>
              <a:ext uri="{FF2B5EF4-FFF2-40B4-BE49-F238E27FC236}">
                <a16:creationId xmlns:a16="http://schemas.microsoft.com/office/drawing/2014/main" xmlns="" id="{4A5B6D20-566F-4F6B-A3AB-D4B10D059E45}"/>
              </a:ext>
            </a:extLst>
          </p:cNvPr>
          <p:cNvSpPr>
            <a:spLocks noGrp="1"/>
          </p:cNvSpPr>
          <p:nvPr>
            <p:ph idx="1"/>
          </p:nvPr>
        </p:nvSpPr>
        <p:spPr>
          <a:xfrm>
            <a:off x="838200" y="1825625"/>
            <a:ext cx="4394200" cy="4351338"/>
          </a:xfrm>
        </p:spPr>
        <p:txBody>
          <a:bodyPr>
            <a:noAutofit/>
          </a:bodyPr>
          <a:lstStyle/>
          <a:p>
            <a:r>
              <a:rPr lang="en-GB" dirty="0"/>
              <a:t>When you focus your attention on the here and now you stop the narrative circuit</a:t>
            </a:r>
          </a:p>
          <a:p>
            <a:r>
              <a:rPr lang="en-GB" dirty="0"/>
              <a:t>This explains why if your narrative circuitry is going crazy worrying about an event it helps to take a deep breath and focus on the present.</a:t>
            </a:r>
          </a:p>
        </p:txBody>
      </p:sp>
    </p:spTree>
    <p:extLst>
      <p:ext uri="{BB962C8B-B14F-4D97-AF65-F5344CB8AC3E}">
        <p14:creationId xmlns:p14="http://schemas.microsoft.com/office/powerpoint/2010/main" val="88167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90EF0798-B660-4725-A5F6-595F397416F8}"/>
              </a:ext>
            </a:extLst>
          </p:cNvPr>
          <p:cNvSpPr>
            <a:spLocks noGrp="1"/>
          </p:cNvSpPr>
          <p:nvPr>
            <p:ph type="title"/>
          </p:nvPr>
        </p:nvSpPr>
        <p:spPr/>
        <p:txBody>
          <a:bodyPr/>
          <a:lstStyle/>
          <a:p>
            <a:r>
              <a:rPr lang="en-GB" dirty="0"/>
              <a:t>Two Thinking Patterns</a:t>
            </a:r>
          </a:p>
        </p:txBody>
      </p:sp>
      <p:pic>
        <p:nvPicPr>
          <p:cNvPr id="8" name="Picture 7">
            <a:extLst>
              <a:ext uri="{FF2B5EF4-FFF2-40B4-BE49-F238E27FC236}">
                <a16:creationId xmlns:a16="http://schemas.microsoft.com/office/drawing/2014/main" xmlns="" id="{BF85994D-40E3-490A-83E8-6D62DD6805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665988"/>
            <a:ext cx="1524000" cy="1487424"/>
          </a:xfrm>
          <a:prstGeom prst="rect">
            <a:avLst/>
          </a:prstGeom>
        </p:spPr>
      </p:pic>
      <p:sp>
        <p:nvSpPr>
          <p:cNvPr id="3" name="TextBox 2">
            <a:extLst>
              <a:ext uri="{FF2B5EF4-FFF2-40B4-BE49-F238E27FC236}">
                <a16:creationId xmlns:a16="http://schemas.microsoft.com/office/drawing/2014/main" xmlns="" id="{EA204315-2C27-4C42-A4EF-2D46954C3ACE}"/>
              </a:ext>
            </a:extLst>
          </p:cNvPr>
          <p:cNvSpPr txBox="1"/>
          <p:nvPr/>
        </p:nvSpPr>
        <p:spPr>
          <a:xfrm>
            <a:off x="944217" y="1858617"/>
            <a:ext cx="8398566" cy="4247317"/>
          </a:xfrm>
          <a:prstGeom prst="rect">
            <a:avLst/>
          </a:prstGeom>
          <a:noFill/>
        </p:spPr>
        <p:txBody>
          <a:bodyPr wrap="square" rtlCol="0">
            <a:spAutoFit/>
          </a:bodyPr>
          <a:lstStyle/>
          <a:p>
            <a:pPr marL="342900" indent="-342900">
              <a:buFont typeface="+mj-lt"/>
              <a:buAutoNum type="arabicPeriod"/>
            </a:pPr>
            <a:r>
              <a:rPr lang="en-GB" sz="3600" dirty="0"/>
              <a:t>Narrative Circuitry  - Fast, planning, reaching for memory and projecting possibilities – often don’t happen and can be negative</a:t>
            </a:r>
          </a:p>
          <a:p>
            <a:pPr marL="342900" indent="-342900">
              <a:buFont typeface="+mj-lt"/>
              <a:buAutoNum type="arabicPeriod"/>
            </a:pPr>
            <a:r>
              <a:rPr lang="en-GB" sz="3600" dirty="0"/>
              <a:t>Direct Experience – the hear and now, calms the brain, you can think more rationally without making assumptions</a:t>
            </a:r>
          </a:p>
          <a:p>
            <a:pPr marL="342900" indent="-342900">
              <a:buFont typeface="+mj-lt"/>
              <a:buAutoNum type="arabicPeriod"/>
            </a:pPr>
            <a:endParaRPr lang="en-GB" dirty="0"/>
          </a:p>
        </p:txBody>
      </p:sp>
    </p:spTree>
    <p:extLst>
      <p:ext uri="{BB962C8B-B14F-4D97-AF65-F5344CB8AC3E}">
        <p14:creationId xmlns:p14="http://schemas.microsoft.com/office/powerpoint/2010/main" val="1124533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generated with very high confidence">
            <a:extLst>
              <a:ext uri="{FF2B5EF4-FFF2-40B4-BE49-F238E27FC236}">
                <a16:creationId xmlns:a16="http://schemas.microsoft.com/office/drawing/2014/main" xmlns="" id="{F346ACAE-438B-4B05-B705-F61D6EA408CD}"/>
              </a:ext>
            </a:extLst>
          </p:cNvPr>
          <p:cNvPicPr>
            <a:picLocks noChangeAspect="1"/>
          </p:cNvPicPr>
          <p:nvPr/>
        </p:nvPicPr>
        <p:blipFill rotWithShape="1">
          <a:blip r:embed="rId2">
            <a:extLst>
              <a:ext uri="{28A0092B-C50C-407E-A947-70E740481C1C}">
                <a14:useLocalDpi xmlns:a14="http://schemas.microsoft.com/office/drawing/2010/main" val="0"/>
              </a:ext>
            </a:extLst>
          </a:blip>
          <a:srcRect t="1759"/>
          <a:stretch/>
        </p:blipFill>
        <p:spPr>
          <a:xfrm>
            <a:off x="6338316" y="1904281"/>
            <a:ext cx="5074070" cy="4272681"/>
          </a:xfrm>
          <a:prstGeom prst="rect">
            <a:avLst/>
          </a:prstGeom>
        </p:spPr>
      </p:pic>
      <p:sp>
        <p:nvSpPr>
          <p:cNvPr id="2" name="Title 1">
            <a:extLst>
              <a:ext uri="{FF2B5EF4-FFF2-40B4-BE49-F238E27FC236}">
                <a16:creationId xmlns:a16="http://schemas.microsoft.com/office/drawing/2014/main" xmlns="" id="{56364733-5E11-4F06-8DF3-5D2CF340F413}"/>
              </a:ext>
            </a:extLst>
          </p:cNvPr>
          <p:cNvSpPr>
            <a:spLocks noGrp="1"/>
          </p:cNvSpPr>
          <p:nvPr>
            <p:ph type="title"/>
          </p:nvPr>
        </p:nvSpPr>
        <p:spPr>
          <a:xfrm>
            <a:off x="838200" y="365125"/>
            <a:ext cx="10515600" cy="1325563"/>
          </a:xfrm>
        </p:spPr>
        <p:txBody>
          <a:bodyPr>
            <a:normAutofit/>
          </a:bodyPr>
          <a:lstStyle/>
          <a:p>
            <a:r>
              <a:rPr lang="en-GB"/>
              <a:t>Mindfulness</a:t>
            </a:r>
            <a:endParaRPr lang="en-GB" dirty="0"/>
          </a:p>
        </p:txBody>
      </p:sp>
      <p:sp>
        <p:nvSpPr>
          <p:cNvPr id="3" name="Content Placeholder 2">
            <a:extLst>
              <a:ext uri="{FF2B5EF4-FFF2-40B4-BE49-F238E27FC236}">
                <a16:creationId xmlns:a16="http://schemas.microsoft.com/office/drawing/2014/main" xmlns="" id="{D7F8B770-EC2C-4B0D-BDFD-92F0CC0D2C89}"/>
              </a:ext>
            </a:extLst>
          </p:cNvPr>
          <p:cNvSpPr>
            <a:spLocks noGrp="1"/>
          </p:cNvSpPr>
          <p:nvPr>
            <p:ph idx="1"/>
          </p:nvPr>
        </p:nvSpPr>
        <p:spPr>
          <a:xfrm>
            <a:off x="838200" y="1825625"/>
            <a:ext cx="5015484" cy="4351338"/>
          </a:xfrm>
        </p:spPr>
        <p:txBody>
          <a:bodyPr>
            <a:normAutofit/>
          </a:bodyPr>
          <a:lstStyle/>
          <a:p>
            <a:r>
              <a:rPr lang="en-GB" sz="3200" dirty="0"/>
              <a:t>The trick is being able to identify the two patterns and being able to change from one to the other.</a:t>
            </a:r>
          </a:p>
          <a:p>
            <a:r>
              <a:rPr lang="en-GB" sz="3200" dirty="0"/>
              <a:t>Most people follow the narrative path most of the time. This can be extremely detrimental to their well-being and their physiology. </a:t>
            </a:r>
          </a:p>
          <a:p>
            <a:endParaRPr lang="en-GB" sz="2000" dirty="0"/>
          </a:p>
        </p:txBody>
      </p:sp>
    </p:spTree>
    <p:extLst>
      <p:ext uri="{BB962C8B-B14F-4D97-AF65-F5344CB8AC3E}">
        <p14:creationId xmlns:p14="http://schemas.microsoft.com/office/powerpoint/2010/main" val="4256801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6ED05A-A7CF-4CEB-8024-CF3108E18A15}"/>
              </a:ext>
            </a:extLst>
          </p:cNvPr>
          <p:cNvSpPr>
            <a:spLocks noGrp="1"/>
          </p:cNvSpPr>
          <p:nvPr>
            <p:ph type="title"/>
          </p:nvPr>
        </p:nvSpPr>
        <p:spPr>
          <a:xfrm>
            <a:off x="838200" y="963877"/>
            <a:ext cx="3494362" cy="4930246"/>
          </a:xfrm>
        </p:spPr>
        <p:txBody>
          <a:bodyPr>
            <a:normAutofit/>
          </a:bodyPr>
          <a:lstStyle/>
          <a:p>
            <a:pPr algn="r"/>
            <a:r>
              <a:rPr lang="en-GB" dirty="0">
                <a:solidFill>
                  <a:schemeClr val="accent1"/>
                </a:solidFill>
              </a:rPr>
              <a:t>“Mindfulness is not difficult the hard part is remembering to do it”</a:t>
            </a:r>
            <a:br>
              <a:rPr lang="en-GB" dirty="0">
                <a:solidFill>
                  <a:schemeClr val="accent1"/>
                </a:solidFill>
              </a:rPr>
            </a:br>
            <a:r>
              <a:rPr lang="en-GB" dirty="0">
                <a:solidFill>
                  <a:schemeClr val="accent1"/>
                </a:solidFill>
              </a:rPr>
              <a:t>John Teasdale </a:t>
            </a:r>
            <a:br>
              <a:rPr lang="en-GB" dirty="0">
                <a:solidFill>
                  <a:schemeClr val="accent1"/>
                </a:solidFill>
              </a:rPr>
            </a:br>
            <a:endParaRPr lang="en-GB" dirty="0">
              <a:solidFill>
                <a:schemeClr val="accent1"/>
              </a:solidFill>
            </a:endParaRPr>
          </a:p>
        </p:txBody>
      </p:sp>
      <p:sp>
        <p:nvSpPr>
          <p:cNvPr id="3" name="Content Placeholder 2">
            <a:extLst>
              <a:ext uri="{FF2B5EF4-FFF2-40B4-BE49-F238E27FC236}">
                <a16:creationId xmlns:a16="http://schemas.microsoft.com/office/drawing/2014/main" xmlns="" id="{D4FEEB64-BF7F-4FE9-9BF4-A496FCB6F3E0}"/>
              </a:ext>
            </a:extLst>
          </p:cNvPr>
          <p:cNvSpPr>
            <a:spLocks noGrp="1"/>
          </p:cNvSpPr>
          <p:nvPr>
            <p:ph idx="1"/>
          </p:nvPr>
        </p:nvSpPr>
        <p:spPr>
          <a:xfrm>
            <a:off x="4976031" y="963877"/>
            <a:ext cx="6377769" cy="4930246"/>
          </a:xfrm>
        </p:spPr>
        <p:txBody>
          <a:bodyPr anchor="ctr">
            <a:normAutofit/>
          </a:bodyPr>
          <a:lstStyle/>
          <a:p>
            <a:pPr marL="0" indent="0">
              <a:buNone/>
            </a:pPr>
            <a:r>
              <a:rPr lang="en-GB" sz="3600" dirty="0"/>
              <a:t>If you're on the jetty in the breeze and you're someone with a good level or mindfulness, you are more likely to notice that you're missing a lovely day worrying about tonight's dinner, and focus your attention onto the warm sun instead. </a:t>
            </a:r>
          </a:p>
        </p:txBody>
      </p:sp>
    </p:spTree>
    <p:extLst>
      <p:ext uri="{BB962C8B-B14F-4D97-AF65-F5344CB8AC3E}">
        <p14:creationId xmlns:p14="http://schemas.microsoft.com/office/powerpoint/2010/main" val="2467350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889</Words>
  <Application>Microsoft Office PowerPoint</Application>
  <PresentationFormat>Widescreen</PresentationFormat>
  <Paragraphs>63</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MINDFULNESS</vt:lpstr>
      <vt:lpstr>The Brain</vt:lpstr>
      <vt:lpstr>Activity</vt:lpstr>
      <vt:lpstr>The Brain</vt:lpstr>
      <vt:lpstr>Inversely Correlated</vt:lpstr>
      <vt:lpstr>Mindfulness</vt:lpstr>
      <vt:lpstr>Two Thinking Patterns</vt:lpstr>
      <vt:lpstr>Mindfulness</vt:lpstr>
      <vt:lpstr>“Mindfulness is not difficult the hard part is remembering to do it” John Teasdale  </vt:lpstr>
      <vt:lpstr>Classroom</vt:lpstr>
      <vt:lpstr>Chocolate or Strawberry</vt:lpstr>
      <vt:lpstr>Neuro Linguistic Therapist</vt:lpstr>
      <vt:lpstr>Mindfulness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hedworth</dc:creator>
  <cp:lastModifiedBy>Susie Taylor</cp:lastModifiedBy>
  <cp:revision>8</cp:revision>
  <cp:lastPrinted>2017-06-29T08:43:11Z</cp:lastPrinted>
  <dcterms:created xsi:type="dcterms:W3CDTF">2017-06-27T07:18:10Z</dcterms:created>
  <dcterms:modified xsi:type="dcterms:W3CDTF">2017-06-29T08:43:30Z</dcterms:modified>
</cp:coreProperties>
</file>