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sldIdLst>
    <p:sldId id="288" r:id="rId2"/>
    <p:sldId id="287" r:id="rId3"/>
    <p:sldId id="256" r:id="rId4"/>
    <p:sldId id="280" r:id="rId5"/>
    <p:sldId id="262" r:id="rId6"/>
    <p:sldId id="284" r:id="rId7"/>
    <p:sldId id="259" r:id="rId8"/>
    <p:sldId id="261" r:id="rId9"/>
    <p:sldId id="268" r:id="rId10"/>
    <p:sldId id="269" r:id="rId11"/>
    <p:sldId id="264" r:id="rId12"/>
    <p:sldId id="270" r:id="rId13"/>
    <p:sldId id="271" r:id="rId14"/>
    <p:sldId id="272" r:id="rId15"/>
    <p:sldId id="274" r:id="rId16"/>
    <p:sldId id="265" r:id="rId17"/>
    <p:sldId id="282" r:id="rId18"/>
    <p:sldId id="275" r:id="rId19"/>
    <p:sldId id="276" r:id="rId20"/>
    <p:sldId id="273" r:id="rId21"/>
    <p:sldId id="289" r:id="rId22"/>
    <p:sldId id="283" r:id="rId23"/>
    <p:sldId id="266" r:id="rId24"/>
    <p:sldId id="267" r:id="rId25"/>
    <p:sldId id="260" r:id="rId26"/>
    <p:sldId id="279" r:id="rId27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E8CAE4"/>
    <a:srgbClr val="DAAAD3"/>
    <a:srgbClr val="D0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510" autoAdjust="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CFEAC-DEB3-4419-AA0A-0AF282C8D93C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C94F4-DD0D-43DB-B388-B4FC515D0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03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Spirited</a:t>
            </a:r>
            <a:r>
              <a:rPr lang="en-GB" baseline="0" dirty="0" smtClean="0"/>
              <a:t> Arts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C94F4-DD0D-43DB-B388-B4FC515D065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082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Discussion re implementation of this with schools who have already started to use UC</a:t>
            </a:r>
          </a:p>
          <a:p>
            <a:r>
              <a:rPr lang="en-GB" dirty="0" smtClean="0"/>
              <a:t>Same pedagogy is going to be rolled out with the other faiths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C94F4-DD0D-43DB-B388-B4FC515D065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 question</a:t>
            </a:r>
            <a:r>
              <a:rPr lang="en-GB" baseline="0" dirty="0" smtClean="0"/>
              <a:t> overview -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C94F4-DD0D-43DB-B388-B4FC515D065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7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will return</a:t>
            </a:r>
            <a:r>
              <a:rPr lang="en-GB" baseline="0" dirty="0" smtClean="0"/>
              <a:t> to this at the end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C94F4-DD0D-43DB-B388-B4FC515D065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9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Range</a:t>
            </a:r>
            <a:r>
              <a:rPr lang="en-GB" baseline="0" dirty="0" smtClean="0"/>
              <a:t> of themes and faiths as well as an example of progression – KS1 and KS3 on Jewish believers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C94F4-DD0D-43DB-B388-B4FC515D065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015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Exit ticket</a:t>
            </a:r>
            <a:r>
              <a:rPr lang="en-GB" baseline="0" dirty="0" smtClean="0"/>
              <a:t>  - positive/enthusiastic about, what support you need…..training need name and school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C94F4-DD0D-43DB-B388-B4FC515D065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391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Exit ticket</a:t>
            </a:r>
            <a:r>
              <a:rPr lang="en-GB" baseline="0" dirty="0" smtClean="0"/>
              <a:t>  - positive/enthusiastic about, what support you need…..training need name and school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C94F4-DD0D-43DB-B388-B4FC515D065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0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life beyond levels, moving away from AT1 / 2, raising standards across the phases including new GCSE and A Level specifications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C94F4-DD0D-43DB-B388-B4FC515D065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61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C94F4-DD0D-43DB-B388-B4FC515D065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66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</a:t>
            </a:r>
            <a:r>
              <a:rPr lang="en-GB" baseline="0" dirty="0" smtClean="0"/>
              <a:t> how positively UC was received and the request from primaries to teach the other faiths in the same way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C94F4-DD0D-43DB-B388-B4FC515D065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232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Emphasise that this is the definition of religious literacy and is central to the syllabus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C94F4-DD0D-43DB-B388-B4FC515D065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558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Importance</a:t>
            </a:r>
            <a:r>
              <a:rPr lang="en-GB" baseline="0" dirty="0" smtClean="0"/>
              <a:t> of the difference </a:t>
            </a:r>
            <a:r>
              <a:rPr lang="en-GB" baseline="0" dirty="0" err="1" smtClean="0"/>
              <a:t>btwn</a:t>
            </a:r>
            <a:r>
              <a:rPr lang="en-GB" baseline="0" dirty="0" smtClean="0"/>
              <a:t> VA and VC – syllabus vs a resource to supplement the LAS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C94F4-DD0D-43DB-B388-B4FC515D065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26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NB – final point includes the academic flourishing of vulnerable pupils, </a:t>
            </a:r>
            <a:r>
              <a:rPr lang="en-GB" dirty="0" err="1" smtClean="0"/>
              <a:t>inc</a:t>
            </a:r>
            <a:r>
              <a:rPr lang="en-GB" dirty="0" smtClean="0"/>
              <a:t> those with learning</a:t>
            </a:r>
            <a:r>
              <a:rPr lang="en-GB" baseline="0" dirty="0" smtClean="0"/>
              <a:t> difficulties (highlighted in SIAMS)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C94F4-DD0D-43DB-B388-B4FC515D065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564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major part of our CPD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DD7C0-413D-450A-8329-6A5A8C15D4F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775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Discussion re implementation of this with schools who have already started to use UC</a:t>
            </a:r>
          </a:p>
          <a:p>
            <a:r>
              <a:rPr lang="en-GB" dirty="0" smtClean="0"/>
              <a:t>Same pedagogy is going to be rolled out with the other faiths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C94F4-DD0D-43DB-B388-B4FC515D065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28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5592-9EDC-4B0F-BD85-0D01646D7946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F8D6-78F1-46EB-9F61-7F1AE7387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69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5592-9EDC-4B0F-BD85-0D01646D7946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F8D6-78F1-46EB-9F61-7F1AE7387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67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5592-9EDC-4B0F-BD85-0D01646D7946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F8D6-78F1-46EB-9F61-7F1AE7387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09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 Powerpoint Slides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1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5592-9EDC-4B0F-BD85-0D01646D7946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F8D6-78F1-46EB-9F61-7F1AE7387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38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5592-9EDC-4B0F-BD85-0D01646D7946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F8D6-78F1-46EB-9F61-7F1AE7387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66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5592-9EDC-4B0F-BD85-0D01646D7946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F8D6-78F1-46EB-9F61-7F1AE7387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8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5592-9EDC-4B0F-BD85-0D01646D7946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F8D6-78F1-46EB-9F61-7F1AE7387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3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5592-9EDC-4B0F-BD85-0D01646D7946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F8D6-78F1-46EB-9F61-7F1AE7387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8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5592-9EDC-4B0F-BD85-0D01646D7946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F8D6-78F1-46EB-9F61-7F1AE7387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06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5592-9EDC-4B0F-BD85-0D01646D7946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F8D6-78F1-46EB-9F61-7F1AE7387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78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5592-9EDC-4B0F-BD85-0D01646D7946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F8D6-78F1-46EB-9F61-7F1AE7387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32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65592-9EDC-4B0F-BD85-0D01646D7946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6F8D6-78F1-46EB-9F61-7F1AE7387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80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hurchofengland.org/sites/default/files/2018-04/SIAMS%20Evaluation%20Schedule%202018_0.pdf" TargetMode="External"/><Relationship Id="rId5" Type="http://schemas.openxmlformats.org/officeDocument/2006/relationships/hyperlink" Target="https://cofefoundation.contentfiles.net/media/assets/file/Church_of_England_Vision_for_Education_-_2016_jdYA7EO.pdf" TargetMode="External"/><Relationship Id="rId4" Type="http://schemas.openxmlformats.org/officeDocument/2006/relationships/hyperlink" Target="https://www.churchofengland.org/sites/default/files/2017-10/re_statement_of_entitlement_2016_0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857" y="124692"/>
            <a:ext cx="9942286" cy="6049239"/>
          </a:xfrm>
        </p:spPr>
        <p:txBody>
          <a:bodyPr>
            <a:normAutofit fontScale="90000"/>
          </a:bodyPr>
          <a:lstStyle/>
          <a:p>
            <a:r>
              <a:rPr lang="en-US" sz="9800" dirty="0" smtClean="0">
                <a:solidFill>
                  <a:schemeClr val="bg1">
                    <a:lumMod val="65000"/>
                  </a:schemeClr>
                </a:solidFill>
              </a:rPr>
              <a:t>Welcome</a:t>
            </a:r>
            <a:r>
              <a:rPr lang="en-US" dirty="0" smtClean="0">
                <a:solidFill>
                  <a:srgbClr val="800080"/>
                </a:solidFill>
              </a:rPr>
              <a:t/>
            </a:r>
            <a:br>
              <a:rPr lang="en-US" dirty="0" smtClean="0">
                <a:solidFill>
                  <a:srgbClr val="800080"/>
                </a:solidFill>
              </a:rPr>
            </a:br>
            <a:r>
              <a:rPr lang="en-US" dirty="0" smtClean="0">
                <a:solidFill>
                  <a:srgbClr val="800080"/>
                </a:solidFill>
              </a:rPr>
              <a:t/>
            </a:r>
            <a:br>
              <a:rPr lang="en-US" dirty="0" smtClean="0">
                <a:solidFill>
                  <a:srgbClr val="800080"/>
                </a:solidFill>
              </a:rPr>
            </a:br>
            <a:r>
              <a:rPr lang="en-US" dirty="0" smtClean="0">
                <a:solidFill>
                  <a:srgbClr val="800080"/>
                </a:solidFill>
              </a:rPr>
              <a:t>New Diocesan RE Syllabus Launch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Thursday 4</a:t>
            </a:r>
            <a:r>
              <a:rPr lang="en-US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October 2018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Marriott Hotel</a:t>
            </a:r>
            <a:r>
              <a:rPr lang="en-US" dirty="0" smtClean="0">
                <a:solidFill>
                  <a:srgbClr val="800080"/>
                </a:solidFill>
              </a:rPr>
              <a:t/>
            </a:r>
            <a:br>
              <a:rPr lang="en-US" dirty="0" smtClean="0">
                <a:solidFill>
                  <a:srgbClr val="800080"/>
                </a:solidFill>
              </a:rPr>
            </a:br>
            <a:endParaRPr lang="en-US" dirty="0"/>
          </a:p>
        </p:txBody>
      </p:sp>
      <p:pic>
        <p:nvPicPr>
          <p:cNvPr id="6" name="Picture 5" descr="\\nd2013-fs1\UsersRedirect\Susie.Taylor\My Documents\My Pictures\C of E Logo purple no text - Cop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952258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4" y="5837171"/>
            <a:ext cx="1191261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" y="5721057"/>
            <a:ext cx="11912616" cy="90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849" y="161294"/>
            <a:ext cx="804929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Section A: RE in Church Schools</a:t>
            </a:r>
          </a:p>
          <a:p>
            <a:endParaRPr lang="en-GB" sz="2800" dirty="0" smtClean="0"/>
          </a:p>
          <a:p>
            <a:r>
              <a:rPr lang="en-GB" sz="2600" dirty="0" smtClean="0"/>
              <a:t>The principal aim of RE is to enable pupils to hold balanced and informed conversations about religion and belief.</a:t>
            </a:r>
          </a:p>
          <a:p>
            <a:endParaRPr lang="en-GB" sz="2600" dirty="0"/>
          </a:p>
          <a:p>
            <a:r>
              <a:rPr lang="en-GB" sz="2600" i="1" dirty="0" smtClean="0"/>
              <a:t>Statement of Entitlement </a:t>
            </a:r>
            <a:r>
              <a:rPr lang="en-GB" sz="2600" dirty="0" smtClean="0"/>
              <a:t>2016 states that RE should help pupils to: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 smtClean="0"/>
              <a:t> become religiously literate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 smtClean="0"/>
              <a:t> have a clear understanding of Christianity as a living            world faith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 smtClean="0"/>
              <a:t> understand other major world religions and world views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 smtClean="0"/>
              <a:t> reflect upon their own beliefs and values.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796" t="16158" r="36557" b="11020"/>
          <a:stretch/>
        </p:blipFill>
        <p:spPr>
          <a:xfrm>
            <a:off x="8579303" y="1012493"/>
            <a:ext cx="3185591" cy="4552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4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2" y="5721057"/>
            <a:ext cx="11912616" cy="90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760" y="553791"/>
            <a:ext cx="107581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Section B: Requirements and Good Practice in RE</a:t>
            </a:r>
          </a:p>
          <a:p>
            <a:endParaRPr lang="en-GB" sz="2800" dirty="0" smtClean="0"/>
          </a:p>
          <a:p>
            <a:r>
              <a:rPr lang="en-GB" sz="2800" b="1" dirty="0" smtClean="0"/>
              <a:t>RE and the law:</a:t>
            </a:r>
          </a:p>
          <a:p>
            <a:endParaRPr lang="en-GB" sz="2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 RE is a statutory requirement for all schools as part of a broad and balanced curriculum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 VA schools follow the Diocesan Syllabus for 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 VC schools follow the Locally Agreed Syllabus for RE.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937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" y="5858277"/>
            <a:ext cx="11912616" cy="90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702" y="101600"/>
            <a:ext cx="1115412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Section B: Requirements and Good Practice in RE</a:t>
            </a:r>
          </a:p>
          <a:p>
            <a:endParaRPr lang="en-GB" sz="2800" dirty="0" smtClean="0"/>
          </a:p>
          <a:p>
            <a:r>
              <a:rPr lang="en-GB" sz="2600" b="1" dirty="0" smtClean="0"/>
              <a:t>Curriculum time and balance in line with the statement of entitlement:</a:t>
            </a:r>
          </a:p>
          <a:p>
            <a:endParaRPr lang="en-GB" sz="10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 smtClean="0"/>
              <a:t> </a:t>
            </a:r>
            <a:r>
              <a:rPr lang="en-GB" sz="2600" b="1" i="1" dirty="0" smtClean="0"/>
              <a:t>at least </a:t>
            </a:r>
            <a:r>
              <a:rPr lang="en-GB" sz="2600" dirty="0" smtClean="0"/>
              <a:t>5% of the curriculum time should be dedicated to RE, with the aim of it being closer to 10%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GB" sz="1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/>
              <a:t> i</a:t>
            </a:r>
            <a:r>
              <a:rPr lang="en-GB" sz="2600" dirty="0" smtClean="0"/>
              <a:t>n practice, this means a starting point of around 60 minutes per week for KS1 and a </a:t>
            </a:r>
            <a:r>
              <a:rPr lang="en-GB" sz="2600" b="1" i="1" dirty="0" smtClean="0"/>
              <a:t>minimum </a:t>
            </a:r>
            <a:r>
              <a:rPr lang="en-GB" sz="2600" dirty="0" smtClean="0"/>
              <a:t>of 75 minutes per week for KS2 and 3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GB" sz="1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/>
              <a:t> </a:t>
            </a:r>
            <a:r>
              <a:rPr lang="en-GB" sz="2600" dirty="0" smtClean="0"/>
              <a:t>RE is distinct and different from collective worship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GB" sz="1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/>
              <a:t> </a:t>
            </a:r>
            <a:r>
              <a:rPr lang="en-GB" sz="2600" dirty="0" smtClean="0"/>
              <a:t>KS1 – 3 at least two thirds Christianity*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GB" sz="1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 smtClean="0"/>
              <a:t>Other faiths or world views approximately one third.</a:t>
            </a:r>
          </a:p>
          <a:p>
            <a:endParaRPr lang="en-GB" sz="2000" dirty="0" smtClean="0"/>
          </a:p>
          <a:p>
            <a:r>
              <a:rPr lang="en-GB" sz="2600" dirty="0" smtClean="0"/>
              <a:t>*VC schools following a Locally Agreed Syllabus that required less than two thirds Christianity should aim to enrich this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722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1" y="5789019"/>
            <a:ext cx="11912616" cy="90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490" y="750553"/>
            <a:ext cx="375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Religions to be studied:</a:t>
            </a:r>
            <a:endParaRPr lang="en-GB" sz="2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856010"/>
              </p:ext>
            </p:extLst>
          </p:nvPr>
        </p:nvGraphicFramePr>
        <p:xfrm>
          <a:off x="371153" y="1342461"/>
          <a:ext cx="11449693" cy="430530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511824"/>
                <a:gridCol w="7710966"/>
                <a:gridCol w="222690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4–5s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Reception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0" dirty="0">
                          <a:effectLst/>
                        </a:rPr>
                        <a:t>Children will encounter Christianity and other religions and beliefs </a:t>
                      </a:r>
                      <a:r>
                        <a:rPr lang="en-GB" sz="2200" b="1" dirty="0">
                          <a:effectLst/>
                        </a:rPr>
                        <a:t>represented in the local area</a:t>
                      </a:r>
                      <a:r>
                        <a:rPr lang="en-GB" sz="2200" b="0" dirty="0">
                          <a:effectLst/>
                        </a:rPr>
                        <a:t>. </a:t>
                      </a:r>
                      <a:endParaRPr lang="en-GB" sz="2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 smtClean="0">
                          <a:effectLst/>
                        </a:rPr>
                        <a:t>This is the minimum entitlement.</a:t>
                      </a:r>
                      <a:r>
                        <a:rPr lang="en-GB" sz="2200" baseline="0" dirty="0" smtClean="0">
                          <a:effectLst/>
                        </a:rPr>
                        <a:t>  Other faiths can be covered.</a:t>
                      </a:r>
                      <a:endParaRPr lang="en-GB" sz="2200" dirty="0" smtClean="0"/>
                    </a:p>
                    <a:p>
                      <a:pPr algn="ctr"/>
                      <a:endParaRPr lang="en-GB" sz="100" dirty="0" smtClean="0"/>
                    </a:p>
                    <a:p>
                      <a:pPr algn="ctr"/>
                      <a:r>
                        <a:rPr lang="en-GB" sz="2200" dirty="0" smtClean="0"/>
                        <a:t>Non-religious worldviews: may be encountered in primary and at least one example explored in secondary.</a:t>
                      </a:r>
                      <a:endParaRPr lang="en-GB" sz="2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5–7s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Key Stage 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A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Christianity </a:t>
                      </a:r>
                      <a:r>
                        <a:rPr lang="en-GB" sz="2200" dirty="0" smtClean="0">
                          <a:effectLst/>
                        </a:rPr>
                        <a:t>and </a:t>
                      </a:r>
                      <a:r>
                        <a:rPr lang="en-GB" sz="2200" dirty="0">
                          <a:effectLst/>
                        </a:rPr>
                        <a:t>either </a:t>
                      </a:r>
                      <a:r>
                        <a:rPr lang="en-GB" sz="2200" b="1" dirty="0">
                          <a:effectLst/>
                        </a:rPr>
                        <a:t>Islam </a:t>
                      </a:r>
                      <a:r>
                        <a:rPr lang="en-GB" sz="2200" b="1" i="1" dirty="0">
                          <a:effectLst/>
                        </a:rPr>
                        <a:t>or </a:t>
                      </a:r>
                      <a:r>
                        <a:rPr lang="en-GB" sz="2200" b="1" dirty="0">
                          <a:effectLst/>
                        </a:rPr>
                        <a:t>Judaism</a:t>
                      </a:r>
                      <a:r>
                        <a:rPr lang="en-GB" sz="2200" dirty="0" smtClean="0">
                          <a:effectLst/>
                        </a:rPr>
                        <a:t>.</a:t>
                      </a:r>
                      <a:endParaRPr lang="en-GB" sz="22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AE4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7–11s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Key Stage 2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effectLst/>
                        </a:rPr>
                        <a:t>Christianity </a:t>
                      </a:r>
                      <a:r>
                        <a:rPr lang="en-GB" sz="2200" dirty="0" smtClean="0">
                          <a:effectLst/>
                        </a:rPr>
                        <a:t>and </a:t>
                      </a:r>
                      <a:r>
                        <a:rPr lang="en-GB" sz="2200" dirty="0">
                          <a:effectLst/>
                        </a:rPr>
                        <a:t>either </a:t>
                      </a:r>
                      <a:r>
                        <a:rPr lang="en-GB" sz="2200" b="1" dirty="0" smtClean="0">
                          <a:effectLst/>
                        </a:rPr>
                        <a:t>Hinduism </a:t>
                      </a:r>
                      <a:r>
                        <a:rPr lang="en-GB" sz="2200" b="1" i="1" dirty="0" smtClean="0">
                          <a:effectLst/>
                        </a:rPr>
                        <a:t>or</a:t>
                      </a:r>
                      <a:r>
                        <a:rPr lang="en-GB" sz="2200" b="1" dirty="0" smtClean="0">
                          <a:effectLst/>
                        </a:rPr>
                        <a:t> Sikhism (LKS2) </a:t>
                      </a:r>
                      <a:r>
                        <a:rPr lang="en-GB" sz="2200" dirty="0" smtClean="0">
                          <a:effectLst/>
                        </a:rPr>
                        <a:t>and either </a:t>
                      </a:r>
                      <a:r>
                        <a:rPr lang="en-GB" sz="2200" b="1" dirty="0" smtClean="0">
                          <a:effectLst/>
                        </a:rPr>
                        <a:t>Islam </a:t>
                      </a:r>
                      <a:r>
                        <a:rPr lang="en-GB" sz="2200" b="1" i="1" dirty="0" smtClean="0">
                          <a:effectLst/>
                        </a:rPr>
                        <a:t>or </a:t>
                      </a:r>
                      <a:r>
                        <a:rPr lang="en-GB" sz="2200" b="1" dirty="0" smtClean="0">
                          <a:effectLst/>
                        </a:rPr>
                        <a:t>Judaism (UKS2)</a:t>
                      </a:r>
                      <a:r>
                        <a:rPr lang="en-GB" sz="2200" dirty="0" smtClean="0">
                          <a:effectLst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11–14s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Key Stage 3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A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Christianity </a:t>
                      </a:r>
                      <a:r>
                        <a:rPr lang="en-GB" sz="2200" dirty="0" smtClean="0">
                          <a:effectLst/>
                        </a:rPr>
                        <a:t>and </a:t>
                      </a:r>
                      <a:r>
                        <a:rPr lang="en-GB" sz="2200" b="1" dirty="0">
                          <a:effectLst/>
                        </a:rPr>
                        <a:t>three from </a:t>
                      </a:r>
                      <a:r>
                        <a:rPr lang="en-GB" sz="2200" dirty="0">
                          <a:effectLst/>
                        </a:rPr>
                        <a:t>Buddhism, Hinduism, Judaism, Islam and Sikhism.  </a:t>
                      </a:r>
                      <a:endParaRPr lang="en-GB" sz="2200" b="1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AE4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14–16s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Key Stage 4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 smtClean="0">
                          <a:effectLst/>
                        </a:rPr>
                        <a:t>Two </a:t>
                      </a:r>
                      <a:r>
                        <a:rPr lang="en-GB" sz="2200" b="1" dirty="0">
                          <a:effectLst/>
                        </a:rPr>
                        <a:t>religions </a:t>
                      </a:r>
                      <a:r>
                        <a:rPr lang="en-GB" sz="2200" dirty="0">
                          <a:effectLst/>
                        </a:rPr>
                        <a:t>required, including </a:t>
                      </a:r>
                      <a:r>
                        <a:rPr lang="en-GB" sz="2200" dirty="0" smtClean="0">
                          <a:effectLst/>
                        </a:rPr>
                        <a:t>Christianity,</a:t>
                      </a:r>
                      <a:r>
                        <a:rPr lang="en-GB" sz="2200" baseline="0" dirty="0" smtClean="0">
                          <a:effectLst/>
                        </a:rPr>
                        <a:t> </a:t>
                      </a:r>
                      <a:r>
                        <a:rPr lang="en-GB" sz="2200" dirty="0" smtClean="0">
                          <a:effectLst/>
                        </a:rPr>
                        <a:t>leading </a:t>
                      </a:r>
                      <a:r>
                        <a:rPr lang="en-GB" sz="2200" dirty="0">
                          <a:effectLst/>
                        </a:rPr>
                        <a:t>to a </a:t>
                      </a:r>
                      <a:r>
                        <a:rPr lang="en-GB" sz="2200" dirty="0" smtClean="0">
                          <a:effectLst/>
                        </a:rPr>
                        <a:t>GCSE qualification.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16–19s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smtClean="0">
                          <a:effectLst/>
                        </a:rPr>
                        <a:t>Core RE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A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Religions and worldviews to be </a:t>
                      </a:r>
                      <a:r>
                        <a:rPr lang="en-GB" sz="2200" b="1" dirty="0">
                          <a:effectLst/>
                        </a:rPr>
                        <a:t>selected by schools </a:t>
                      </a:r>
                      <a:r>
                        <a:rPr lang="en-GB" sz="2200" dirty="0" smtClean="0">
                          <a:effectLst/>
                        </a:rPr>
                        <a:t>as </a:t>
                      </a:r>
                      <a:r>
                        <a:rPr lang="en-GB" sz="2200" dirty="0">
                          <a:effectLst/>
                        </a:rPr>
                        <a:t>appropriate</a:t>
                      </a:r>
                      <a:r>
                        <a:rPr lang="en-GB" sz="2200" dirty="0" smtClean="0">
                          <a:effectLst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smtClean="0">
                          <a:effectLst/>
                        </a:rPr>
                        <a:t>Minimum requirement of </a:t>
                      </a:r>
                      <a:r>
                        <a:rPr lang="en-GB" sz="2200" b="1" dirty="0" smtClean="0">
                          <a:effectLst/>
                        </a:rPr>
                        <a:t>10 hours of core</a:t>
                      </a:r>
                      <a:r>
                        <a:rPr lang="en-GB" sz="2200" b="1" baseline="0" dirty="0" smtClean="0">
                          <a:effectLst/>
                        </a:rPr>
                        <a:t> RE </a:t>
                      </a:r>
                      <a:r>
                        <a:rPr lang="en-GB" sz="2200" baseline="0" dirty="0" smtClean="0">
                          <a:effectLst/>
                        </a:rPr>
                        <a:t>across Year 12 – 13.</a:t>
                      </a:r>
                      <a:endParaRPr lang="en-GB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AE4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919206" y="22001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1490" y="100590"/>
            <a:ext cx="7580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</a:rPr>
              <a:t>Section B: Requirements and Good Practice in RE</a:t>
            </a:r>
          </a:p>
        </p:txBody>
      </p:sp>
    </p:spTree>
    <p:extLst>
      <p:ext uri="{BB962C8B-B14F-4D97-AF65-F5344CB8AC3E}">
        <p14:creationId xmlns:p14="http://schemas.microsoft.com/office/powerpoint/2010/main" val="31927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2" y="5721057"/>
            <a:ext cx="11912616" cy="90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245" y="141667"/>
            <a:ext cx="112432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Section B: Requirements and Good Practice in RE</a:t>
            </a:r>
          </a:p>
          <a:p>
            <a:endParaRPr lang="en-GB" sz="2800" dirty="0" smtClean="0"/>
          </a:p>
          <a:p>
            <a:r>
              <a:rPr lang="en-GB" sz="2600" dirty="0" smtClean="0"/>
              <a:t>Good RE depends upon quality subject leadership.</a:t>
            </a:r>
          </a:p>
          <a:p>
            <a:endParaRPr lang="en-GB" sz="2800" dirty="0" smtClean="0"/>
          </a:p>
          <a:p>
            <a:r>
              <a:rPr lang="en-GB" sz="2600" b="1" dirty="0" smtClean="0"/>
              <a:t>The Syllabus outlines the role of the subject leader which includes:</a:t>
            </a:r>
          </a:p>
          <a:p>
            <a:endParaRPr lang="en-GB" sz="26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 smtClean="0"/>
              <a:t>making it a priority to </a:t>
            </a:r>
            <a:r>
              <a:rPr lang="en-GB" sz="2600" b="1" dirty="0" smtClean="0"/>
              <a:t>develop staff expertise </a:t>
            </a:r>
            <a:r>
              <a:rPr lang="en-GB" sz="2600" dirty="0" smtClean="0"/>
              <a:t>of </a:t>
            </a:r>
            <a:r>
              <a:rPr lang="en-GB" sz="2600" b="1" u="sng" dirty="0" smtClean="0"/>
              <a:t>all</a:t>
            </a:r>
            <a:r>
              <a:rPr lang="en-GB" sz="2600" b="1" dirty="0" smtClean="0"/>
              <a:t> </a:t>
            </a:r>
            <a:r>
              <a:rPr lang="en-GB" sz="2600" dirty="0" smtClean="0"/>
              <a:t>who lead and teach RE</a:t>
            </a:r>
          </a:p>
          <a:p>
            <a:endParaRPr lang="en-GB" sz="1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 smtClean="0"/>
              <a:t>ensuring equal status with other </a:t>
            </a:r>
            <a:r>
              <a:rPr lang="en-GB" sz="2600" b="1" dirty="0" smtClean="0"/>
              <a:t>core subjects </a:t>
            </a:r>
            <a:r>
              <a:rPr lang="en-GB" sz="2600" dirty="0" smtClean="0"/>
              <a:t>in staffing, responsibility and resourcing</a:t>
            </a:r>
          </a:p>
          <a:p>
            <a:endParaRPr lang="en-GB" sz="1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/>
              <a:t>e</a:t>
            </a:r>
            <a:r>
              <a:rPr lang="en-GB" sz="2600" dirty="0" smtClean="0"/>
              <a:t>nsuring sufficient curriculum time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1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/>
              <a:t>r</a:t>
            </a:r>
            <a:r>
              <a:rPr lang="en-GB" sz="2600" dirty="0" smtClean="0"/>
              <a:t>eviewing, monitoring and evaluating provision and practice.</a:t>
            </a:r>
          </a:p>
          <a:p>
            <a:pPr marL="457200" indent="-457200">
              <a:buFontTx/>
              <a:buChar char="-"/>
            </a:pPr>
            <a:endParaRPr lang="en-GB" sz="26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651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0" y="2470176"/>
            <a:ext cx="3956696" cy="171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7256" y="2726050"/>
            <a:ext cx="4519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Section C: What do Pupils Learn in RE?</a:t>
            </a:r>
          </a:p>
        </p:txBody>
      </p:sp>
    </p:spTree>
    <p:extLst>
      <p:ext uri="{BB962C8B-B14F-4D97-AF65-F5344CB8AC3E}">
        <p14:creationId xmlns:p14="http://schemas.microsoft.com/office/powerpoint/2010/main" val="17880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r="6142" b="4140"/>
          <a:stretch/>
        </p:blipFill>
        <p:spPr bwMode="auto">
          <a:xfrm>
            <a:off x="2544989" y="457880"/>
            <a:ext cx="6850743" cy="608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2" y="5721057"/>
            <a:ext cx="11912616" cy="902286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>
                <a:solidFill>
                  <a:srgbClr val="898989"/>
                </a:solidFill>
              </a:rPr>
              <a:t>© RE Today 2016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3" y="3997099"/>
            <a:ext cx="1420812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303" y="4395495"/>
            <a:ext cx="14208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57" y="264850"/>
            <a:ext cx="142081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66" y="1055088"/>
            <a:ext cx="43597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Understanding Christianity </a:t>
            </a:r>
          </a:p>
          <a:p>
            <a:pPr algn="ctr"/>
            <a:r>
              <a:rPr lang="en-GB" sz="2800" b="1" dirty="0" smtClean="0"/>
              <a:t>Teaching and Learning Model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9064" y="0"/>
            <a:ext cx="5851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Section C: What do Pupils </a:t>
            </a:r>
            <a:r>
              <a:rPr lang="en-GB" sz="2800" b="1" dirty="0"/>
              <a:t>L</a:t>
            </a:r>
            <a:r>
              <a:rPr lang="en-GB" sz="2800" b="1" dirty="0" smtClean="0"/>
              <a:t>earn in RE?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401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r="6142" b="4140"/>
          <a:stretch/>
        </p:blipFill>
        <p:spPr bwMode="auto">
          <a:xfrm>
            <a:off x="3311837" y="1315518"/>
            <a:ext cx="5568326" cy="494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2" y="5721057"/>
            <a:ext cx="11912616" cy="902286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>
                <a:solidFill>
                  <a:srgbClr val="898989"/>
                </a:solidFill>
              </a:rPr>
              <a:t>© RE Today 2016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435" y="4729592"/>
            <a:ext cx="1029300" cy="106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265" y="4804229"/>
            <a:ext cx="982709" cy="91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210" y="1035828"/>
            <a:ext cx="893190" cy="82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084" y="111660"/>
            <a:ext cx="43252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Chat to people around you: </a:t>
            </a:r>
          </a:p>
          <a:p>
            <a:pPr algn="ctr"/>
            <a:endParaRPr lang="en-GB" sz="2800" b="1" dirty="0"/>
          </a:p>
          <a:p>
            <a:pPr algn="ctr"/>
            <a:r>
              <a:rPr lang="en-GB" sz="2800" dirty="0" smtClean="0"/>
              <a:t>If you are using Understanding Christianity in your school, what </a:t>
            </a:r>
            <a:r>
              <a:rPr lang="en-GB" sz="2800" b="1" dirty="0" smtClean="0"/>
              <a:t>impact</a:t>
            </a:r>
            <a:r>
              <a:rPr lang="en-GB" sz="2800" dirty="0" smtClean="0"/>
              <a:t> is it having? 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 rot="1072576">
            <a:off x="9096716" y="377097"/>
            <a:ext cx="30508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 to you!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5107" y="1666044"/>
            <a:ext cx="3082925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Incarnation – </a:t>
            </a:r>
            <a:r>
              <a:rPr lang="en-GB" sz="2400" dirty="0" smtClean="0"/>
              <a:t>we will be looking for samples of work after Christmas to be used for standardisation with other dioceses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771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" y="5721057"/>
            <a:ext cx="11912616" cy="90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077" y="179662"/>
            <a:ext cx="6109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Section C: What do Pupils </a:t>
            </a:r>
            <a:r>
              <a:rPr lang="en-GB" sz="2800" b="1" dirty="0"/>
              <a:t>L</a:t>
            </a:r>
            <a:r>
              <a:rPr lang="en-GB" sz="2800" b="1" dirty="0" smtClean="0"/>
              <a:t>earn in RE?</a:t>
            </a:r>
          </a:p>
          <a:p>
            <a:endParaRPr lang="en-GB" sz="2800" dirty="0"/>
          </a:p>
        </p:txBody>
      </p:sp>
      <p:sp>
        <p:nvSpPr>
          <p:cNvPr id="5" name="Oval 4"/>
          <p:cNvSpPr/>
          <p:nvPr/>
        </p:nvSpPr>
        <p:spPr>
          <a:xfrm>
            <a:off x="1485968" y="2886076"/>
            <a:ext cx="2997200" cy="2997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879283" y="2882901"/>
            <a:ext cx="2997200" cy="2997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750253" y="971551"/>
            <a:ext cx="2997200" cy="2997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8" name="TextBox 4"/>
          <p:cNvSpPr txBox="1"/>
          <p:nvPr/>
        </p:nvSpPr>
        <p:spPr>
          <a:xfrm>
            <a:off x="3046934" y="1801171"/>
            <a:ext cx="2268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Making sense of beliefs 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1683770" y="3860938"/>
            <a:ext cx="2132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Making connections</a:t>
            </a:r>
            <a:endParaRPr lang="en-GB" sz="24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4451444" y="3902136"/>
            <a:ext cx="2412547" cy="971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2800" dirty="0">
                <a:solidFill>
                  <a:srgbClr val="FF33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Understanding the impact</a:t>
            </a:r>
            <a:endParaRPr lang="en-GB" sz="2400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5276" y="485816"/>
            <a:ext cx="4738238" cy="44627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Making sense of beliefs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7030A0"/>
                </a:solidFill>
              </a:rPr>
              <a:t>identifying </a:t>
            </a:r>
            <a:r>
              <a:rPr lang="en-GB" sz="2400" dirty="0">
                <a:solidFill>
                  <a:srgbClr val="7030A0"/>
                </a:solidFill>
              </a:rPr>
              <a:t>and making sense of core religious and non-religious concepts and beliefs; </a:t>
            </a:r>
            <a:endParaRPr lang="en-GB" sz="2400" dirty="0" smtClean="0">
              <a:solidFill>
                <a:srgbClr val="7030A0"/>
              </a:solidFill>
            </a:endParaRPr>
          </a:p>
          <a:p>
            <a:endParaRPr lang="en-GB" sz="1000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7030A0"/>
                </a:solidFill>
              </a:rPr>
              <a:t>understanding </a:t>
            </a:r>
            <a:r>
              <a:rPr lang="en-GB" sz="2400" dirty="0">
                <a:solidFill>
                  <a:srgbClr val="7030A0"/>
                </a:solidFill>
              </a:rPr>
              <a:t>what these beliefs mean within their </a:t>
            </a:r>
            <a:r>
              <a:rPr lang="en-GB" sz="2400" dirty="0" smtClean="0">
                <a:solidFill>
                  <a:srgbClr val="7030A0"/>
                </a:solidFill>
              </a:rPr>
              <a:t>traditions;</a:t>
            </a:r>
          </a:p>
          <a:p>
            <a:endParaRPr lang="en-GB" sz="1000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7030A0"/>
                </a:solidFill>
              </a:rPr>
              <a:t>recognising </a:t>
            </a:r>
            <a:r>
              <a:rPr lang="en-GB" sz="2400" dirty="0">
                <a:solidFill>
                  <a:srgbClr val="7030A0"/>
                </a:solidFill>
              </a:rPr>
              <a:t>how and why sources of authority are used, expressed and interpreted in different ways, and developing skills of interpretation</a:t>
            </a:r>
            <a:r>
              <a:rPr lang="en-GB" sz="2400" dirty="0" smtClean="0">
                <a:solidFill>
                  <a:srgbClr val="7030A0"/>
                </a:solidFill>
              </a:rPr>
              <a:t>.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2" y="5721057"/>
            <a:ext cx="11912616" cy="90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458" y="292533"/>
            <a:ext cx="1075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Section C: What do </a:t>
            </a:r>
            <a:r>
              <a:rPr lang="en-GB" sz="2800" b="1" dirty="0"/>
              <a:t>P</a:t>
            </a:r>
            <a:r>
              <a:rPr lang="en-GB" sz="2800" b="1" dirty="0" smtClean="0"/>
              <a:t>upils </a:t>
            </a:r>
            <a:r>
              <a:rPr lang="en-GB" sz="2800" b="1" dirty="0"/>
              <a:t>L</a:t>
            </a:r>
            <a:r>
              <a:rPr lang="en-GB" sz="2800" b="1" dirty="0" smtClean="0"/>
              <a:t>earn in RE</a:t>
            </a:r>
            <a:r>
              <a:rPr lang="en-GB" sz="2800" b="1" dirty="0" smtClean="0"/>
              <a:t>?  Some sample questions.</a:t>
            </a:r>
            <a:endParaRPr lang="en-GB" sz="2800" b="1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458253"/>
              </p:ext>
            </p:extLst>
          </p:nvPr>
        </p:nvGraphicFramePr>
        <p:xfrm>
          <a:off x="217458" y="1119565"/>
          <a:ext cx="11757084" cy="42976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59514"/>
                <a:gridCol w="1959514"/>
                <a:gridCol w="1959514"/>
                <a:gridCol w="1959514"/>
                <a:gridCol w="1959514"/>
                <a:gridCol w="1959514"/>
              </a:tblGrid>
              <a:tr h="68217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Religion/belief</a:t>
                      </a:r>
                      <a:r>
                        <a:rPr lang="en-GB" sz="2200" baseline="0" dirty="0" smtClean="0"/>
                        <a:t> </a:t>
                      </a:r>
                    </a:p>
                    <a:p>
                      <a:r>
                        <a:rPr lang="en-GB" sz="2200" baseline="0" dirty="0" smtClean="0"/>
                        <a:t>Thematic unit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EYFS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KS1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LKS2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UKS2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KS3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889"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Other faiths</a:t>
                      </a:r>
                      <a:endParaRPr lang="en-GB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A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A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Who</a:t>
                      </a:r>
                      <a:r>
                        <a:rPr lang="en-GB" sz="2200" baseline="0" dirty="0" smtClean="0"/>
                        <a:t> is Jewish and how do they live?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A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What does it mean to be a Hindu in Britain</a:t>
                      </a:r>
                      <a:r>
                        <a:rPr lang="en-GB" sz="2200" baseline="0" dirty="0" smtClean="0"/>
                        <a:t> today?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A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What does it mean for Muslims to follow</a:t>
                      </a:r>
                      <a:r>
                        <a:rPr lang="en-GB" sz="2200" baseline="0" dirty="0" smtClean="0"/>
                        <a:t> God?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A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How are</a:t>
                      </a:r>
                      <a:r>
                        <a:rPr lang="en-GB" sz="2200" baseline="0" dirty="0" smtClean="0"/>
                        <a:t> Sikh teachings on equality and service put into practice today?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AE4">
                        <a:alpha val="20000"/>
                      </a:srgbClr>
                    </a:solidFill>
                  </a:tcPr>
                </a:tc>
              </a:tr>
              <a:tr h="1668889"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Themes</a:t>
                      </a:r>
                      <a:endParaRPr lang="en-GB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Which</a:t>
                      </a:r>
                      <a:r>
                        <a:rPr lang="en-GB" sz="2200" baseline="0" dirty="0" smtClean="0"/>
                        <a:t> stories are special and why?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What makes some places sacred</a:t>
                      </a:r>
                      <a:r>
                        <a:rPr lang="en-GB" sz="2200" baseline="0" dirty="0" smtClean="0"/>
                        <a:t> to believers?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What are the deeper meanings of festivals?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How</a:t>
                      </a:r>
                      <a:r>
                        <a:rPr lang="en-GB" sz="2200" baseline="0" dirty="0" smtClean="0"/>
                        <a:t> do religions help people through good times and bad times?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Why is there suffering?</a:t>
                      </a:r>
                      <a:r>
                        <a:rPr lang="en-GB" sz="2200" baseline="0" dirty="0" smtClean="0"/>
                        <a:t>  Are there any good solutions?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9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94064" y="3602038"/>
            <a:ext cx="10203872" cy="1655762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1">
                    <a:lumMod val="65000"/>
                  </a:schemeClr>
                </a:solidFill>
              </a:rPr>
              <a:t>RE Advisors</a:t>
            </a:r>
          </a:p>
          <a:p>
            <a:r>
              <a:rPr lang="en-GB" sz="3600" dirty="0" smtClean="0">
                <a:solidFill>
                  <a:schemeClr val="bg1">
                    <a:lumMod val="65000"/>
                  </a:schemeClr>
                </a:solidFill>
              </a:rPr>
              <a:t>Dioceses of Durham and </a:t>
            </a:r>
            <a:r>
              <a:rPr lang="en-GB" sz="3600" dirty="0" smtClean="0">
                <a:solidFill>
                  <a:schemeClr val="bg1">
                    <a:lumMod val="65000"/>
                  </a:schemeClr>
                </a:solidFill>
              </a:rPr>
              <a:t>Newcastle</a:t>
            </a:r>
          </a:p>
          <a:p>
            <a:endParaRPr lang="en-GB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59032" y="365991"/>
            <a:ext cx="9673936" cy="2387600"/>
          </a:xfrm>
        </p:spPr>
        <p:txBody>
          <a:bodyPr/>
          <a:lstStyle/>
          <a:p>
            <a:r>
              <a:rPr lang="en-GB" dirty="0" smtClean="0">
                <a:solidFill>
                  <a:srgbClr val="800080"/>
                </a:solidFill>
              </a:rPr>
              <a:t>Margaret Gibson and Caz Weir</a:t>
            </a:r>
            <a:endParaRPr lang="en-GB" dirty="0">
              <a:solidFill>
                <a:srgbClr val="80008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" y="5779115"/>
            <a:ext cx="1191261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1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2" y="5721057"/>
            <a:ext cx="11912616" cy="90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760" y="500207"/>
            <a:ext cx="1075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Key Question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840" y="2013496"/>
            <a:ext cx="11465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 smtClean="0"/>
              <a:t>What excites you about these unit questions?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 smtClean="0"/>
              <a:t>Which areas do you feel you might need support with moving forward?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 rot="1072576">
            <a:off x="9096716" y="377097"/>
            <a:ext cx="30508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 to you!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6" t="10158" r="36429" b="7724"/>
          <a:stretch/>
        </p:blipFill>
        <p:spPr>
          <a:xfrm>
            <a:off x="5127929" y="3815776"/>
            <a:ext cx="1936143" cy="25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2" y="5721057"/>
            <a:ext cx="11912616" cy="90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924" y="500208"/>
            <a:ext cx="410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Sample </a:t>
            </a:r>
            <a:r>
              <a:rPr lang="en-GB" sz="2800" b="1" dirty="0"/>
              <a:t>u</a:t>
            </a:r>
            <a:r>
              <a:rPr lang="en-GB" sz="2800" b="1" dirty="0" smtClean="0"/>
              <a:t>nits to explore</a:t>
            </a:r>
          </a:p>
        </p:txBody>
      </p:sp>
      <p:sp>
        <p:nvSpPr>
          <p:cNvPr id="5" name="Rectangle 4"/>
          <p:cNvSpPr/>
          <p:nvPr/>
        </p:nvSpPr>
        <p:spPr>
          <a:xfrm rot="1072576">
            <a:off x="9096716" y="377097"/>
            <a:ext cx="30508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 to you!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173314"/>
              </p:ext>
            </p:extLst>
          </p:nvPr>
        </p:nvGraphicFramePr>
        <p:xfrm>
          <a:off x="811829" y="1596211"/>
          <a:ext cx="10568342" cy="3783268"/>
        </p:xfrm>
        <a:graphic>
          <a:graphicData uri="http://schemas.openxmlformats.org/drawingml/2006/table">
            <a:tbl>
              <a:tblPr firstRow="1" firstCol="1" bandRow="1"/>
              <a:tblGrid>
                <a:gridCol w="1157480"/>
                <a:gridCol w="9410862"/>
              </a:tblGrid>
              <a:tr h="532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EYFS</a:t>
                      </a:r>
                      <a:endParaRPr lang="en-GB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 special: where do we belong?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KS1</a:t>
                      </a:r>
                      <a:endParaRPr lang="en-GB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is Jewish and how do they live?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LKS2</a:t>
                      </a:r>
                      <a:endParaRPr lang="en-GB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and why do believers</a:t>
                      </a:r>
                      <a:r>
                        <a:rPr lang="en-GB" sz="2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show their commitments during the journey of life?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UKS2</a:t>
                      </a:r>
                      <a:endParaRPr lang="en-GB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does it mean for Muslims to follow God?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KS3</a:t>
                      </a:r>
                      <a:endParaRPr lang="en-GB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is good and what is challenging about being a</a:t>
                      </a:r>
                      <a:r>
                        <a:rPr lang="en-GB" sz="2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Jewish teenager in the UK today?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6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" y="5721057"/>
            <a:ext cx="11912616" cy="90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760" y="208281"/>
            <a:ext cx="1075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Section C: What do </a:t>
            </a:r>
            <a:r>
              <a:rPr lang="en-GB" sz="2800" b="1" dirty="0"/>
              <a:t>P</a:t>
            </a:r>
            <a:r>
              <a:rPr lang="en-GB" sz="2800" b="1" dirty="0" smtClean="0"/>
              <a:t>upils </a:t>
            </a:r>
            <a:r>
              <a:rPr lang="en-GB" sz="2800" b="1" dirty="0"/>
              <a:t>L</a:t>
            </a:r>
            <a:r>
              <a:rPr lang="en-GB" sz="2800" b="1" dirty="0" smtClean="0"/>
              <a:t>earn in RE?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0760" y="859297"/>
            <a:ext cx="11465468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KS4:</a:t>
            </a:r>
          </a:p>
          <a:p>
            <a:r>
              <a:rPr lang="en-GB" sz="2400" dirty="0" smtClean="0"/>
              <a:t>This Diocesan Syllabus requires that all 14-16 students should pursue an accredited course, in line with the </a:t>
            </a:r>
            <a:r>
              <a:rPr lang="en-GB" sz="2400" i="1" dirty="0" smtClean="0"/>
              <a:t>Statement of Entitlement</a:t>
            </a:r>
            <a:r>
              <a:rPr lang="en-GB" sz="2400" dirty="0" smtClean="0"/>
              <a:t> 2016, which states that:</a:t>
            </a:r>
          </a:p>
          <a:p>
            <a:pPr algn="ctr"/>
            <a:endParaRPr lang="en-GB" sz="700" dirty="0" smtClean="0"/>
          </a:p>
          <a:p>
            <a:pPr algn="ctr"/>
            <a:r>
              <a:rPr lang="en-GB" sz="2400" dirty="0" smtClean="0"/>
              <a:t>‘pupil achievement in RE should equal or be better than comparable subjects,</a:t>
            </a:r>
            <a:r>
              <a:rPr lang="en-GB" sz="2400" b="1" dirty="0" smtClean="0"/>
              <a:t> </a:t>
            </a:r>
            <a:r>
              <a:rPr lang="en-GB" sz="2400" dirty="0" smtClean="0"/>
              <a:t>and</a:t>
            </a:r>
            <a:r>
              <a:rPr lang="en-GB" sz="2400" b="1" dirty="0" smtClean="0"/>
              <a:t> all pupils </a:t>
            </a:r>
            <a:r>
              <a:rPr lang="en-GB" sz="2400" dirty="0" smtClean="0"/>
              <a:t>should take </a:t>
            </a:r>
            <a:r>
              <a:rPr lang="en-GB" sz="2400" b="1" dirty="0" smtClean="0"/>
              <a:t>a recognised and appropriate qualification at KS4’.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Sixth Form: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The</a:t>
            </a:r>
            <a:r>
              <a:rPr lang="en-GB" sz="2400" b="1" dirty="0" smtClean="0"/>
              <a:t> minimum </a:t>
            </a:r>
            <a:r>
              <a:rPr lang="en-GB" sz="2400" dirty="0" smtClean="0"/>
              <a:t>requirement</a:t>
            </a:r>
            <a:r>
              <a:rPr lang="en-GB" sz="2400" b="1" dirty="0" smtClean="0"/>
              <a:t> </a:t>
            </a:r>
            <a:r>
              <a:rPr lang="en-GB" sz="2400" dirty="0" smtClean="0"/>
              <a:t>is</a:t>
            </a:r>
            <a:r>
              <a:rPr lang="en-GB" sz="2400" b="1" dirty="0" smtClean="0"/>
              <a:t> 10 hours of core RE </a:t>
            </a:r>
            <a:r>
              <a:rPr lang="en-GB" sz="2400" dirty="0" smtClean="0"/>
              <a:t>across Year 12 - Year 13.   Students should continue the study of religion and worldviews within the provision of core RE in line with the </a:t>
            </a:r>
            <a:r>
              <a:rPr lang="en-GB" sz="2400" i="1" dirty="0"/>
              <a:t>Statement of Entitlement</a:t>
            </a:r>
            <a:r>
              <a:rPr lang="en-GB" sz="2400" dirty="0"/>
              <a:t> </a:t>
            </a:r>
            <a:r>
              <a:rPr lang="en-GB" sz="2400" dirty="0" smtClean="0"/>
              <a:t>2016.</a:t>
            </a:r>
          </a:p>
          <a:p>
            <a:endParaRPr lang="en-GB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400" dirty="0"/>
              <a:t>S</a:t>
            </a:r>
            <a:r>
              <a:rPr lang="en-GB" sz="2400" dirty="0" smtClean="0"/>
              <a:t>chools </a:t>
            </a:r>
            <a:r>
              <a:rPr lang="en-GB" sz="2400" dirty="0"/>
              <a:t>should also provide opportunities for those who wish to take </a:t>
            </a:r>
            <a:r>
              <a:rPr lang="en-GB" sz="2400" b="1" dirty="0"/>
              <a:t>A Level </a:t>
            </a:r>
            <a:r>
              <a:rPr lang="en-GB" sz="2400" dirty="0"/>
              <a:t>Religious Studies, </a:t>
            </a:r>
            <a:r>
              <a:rPr lang="en-GB" sz="2400" b="1" dirty="0"/>
              <a:t>alongside</a:t>
            </a:r>
            <a:r>
              <a:rPr lang="en-GB" sz="2400" dirty="0"/>
              <a:t> </a:t>
            </a:r>
            <a:r>
              <a:rPr lang="en-GB" sz="2400" b="1" dirty="0"/>
              <a:t>core RE </a:t>
            </a:r>
            <a:r>
              <a:rPr lang="en-GB" sz="2400" dirty="0"/>
              <a:t>for 16-19s</a:t>
            </a:r>
            <a:r>
              <a:rPr lang="en-GB" sz="2400" dirty="0" smtClean="0"/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57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" y="5721057"/>
            <a:ext cx="11912616" cy="90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914" y="466707"/>
            <a:ext cx="1075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Section D:  Assessing Pupils’ Progress in 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914" y="1451430"/>
            <a:ext cx="106389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The Syllabus has end of unit learning outcomes for each unit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These feed into end of phase outcomes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Using the unit end of learning outcomes as stepping stones towards the end of phase outcomes will allow teachers to track progress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An example can be found in section D.</a:t>
            </a:r>
            <a:endParaRPr lang="en-GB" sz="280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346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" y="5721057"/>
            <a:ext cx="11912616" cy="90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857" y="452193"/>
            <a:ext cx="116894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Section E:  Guidance</a:t>
            </a:r>
          </a:p>
          <a:p>
            <a:endParaRPr lang="en-GB" sz="2800" dirty="0"/>
          </a:p>
          <a:p>
            <a:r>
              <a:rPr lang="en-GB" sz="2800" dirty="0" smtClean="0"/>
              <a:t>This section includes guidance on:</a:t>
            </a:r>
          </a:p>
          <a:p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promoting SMSC development in RE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exploring the links with British Values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developing skills and attitudes in 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census information on the demographics of religion and belief in the region.</a:t>
            </a:r>
          </a:p>
        </p:txBody>
      </p:sp>
      <p:pic>
        <p:nvPicPr>
          <p:cNvPr id="6" name="Picture 5" descr="C:\Users\margaret.gibson\Pictures\Syllabus Art in Heaven\Riley 7 respectful word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668" y="765810"/>
            <a:ext cx="5010150" cy="3497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8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2" y="5759694"/>
            <a:ext cx="11912616" cy="902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977" y="412394"/>
            <a:ext cx="116423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Next steps</a:t>
            </a:r>
          </a:p>
          <a:p>
            <a:endParaRPr lang="en-GB" sz="2000" dirty="0" smtClean="0"/>
          </a:p>
          <a:p>
            <a:r>
              <a:rPr lang="en-GB" sz="2800" b="1" dirty="0" smtClean="0"/>
              <a:t>Timescale for implementation:</a:t>
            </a:r>
          </a:p>
          <a:p>
            <a:endParaRPr lang="en-GB" sz="1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new Diocesan Syllabus should be in place in VA schools by September 2019</a:t>
            </a:r>
          </a:p>
          <a:p>
            <a:endParaRPr lang="en-GB" sz="2800" b="1" dirty="0"/>
          </a:p>
          <a:p>
            <a:r>
              <a:rPr lang="en-GB" sz="2800" b="1" dirty="0" smtClean="0"/>
              <a:t>CPD – Understanding Christianity training </a:t>
            </a:r>
            <a:r>
              <a:rPr lang="en-GB" sz="2800" b="1" smtClean="0"/>
              <a:t>this term:</a:t>
            </a:r>
            <a:endParaRPr lang="en-GB" sz="2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/>
              <a:t>Primary:</a:t>
            </a:r>
            <a:r>
              <a:rPr lang="en-GB" sz="2800" dirty="0" smtClean="0"/>
              <a:t> Mon 19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Nov and Fri 30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Nov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GB" sz="1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/>
              <a:t>Secondary:</a:t>
            </a:r>
            <a:r>
              <a:rPr lang="en-GB" sz="2800" dirty="0" smtClean="0"/>
              <a:t> Friday 23</a:t>
            </a:r>
            <a:r>
              <a:rPr lang="en-GB" sz="2800" baseline="30000" dirty="0" smtClean="0"/>
              <a:t>rd</a:t>
            </a:r>
            <a:r>
              <a:rPr lang="en-GB" sz="2800" dirty="0" smtClean="0"/>
              <a:t> Nov – new staff, staff new to RE, non-specialist staff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r>
              <a:rPr lang="en-GB" sz="2800" dirty="0" smtClean="0"/>
              <a:t>Other training needs to implement the new Diocesan Syllabus?</a:t>
            </a:r>
          </a:p>
        </p:txBody>
      </p:sp>
    </p:spTree>
    <p:extLst>
      <p:ext uri="{BB962C8B-B14F-4D97-AF65-F5344CB8AC3E}">
        <p14:creationId xmlns:p14="http://schemas.microsoft.com/office/powerpoint/2010/main" val="23445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2" y="5759694"/>
            <a:ext cx="11912616" cy="902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7942" y="369921"/>
            <a:ext cx="99277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Next steps: </a:t>
            </a:r>
          </a:p>
          <a:p>
            <a:endParaRPr lang="en-GB" sz="1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Consider your training requests and fill in the grid </a:t>
            </a:r>
          </a:p>
        </p:txBody>
      </p:sp>
      <p:pic>
        <p:nvPicPr>
          <p:cNvPr id="6" name="Picture 5" descr="C:\Users\margaret.gibson\Pictures\Syllabus Art in Heaven\Madeleine Curry 5 - Footprints in the sand_550_76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085" y="1987589"/>
            <a:ext cx="2550388" cy="32624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957942" y="1987589"/>
            <a:ext cx="6096000" cy="32624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dirty="0"/>
              <a:t>Name of school</a:t>
            </a:r>
            <a:r>
              <a:rPr lang="en-GB" dirty="0" smtClean="0"/>
              <a:t>: _____________________________________</a:t>
            </a:r>
            <a:endParaRPr lang="en-GB" dirty="0"/>
          </a:p>
          <a:p>
            <a:endParaRPr lang="en-GB" dirty="0"/>
          </a:p>
          <a:p>
            <a:r>
              <a:rPr lang="en-GB" dirty="0"/>
              <a:t>What </a:t>
            </a:r>
            <a:r>
              <a:rPr lang="en-GB" dirty="0" smtClean="0"/>
              <a:t>support would help your staff to implement the Syllabus?</a:t>
            </a:r>
          </a:p>
          <a:p>
            <a:r>
              <a:rPr lang="en-GB" dirty="0" smtClean="0"/>
              <a:t>___________________________________________________</a:t>
            </a:r>
          </a:p>
          <a:p>
            <a:r>
              <a:rPr lang="en-GB" dirty="0" smtClean="0"/>
              <a:t>___________________________________________________</a:t>
            </a:r>
            <a:endParaRPr lang="en-GB" dirty="0"/>
          </a:p>
          <a:p>
            <a:endParaRPr lang="en-GB" dirty="0"/>
          </a:p>
          <a:p>
            <a:r>
              <a:rPr lang="en-GB" dirty="0"/>
              <a:t>What format would you like follow up training to take?</a:t>
            </a:r>
          </a:p>
          <a:p>
            <a:endParaRPr lang="en-GB" sz="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/>
              <a:t>Whole day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/>
              <a:t>Half days (afternoon e.g. 2 – 4)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/>
              <a:t>Twilight sessions (e.g. 4 – 5:30</a:t>
            </a:r>
            <a:r>
              <a:rPr lang="en-GB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 smtClean="0"/>
              <a:t>Other? Please state: _____________________________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2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" y="5759694"/>
            <a:ext cx="11912616" cy="902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794" y="965915"/>
            <a:ext cx="103546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Aims</a:t>
            </a:r>
          </a:p>
          <a:p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Understand the rationale behind the new Diocesan Syllabus</a:t>
            </a:r>
          </a:p>
          <a:p>
            <a:pPr marL="457200" indent="-457200">
              <a:buFontTx/>
              <a:buChar char="-"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Outline an overview of the new Diocesan Syllabus</a:t>
            </a:r>
          </a:p>
          <a:p>
            <a:pPr marL="457200" indent="-457200">
              <a:buFontTx/>
              <a:buChar char="-"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Discuss next steps and think about the way ahead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762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000" t="12045" r="29643"/>
          <a:stretch/>
        </p:blipFill>
        <p:spPr>
          <a:xfrm>
            <a:off x="3297555" y="1"/>
            <a:ext cx="5596890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4206" y="153873"/>
            <a:ext cx="4214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This artwork was created by four KS3 pupils. </a:t>
            </a:r>
          </a:p>
        </p:txBody>
      </p:sp>
      <p:sp>
        <p:nvSpPr>
          <p:cNvPr id="19" name="Rectangle 18"/>
          <p:cNvSpPr/>
          <p:nvPr/>
        </p:nvSpPr>
        <p:spPr>
          <a:xfrm rot="1072576">
            <a:off x="9141187" y="482054"/>
            <a:ext cx="30508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 to you!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94138" y="2299271"/>
            <a:ext cx="4214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What do you think they were trying to say?</a:t>
            </a:r>
            <a:endParaRPr lang="en-GB" sz="2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2" y="5759694"/>
            <a:ext cx="1191261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2" y="5721057"/>
            <a:ext cx="11912616" cy="902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729" y="334646"/>
            <a:ext cx="1152659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Rationale</a:t>
            </a:r>
          </a:p>
          <a:p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Five year period </a:t>
            </a:r>
            <a:r>
              <a:rPr lang="en-GB" sz="2800" dirty="0" smtClean="0"/>
              <a:t>of the previous Diocesan </a:t>
            </a:r>
            <a:r>
              <a:rPr lang="en-GB" sz="2800" dirty="0"/>
              <a:t>S</a:t>
            </a:r>
            <a:r>
              <a:rPr lang="en-GB" sz="2800" dirty="0" smtClean="0"/>
              <a:t>yllabus has come </a:t>
            </a:r>
            <a:r>
              <a:rPr lang="en-GB" sz="2800" dirty="0"/>
              <a:t>to an </a:t>
            </a:r>
            <a:r>
              <a:rPr lang="en-GB" sz="2800" dirty="0" smtClean="0"/>
              <a:t>end</a:t>
            </a:r>
            <a:endParaRPr lang="en-GB" sz="2800" dirty="0"/>
          </a:p>
          <a:p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Changing educational landscape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Changes from the Church of England Education Office:</a:t>
            </a:r>
          </a:p>
          <a:p>
            <a:endParaRPr lang="en-GB" sz="1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>
                <a:hlinkClick r:id="rId4"/>
              </a:rPr>
              <a:t>Statement of Entitlement (2016)</a:t>
            </a:r>
            <a:endParaRPr lang="en-GB" sz="2800" dirty="0" smtClean="0"/>
          </a:p>
          <a:p>
            <a:endParaRPr lang="en-GB" sz="1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>
                <a:hlinkClick r:id="rId5"/>
              </a:rPr>
              <a:t>Church of England Vision for Education (2016)</a:t>
            </a:r>
            <a:endParaRPr lang="en-GB" sz="2800" dirty="0" smtClean="0"/>
          </a:p>
          <a:p>
            <a:endParaRPr lang="en-GB" sz="1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Understanding Christianity (2016)</a:t>
            </a:r>
          </a:p>
          <a:p>
            <a:endParaRPr lang="en-GB" sz="1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>
                <a:hlinkClick r:id="rId6"/>
              </a:rPr>
              <a:t>SIAMS schedule (2018)</a:t>
            </a: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5122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47" y="1984796"/>
            <a:ext cx="6790106" cy="5036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2" y="5721057"/>
            <a:ext cx="11912616" cy="902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503" y="168914"/>
            <a:ext cx="107169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USB drive</a:t>
            </a:r>
          </a:p>
          <a:p>
            <a:endParaRPr lang="en-GB" sz="2800" dirty="0"/>
          </a:p>
          <a:p>
            <a:r>
              <a:rPr lang="en-GB" sz="2800" dirty="0" smtClean="0"/>
              <a:t>The Diocesan Syllabus can be shared within your school but due to copyright reasons it </a:t>
            </a:r>
            <a:r>
              <a:rPr lang="en-GB" sz="2800" b="1" dirty="0" smtClean="0"/>
              <a:t>must not </a:t>
            </a:r>
            <a:r>
              <a:rPr lang="en-GB" sz="2800" dirty="0" smtClean="0"/>
              <a:t>be uploaded onto your school website and </a:t>
            </a:r>
            <a:r>
              <a:rPr lang="en-GB" sz="2800" b="1" dirty="0" smtClean="0"/>
              <a:t>must not </a:t>
            </a:r>
            <a:r>
              <a:rPr lang="en-GB" sz="2800" dirty="0" smtClean="0"/>
              <a:t>be</a:t>
            </a:r>
            <a:r>
              <a:rPr lang="en-GB" sz="2800" b="1" dirty="0" smtClean="0"/>
              <a:t> </a:t>
            </a:r>
            <a:r>
              <a:rPr lang="en-GB" sz="2800" dirty="0" smtClean="0"/>
              <a:t>shared externally.</a:t>
            </a:r>
          </a:p>
        </p:txBody>
      </p:sp>
    </p:spTree>
    <p:extLst>
      <p:ext uri="{BB962C8B-B14F-4D97-AF65-F5344CB8AC3E}">
        <p14:creationId xmlns:p14="http://schemas.microsoft.com/office/powerpoint/2010/main" val="27781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2" y="5721057"/>
            <a:ext cx="11912616" cy="90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827" y="109303"/>
            <a:ext cx="11201144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Overview</a:t>
            </a:r>
            <a:endParaRPr lang="en-GB" sz="2800" dirty="0" smtClean="0"/>
          </a:p>
          <a:p>
            <a:endParaRPr lang="en-GB" sz="11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/>
              <a:t>One syllabus for 4 – 18 year olds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/>
              <a:t>Christianity is taught using the Understanding Christianity resource</a:t>
            </a:r>
          </a:p>
          <a:p>
            <a:pPr>
              <a:lnSpc>
                <a:spcPct val="150000"/>
              </a:lnSpc>
            </a:pPr>
            <a:endParaRPr lang="en-GB" sz="1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B</a:t>
            </a:r>
            <a:r>
              <a:rPr lang="en-GB" sz="2800" dirty="0" smtClean="0"/>
              <a:t>ased on the teaching and learning model from Understanding Christianity</a:t>
            </a:r>
            <a:endParaRPr lang="en-GB" sz="10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/>
              <a:t>Other faiths are taught discreetly</a:t>
            </a:r>
          </a:p>
          <a:p>
            <a:pPr>
              <a:lnSpc>
                <a:spcPct val="150000"/>
              </a:lnSpc>
            </a:pPr>
            <a:endParaRPr lang="en-GB" sz="1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Thematic units (e.g. sacred places, festivals, rites of passage, pilgrimage, and for older students, life after death, suffering, moral decision making)</a:t>
            </a:r>
          </a:p>
          <a:p>
            <a:endParaRPr lang="en-GB" sz="10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/>
              <a:t>Enquiry approach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251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" y="5721057"/>
            <a:ext cx="11912616" cy="90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3750" y="442583"/>
            <a:ext cx="73409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Syllabus Content</a:t>
            </a:r>
          </a:p>
          <a:p>
            <a:endParaRPr lang="en-GB" sz="2800" dirty="0" smtClean="0"/>
          </a:p>
          <a:p>
            <a:r>
              <a:rPr lang="en-GB" sz="2800" b="1" dirty="0" smtClean="0"/>
              <a:t>Section A:</a:t>
            </a:r>
            <a:r>
              <a:rPr lang="en-GB" sz="2800" dirty="0" smtClean="0"/>
              <a:t> RE in Church Schools</a:t>
            </a:r>
          </a:p>
          <a:p>
            <a:endParaRPr lang="en-GB" sz="2800" dirty="0" smtClean="0"/>
          </a:p>
          <a:p>
            <a:r>
              <a:rPr lang="en-GB" sz="2800" b="1" dirty="0" smtClean="0"/>
              <a:t>Section B: </a:t>
            </a:r>
            <a:r>
              <a:rPr lang="en-GB" sz="2800" dirty="0" smtClean="0"/>
              <a:t>Requirements and Good Practice in RE</a:t>
            </a:r>
          </a:p>
          <a:p>
            <a:endParaRPr lang="en-GB" sz="2800" dirty="0" smtClean="0"/>
          </a:p>
          <a:p>
            <a:r>
              <a:rPr lang="en-GB" sz="2800" b="1" dirty="0" smtClean="0"/>
              <a:t>Section C:</a:t>
            </a:r>
            <a:r>
              <a:rPr lang="en-GB" sz="2800" dirty="0" smtClean="0"/>
              <a:t> What do Pupils Learn in RE?</a:t>
            </a:r>
          </a:p>
          <a:p>
            <a:endParaRPr lang="en-GB" sz="2800" dirty="0" smtClean="0"/>
          </a:p>
          <a:p>
            <a:r>
              <a:rPr lang="en-GB" sz="2800" b="1" dirty="0" smtClean="0"/>
              <a:t>Section D: </a:t>
            </a:r>
            <a:r>
              <a:rPr lang="en-GB" sz="2800" dirty="0" smtClean="0"/>
              <a:t>Assessing Pupils’ Progress in RE</a:t>
            </a:r>
          </a:p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b="1" dirty="0" smtClean="0"/>
              <a:t>Section E: </a:t>
            </a:r>
            <a:r>
              <a:rPr lang="en-GB" sz="2800" dirty="0" smtClean="0"/>
              <a:t>Guidance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22" y="1640953"/>
            <a:ext cx="3283278" cy="24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2" y="5721057"/>
            <a:ext cx="11912616" cy="90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580" y="284763"/>
            <a:ext cx="1075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principal aim of RE is to enable pupils to hold balanced and informed conversations about religion and belief.</a:t>
            </a:r>
            <a:endParaRPr lang="en-GB" sz="2800" dirty="0"/>
          </a:p>
        </p:txBody>
      </p:sp>
      <p:sp>
        <p:nvSpPr>
          <p:cNvPr id="5" name="Cloud Callout 4"/>
          <p:cNvSpPr/>
          <p:nvPr/>
        </p:nvSpPr>
        <p:spPr>
          <a:xfrm>
            <a:off x="2946400" y="2032000"/>
            <a:ext cx="5602513" cy="2830286"/>
          </a:xfrm>
          <a:prstGeom prst="cloudCallout">
            <a:avLst>
              <a:gd name="adj1" fmla="val -50494"/>
              <a:gd name="adj2" fmla="val 69971"/>
            </a:avLst>
          </a:prstGeom>
          <a:solidFill>
            <a:srgbClr val="E8CA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What do you think this means in practice?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072576">
            <a:off x="8957022" y="1538240"/>
            <a:ext cx="30508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 to you!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74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1684</Words>
  <Application>Microsoft Office PowerPoint</Application>
  <PresentationFormat>Widescreen</PresentationFormat>
  <Paragraphs>272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 Theme</vt:lpstr>
      <vt:lpstr>Welcome  New Diocesan RE Syllabus Launch  Thursday 4th October 2018 Marriott Hotel </vt:lpstr>
      <vt:lpstr>Margaret Gibson and Caz Weir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Gibson</dc:creator>
  <cp:lastModifiedBy>Margaret Gibson</cp:lastModifiedBy>
  <cp:revision>90</cp:revision>
  <cp:lastPrinted>2018-10-02T12:00:44Z</cp:lastPrinted>
  <dcterms:created xsi:type="dcterms:W3CDTF">2018-09-20T09:31:27Z</dcterms:created>
  <dcterms:modified xsi:type="dcterms:W3CDTF">2018-10-11T11:40:07Z</dcterms:modified>
</cp:coreProperties>
</file>